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2" r:id="rId1"/>
  </p:sldMasterIdLst>
  <p:notesMasterIdLst>
    <p:notesMasterId r:id="rId50"/>
  </p:notesMasterIdLst>
  <p:sldIdLst>
    <p:sldId id="1219" r:id="rId2"/>
    <p:sldId id="442" r:id="rId3"/>
    <p:sldId id="404" r:id="rId4"/>
    <p:sldId id="581" r:id="rId5"/>
    <p:sldId id="1246" r:id="rId6"/>
    <p:sldId id="1247" r:id="rId7"/>
    <p:sldId id="1220" r:id="rId8"/>
    <p:sldId id="1238" r:id="rId9"/>
    <p:sldId id="476" r:id="rId10"/>
    <p:sldId id="470" r:id="rId11"/>
    <p:sldId id="299" r:id="rId12"/>
    <p:sldId id="291" r:id="rId13"/>
    <p:sldId id="300" r:id="rId14"/>
    <p:sldId id="364" r:id="rId15"/>
    <p:sldId id="311" r:id="rId16"/>
    <p:sldId id="1239" r:id="rId17"/>
    <p:sldId id="1222" r:id="rId18"/>
    <p:sldId id="1224" r:id="rId19"/>
    <p:sldId id="1225" r:id="rId20"/>
    <p:sldId id="1240" r:id="rId21"/>
    <p:sldId id="1230" r:id="rId22"/>
    <p:sldId id="1231" r:id="rId23"/>
    <p:sldId id="1234" r:id="rId24"/>
    <p:sldId id="1241" r:id="rId25"/>
    <p:sldId id="294" r:id="rId26"/>
    <p:sldId id="284" r:id="rId27"/>
    <p:sldId id="302" r:id="rId28"/>
    <p:sldId id="453" r:id="rId29"/>
    <p:sldId id="574" r:id="rId30"/>
    <p:sldId id="293" r:id="rId31"/>
    <p:sldId id="292" r:id="rId32"/>
    <p:sldId id="456" r:id="rId33"/>
    <p:sldId id="1242" r:id="rId34"/>
    <p:sldId id="1245" r:id="rId35"/>
    <p:sldId id="1228" r:id="rId36"/>
    <p:sldId id="260" r:id="rId37"/>
    <p:sldId id="1248" r:id="rId38"/>
    <p:sldId id="1236" r:id="rId39"/>
    <p:sldId id="1243" r:id="rId40"/>
    <p:sldId id="1226" r:id="rId41"/>
    <p:sldId id="1249" r:id="rId42"/>
    <p:sldId id="1250" r:id="rId43"/>
    <p:sldId id="1244" r:id="rId44"/>
    <p:sldId id="1229" r:id="rId45"/>
    <p:sldId id="1237" r:id="rId46"/>
    <p:sldId id="1227" r:id="rId47"/>
    <p:sldId id="1221" r:id="rId48"/>
    <p:sldId id="619" r:id="rId49"/>
  </p:sldIdLst>
  <p:sldSz cx="10972800" cy="6858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000000"/>
    <a:srgbClr val="FF8000"/>
    <a:srgbClr val="EF01C2"/>
    <a:srgbClr val="66CCFF"/>
    <a:srgbClr val="CCCCCC"/>
    <a:srgbClr val="FF0000"/>
    <a:srgbClr val="804000"/>
    <a:srgbClr val="0A805D"/>
    <a:srgbClr val="4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0" autoAdjust="0"/>
    <p:restoredTop sz="94807" autoAdjust="0"/>
  </p:normalViewPr>
  <p:slideViewPr>
    <p:cSldViewPr>
      <p:cViewPr varScale="1">
        <p:scale>
          <a:sx n="115" d="100"/>
          <a:sy n="115" d="100"/>
        </p:scale>
        <p:origin x="810" y="84"/>
      </p:cViewPr>
      <p:guideLst>
        <p:guide orient="horz" pos="2160"/>
        <p:guide pos="2880"/>
        <p:guide pos="3456"/>
      </p:guideLst>
    </p:cSldViewPr>
  </p:slideViewPr>
  <p:outlineViewPr>
    <p:cViewPr>
      <p:scale>
        <a:sx n="33" d="100"/>
        <a:sy n="33" d="100"/>
      </p:scale>
      <p:origin x="0" y="9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XU\Documents\EFS\EFS%20Detail\Tracking%20and%20Analyses\updated%20submission%20trends%20for%20divisions%20FY1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AVR +/-CABG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6515151515151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8D2-814F-BA36-C9CE140D92F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00401606425703E-2"/>
                  <c:y val="-1.51515151515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8D2-814F-BA36-C9CE140D92F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9526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2017Est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48231</c:v>
                </c:pt>
                <c:pt idx="1">
                  <c:v>48355</c:v>
                </c:pt>
                <c:pt idx="2">
                  <c:v>46000</c:v>
                </c:pt>
                <c:pt idx="3">
                  <c:v>41490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8D2-814F-BA36-C9CE140D92F3}"/>
            </c:ext>
          </c:extLst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2017Est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8D2-814F-BA36-C9CE140D92F3}"/>
            </c:ext>
          </c:extLst>
        </c:ser>
        <c:ser>
          <c:idx val="2"/>
          <c:order val="2"/>
          <c:tx>
            <c:strRef>
              <c:f>Sheet1!$A$3</c:f>
              <c:strCache>
                <c:ptCount val="1"/>
                <c:pt idx="0">
                  <c:v>TAVR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 w="29526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2017Est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16106</c:v>
                </c:pt>
                <c:pt idx="1">
                  <c:v>24908</c:v>
                </c:pt>
                <c:pt idx="2">
                  <c:v>37988</c:v>
                </c:pt>
                <c:pt idx="3">
                  <c:v>48434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8D2-814F-BA36-C9CE140D92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4057216"/>
        <c:axId val="1324057760"/>
      </c:barChart>
      <c:catAx>
        <c:axId val="1324057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691" cap="flat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4057760"/>
        <c:crosses val="autoZero"/>
        <c:auto val="1"/>
        <c:lblAlgn val="ctr"/>
        <c:lblOffset val="100"/>
        <c:noMultiLvlLbl val="0"/>
      </c:catAx>
      <c:valAx>
        <c:axId val="1324057760"/>
        <c:scaling>
          <c:orientation val="minMax"/>
        </c:scaling>
        <c:delete val="0"/>
        <c:axPos val="l"/>
        <c:majorGridlines>
          <c:spPr>
            <a:ln w="3691" cap="flat" cmpd="sng" algn="ctr">
              <a:solidFill>
                <a:srgbClr val="808080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3691" cap="flat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4057216"/>
        <c:crosses val="autoZero"/>
        <c:crossBetween val="between"/>
      </c:valAx>
      <c:spPr>
        <a:noFill/>
        <a:ln w="29526">
          <a:noFill/>
        </a:ln>
        <a:effectLst/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77366255144032903"/>
          <c:y val="0.37078651685393299"/>
          <c:w val="0.17716347398476801"/>
          <c:h val="0.23318235432989501"/>
        </c:manualLayout>
      </c:layout>
      <c:overlay val="0"/>
      <c:spPr>
        <a:noFill/>
        <a:ln w="29526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691" cap="flat" cmpd="sng" algn="ctr">
      <a:solidFill>
        <a:srgbClr val="808080"/>
      </a:solidFill>
      <a:prstDash val="solid"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407269784160873E-2"/>
          <c:y val="4.1714069017823284E-2"/>
          <c:w val="0.59708965518445301"/>
          <c:h val="0.87031373638022214"/>
        </c:manualLayout>
      </c:layout>
      <c:barChart>
        <c:barDir val="col"/>
        <c:grouping val="clustered"/>
        <c:varyColors val="0"/>
        <c:ser>
          <c:idx val="0"/>
          <c:order val="0"/>
          <c:tx>
            <c:v>Submitted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Sheet1!$A$4:$A$7</c:f>
              <c:strCache>
                <c:ptCount val="4"/>
                <c:pt idx="0">
                  <c:v>FY14</c:v>
                </c:pt>
                <c:pt idx="1">
                  <c:v>FY15</c:v>
                </c:pt>
                <c:pt idx="2">
                  <c:v>FY16</c:v>
                </c:pt>
                <c:pt idx="3">
                  <c:v>FY17</c:v>
                </c:pt>
              </c:strCache>
            </c:strRef>
          </c:cat>
          <c:val>
            <c:numRef>
              <c:f>Sheet1!$B$4:$B$7</c:f>
              <c:numCache>
                <c:formatCode>General</c:formatCode>
                <c:ptCount val="4"/>
                <c:pt idx="0">
                  <c:v>26</c:v>
                </c:pt>
                <c:pt idx="1">
                  <c:v>47</c:v>
                </c:pt>
                <c:pt idx="2">
                  <c:v>48</c:v>
                </c:pt>
                <c:pt idx="3">
                  <c:v>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48-4CF1-9C96-536BC52D7BC6}"/>
            </c:ext>
          </c:extLst>
        </c:ser>
        <c:ser>
          <c:idx val="1"/>
          <c:order val="1"/>
          <c:tx>
            <c:v>1st Round APPR or APCN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Sheet1!$A$4:$A$7</c:f>
              <c:strCache>
                <c:ptCount val="4"/>
                <c:pt idx="0">
                  <c:v>FY14</c:v>
                </c:pt>
                <c:pt idx="1">
                  <c:v>FY15</c:v>
                </c:pt>
                <c:pt idx="2">
                  <c:v>FY16</c:v>
                </c:pt>
                <c:pt idx="3">
                  <c:v>FY17</c:v>
                </c:pt>
              </c:strCache>
            </c:strRef>
          </c:cat>
          <c:val>
            <c:numRef>
              <c:f>Sheet1!$C$4:$C$7</c:f>
              <c:numCache>
                <c:formatCode>General</c:formatCode>
                <c:ptCount val="4"/>
                <c:pt idx="0">
                  <c:v>18</c:v>
                </c:pt>
                <c:pt idx="1">
                  <c:v>39</c:v>
                </c:pt>
                <c:pt idx="2">
                  <c:v>38</c:v>
                </c:pt>
                <c:pt idx="3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548-4CF1-9C96-536BC52D7BC6}"/>
            </c:ext>
          </c:extLst>
        </c:ser>
        <c:ser>
          <c:idx val="2"/>
          <c:order val="2"/>
          <c:tx>
            <c:v>Currently Fully Approved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Sheet1!$A$4:$A$7</c:f>
              <c:strCache>
                <c:ptCount val="4"/>
                <c:pt idx="0">
                  <c:v>FY14</c:v>
                </c:pt>
                <c:pt idx="1">
                  <c:v>FY15</c:v>
                </c:pt>
                <c:pt idx="2">
                  <c:v>FY16</c:v>
                </c:pt>
                <c:pt idx="3">
                  <c:v>FY17</c:v>
                </c:pt>
              </c:strCache>
            </c:strRef>
          </c:cat>
          <c:val>
            <c:numRef>
              <c:f>Sheet1!$D$4:$D$7</c:f>
              <c:numCache>
                <c:formatCode>General</c:formatCode>
                <c:ptCount val="4"/>
                <c:pt idx="0">
                  <c:v>24</c:v>
                </c:pt>
                <c:pt idx="1">
                  <c:v>43</c:v>
                </c:pt>
                <c:pt idx="2">
                  <c:v>40</c:v>
                </c:pt>
                <c:pt idx="3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548-4CF1-9C96-536BC52D7BC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24090240"/>
        <c:axId val="1324092960"/>
      </c:barChart>
      <c:catAx>
        <c:axId val="132409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4092960"/>
        <c:crosses val="autoZero"/>
        <c:auto val="1"/>
        <c:lblAlgn val="ctr"/>
        <c:lblOffset val="100"/>
        <c:noMultiLvlLbl val="0"/>
      </c:catAx>
      <c:valAx>
        <c:axId val="132409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</a:t>
                </a:r>
              </a:p>
            </c:rich>
          </c:tx>
          <c:layout>
            <c:manualLayout>
              <c:xMode val="edge"/>
              <c:yMode val="edge"/>
              <c:x val="3.1671861558552356E-3"/>
              <c:y val="0.354451718733980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4090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2343780805954701"/>
          <c:w val="1"/>
          <c:h val="7.65621263737799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fld id="{90585114-4EE3-6746-81B6-95D02A5705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8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fld id="{0D387D25-FF38-EA41-B046-A2FAF91A02A4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141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82FDD810-8D17-4C83-A915-F74D4E11A69E}" type="slidenum">
              <a:rPr lang="en-US" altLang="en-US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12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211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E607-94AB-4840-8C00-2935C684FD7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02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2-fold increase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88F4B-C8AB-4DED-82A3-6F6C06D43A3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2783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D105A-8E08-435B-B21C-36FCECB8B4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275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28601"/>
            <a:ext cx="932688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17520" y="5943600"/>
            <a:ext cx="5852160" cy="685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045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3"/>
            <a:ext cx="256032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3"/>
            <a:ext cx="256032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BE84FD6-F53D-1F4A-9810-AA617F5287E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469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41"/>
            <a:ext cx="24688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41"/>
            <a:ext cx="722376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3"/>
            <a:ext cx="256032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3"/>
            <a:ext cx="256032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C6F5CEE-95EF-7B47-A51D-2F108AD5A6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56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096000"/>
            <a:ext cx="10972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20">
              <a:solidFill>
                <a:prstClr val="white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33860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57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200402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24003"/>
            <a:ext cx="93268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0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79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5"/>
            <a:ext cx="484822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387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3" y="1535115"/>
            <a:ext cx="4850131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3" y="2174875"/>
            <a:ext cx="4850131" cy="3387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165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33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752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2"/>
            <a:ext cx="9875520" cy="8699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1" y="1447803"/>
            <a:ext cx="6134100" cy="411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3" y="1435102"/>
            <a:ext cx="3609975" cy="4127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864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8600"/>
            <a:ext cx="10972800" cy="548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2"/>
            <a:ext cx="658368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40"/>
            <a:ext cx="6583680" cy="2714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26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5562600"/>
            <a:ext cx="10972800" cy="1295400"/>
          </a:xfrm>
          <a:prstGeom prst="rect">
            <a:avLst/>
          </a:prstGeom>
          <a:solidFill>
            <a:schemeClr val="tx2">
              <a:lumMod val="10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48640" y="448736"/>
            <a:ext cx="9875520" cy="86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905000"/>
            <a:ext cx="972312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80560" y="5765803"/>
            <a:ext cx="6126480" cy="8593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4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972012"/>
            <a:ext cx="1729764" cy="5092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1" name="Rectangle 10"/>
          <p:cNvSpPr/>
          <p:nvPr/>
        </p:nvSpPr>
        <p:spPr>
          <a:xfrm>
            <a:off x="0" y="5501220"/>
            <a:ext cx="10972800" cy="613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12" descr="logo-print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600701"/>
            <a:ext cx="120396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0" i="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1"/>
          </a:solidFill>
          <a:latin typeface="Impact" pitchFamily="34" charset="0"/>
          <a:ea typeface="MS PGothic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1"/>
          </a:solidFill>
          <a:latin typeface="Impact" pitchFamily="34" charset="0"/>
          <a:ea typeface="MS PGothic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1"/>
          </a:solidFill>
          <a:latin typeface="Impact" pitchFamily="34" charset="0"/>
          <a:ea typeface="MS PGothic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1"/>
          </a:solidFill>
          <a:latin typeface="Impact" pitchFamily="34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1"/>
          </a:solidFill>
          <a:latin typeface="Impact" pitchFamily="34" charset="0"/>
          <a:ea typeface="MS PGothic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1"/>
          </a:solidFill>
          <a:latin typeface="Impact" pitchFamily="34" charset="0"/>
          <a:ea typeface="MS PGothic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1"/>
          </a:solidFill>
          <a:latin typeface="Impact" pitchFamily="34" charset="0"/>
          <a:ea typeface="MS PGothic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1"/>
          </a:solidFill>
          <a:latin typeface="Impact" pitchFamily="34" charset="0"/>
          <a:ea typeface="MS PGothic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rgbClr val="1F5CAC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i="1" kern="1200">
          <a:solidFill>
            <a:srgbClr val="2F343F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b="1" kern="1200">
          <a:solidFill>
            <a:srgbClr val="2F343F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2888D4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2888D4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jpg"/><Relationship Id="rId7" Type="http://schemas.openxmlformats.org/officeDocument/2006/relationships/image" Target="../media/image3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microsoft.com/office/2007/relationships/hdphoto" Target="../media/hdphoto4.wdp"/><Relationship Id="rId10" Type="http://schemas.openxmlformats.org/officeDocument/2006/relationships/image" Target="../media/image37.jpeg"/><Relationship Id="rId4" Type="http://schemas.openxmlformats.org/officeDocument/2006/relationships/image" Target="../media/image32.png"/><Relationship Id="rId9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12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11" Type="http://schemas.openxmlformats.org/officeDocument/2006/relationships/image" Target="../media/image12.gif"/><Relationship Id="rId5" Type="http://schemas.microsoft.com/office/2007/relationships/hdphoto" Target="../media/hdphoto1.wdp"/><Relationship Id="rId15" Type="http://schemas.openxmlformats.org/officeDocument/2006/relationships/image" Target="../media/image16.png"/><Relationship Id="rId10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11.jpe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4004A-7A46-9341-ABC8-073A1528E3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990600"/>
            <a:ext cx="9326880" cy="9906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</a:rPr>
              <a:t>The Methods for Translational Mitral/Tricuspid Valve Development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B02C9AD-4C50-F345-BDFD-66141505C3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71800"/>
            <a:ext cx="7680960" cy="1752600"/>
          </a:xfrm>
        </p:spPr>
        <p:txBody>
          <a:bodyPr/>
          <a:lstStyle/>
          <a:p>
            <a:r>
              <a:rPr lang="en-US" dirty="0"/>
              <a:t>Michael Mack, MD</a:t>
            </a:r>
          </a:p>
          <a:p>
            <a:r>
              <a:rPr lang="en-US" dirty="0"/>
              <a:t>Baylor Scott &amp; White Health</a:t>
            </a:r>
          </a:p>
          <a:p>
            <a:r>
              <a:rPr lang="en-US" dirty="0"/>
              <a:t>Dallas, TX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04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 flipV="1">
            <a:off x="4320540" y="2281171"/>
            <a:ext cx="4526280" cy="30175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Isosceles Triangle 22"/>
          <p:cNvSpPr/>
          <p:nvPr/>
        </p:nvSpPr>
        <p:spPr>
          <a:xfrm flipV="1">
            <a:off x="4937760" y="3086103"/>
            <a:ext cx="3291840" cy="2215778"/>
          </a:xfrm>
          <a:prstGeom prst="triangl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234440" y="280688"/>
            <a:ext cx="7406640" cy="10287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dirty="0">
                <a:solidFill>
                  <a:srgbClr val="FFFF00"/>
                </a:solidFill>
              </a:rPr>
              <a:t>Mitral Regurgitation U.S. </a:t>
            </a:r>
            <a:r>
              <a:rPr lang="en-US" altLang="en-US" dirty="0">
                <a:solidFill>
                  <a:srgbClr val="FFFF00"/>
                </a:solidFill>
              </a:rPr>
              <a:t/>
            </a:r>
            <a:br>
              <a:rPr lang="en-US" altLang="en-US" dirty="0">
                <a:solidFill>
                  <a:srgbClr val="FFFF00"/>
                </a:solidFill>
              </a:rPr>
            </a:br>
            <a:r>
              <a:rPr lang="en-US" altLang="en-US" i="1" dirty="0">
                <a:solidFill>
                  <a:srgbClr val="FFFF00"/>
                </a:solidFill>
              </a:rPr>
              <a:t>Disease Prevalence 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669054" y="2510316"/>
            <a:ext cx="1755933" cy="30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0"/>
              </a:spcBef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0"/>
              </a:spcBef>
              <a:spcAft>
                <a:spcPct val="300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0"/>
              </a:spcBef>
              <a:spcAft>
                <a:spcPct val="3000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</a:pPr>
            <a:r>
              <a:rPr lang="en-US" altLang="en-US" sz="216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4,600K 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621645" y="2289288"/>
            <a:ext cx="2691571" cy="155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0"/>
              </a:spcBef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0"/>
              </a:spcBef>
              <a:spcAft>
                <a:spcPct val="300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0"/>
              </a:spcBef>
              <a:spcAft>
                <a:spcPct val="3000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80" dirty="0">
                <a:solidFill>
                  <a:schemeClr val="bg1"/>
                </a:solidFill>
                <a:latin typeface="Calibri"/>
                <a:cs typeface="Arial" pitchFamily="34" charset="0"/>
              </a:rPr>
              <a:t>Total MR Patients</a:t>
            </a:r>
            <a:br>
              <a:rPr lang="en-US" altLang="en-US" sz="2880" dirty="0">
                <a:solidFill>
                  <a:schemeClr val="bg1"/>
                </a:solidFill>
                <a:latin typeface="Calibri"/>
                <a:cs typeface="Arial" pitchFamily="34" charset="0"/>
              </a:rPr>
            </a:br>
            <a:r>
              <a:rPr lang="en-US" altLang="en-US" sz="2880" dirty="0">
                <a:solidFill>
                  <a:schemeClr val="bg1"/>
                </a:solidFill>
                <a:latin typeface="Calibri"/>
                <a:cs typeface="Arial" pitchFamily="34" charset="0"/>
              </a:rPr>
              <a:t>(MR ≥2+)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2880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405417" y="3843994"/>
            <a:ext cx="2303516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0"/>
              </a:spcBef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0"/>
              </a:spcBef>
              <a:spcAft>
                <a:spcPct val="300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0"/>
              </a:spcBef>
              <a:spcAft>
                <a:spcPct val="3000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2520" i="1" dirty="0">
                <a:solidFill>
                  <a:schemeClr val="bg1"/>
                </a:solidFill>
                <a:latin typeface="Calibri"/>
                <a:cs typeface="Arial" pitchFamily="34" charset="0"/>
              </a:rPr>
              <a:t>High-risk, MR≥3+</a:t>
            </a:r>
            <a:endParaRPr lang="en-US" altLang="en-US" sz="2160" i="1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042874" y="4389121"/>
            <a:ext cx="3146119" cy="36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0"/>
              </a:spcBef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0"/>
              </a:spcBef>
              <a:spcAft>
                <a:spcPct val="300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0"/>
              </a:spcBef>
              <a:spcAft>
                <a:spcPct val="3000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2340" i="1" dirty="0">
                <a:solidFill>
                  <a:schemeClr val="bg1"/>
                </a:solidFill>
                <a:latin typeface="Calibri"/>
                <a:cs typeface="Arial" pitchFamily="34" charset="0"/>
              </a:rPr>
              <a:t>Annual incidence, MR≥3+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2705665" y="3291842"/>
            <a:ext cx="1994649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0"/>
              </a:spcBef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0"/>
              </a:spcBef>
              <a:spcAft>
                <a:spcPct val="300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0"/>
              </a:spcBef>
              <a:spcAft>
                <a:spcPct val="3000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2520" i="1" dirty="0">
                <a:solidFill>
                  <a:schemeClr val="bg1"/>
                </a:solidFill>
                <a:latin typeface="Calibri"/>
                <a:cs typeface="Arial" pitchFamily="34" charset="0"/>
              </a:rPr>
              <a:t>Severe, MR≥3+</a:t>
            </a:r>
            <a:endParaRPr lang="en-US" altLang="en-US" sz="2160" i="1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 flipV="1">
            <a:off x="5349240" y="3679639"/>
            <a:ext cx="2468880" cy="160102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5650709" y="3223263"/>
            <a:ext cx="1755933" cy="30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0"/>
              </a:spcBef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0"/>
              </a:spcBef>
              <a:spcAft>
                <a:spcPct val="300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0"/>
              </a:spcBef>
              <a:spcAft>
                <a:spcPct val="3000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</a:pPr>
            <a:r>
              <a:rPr lang="en-US" altLang="en-US" sz="2160" dirty="0">
                <a:solidFill>
                  <a:prstClr val="white"/>
                </a:solidFill>
                <a:cs typeface="Arial" pitchFamily="34" charset="0"/>
              </a:rPr>
              <a:t>2,000K </a:t>
            </a:r>
          </a:p>
        </p:txBody>
      </p:sp>
      <p:sp>
        <p:nvSpPr>
          <p:cNvPr id="15" name="Isosceles Triangle 14"/>
          <p:cNvSpPr/>
          <p:nvPr/>
        </p:nvSpPr>
        <p:spPr>
          <a:xfrm flipV="1">
            <a:off x="5829300" y="4293400"/>
            <a:ext cx="1508760" cy="98726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5669054" y="4361976"/>
            <a:ext cx="1755933" cy="30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0"/>
              </a:spcBef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0"/>
              </a:spcBef>
              <a:spcAft>
                <a:spcPct val="300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0"/>
              </a:spcBef>
              <a:spcAft>
                <a:spcPct val="3000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</a:pPr>
            <a:r>
              <a:rPr lang="en-US" altLang="en-US" sz="1800" dirty="0">
                <a:solidFill>
                  <a:prstClr val="black"/>
                </a:solidFill>
                <a:cs typeface="Arial" pitchFamily="34" charset="0"/>
              </a:rPr>
              <a:t>290K 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669054" y="3813336"/>
            <a:ext cx="1755933" cy="30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0"/>
              </a:spcBef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0"/>
              </a:spcBef>
              <a:spcAft>
                <a:spcPct val="300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0"/>
              </a:spcBef>
              <a:spcAft>
                <a:spcPct val="3000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</a:pPr>
            <a:r>
              <a:rPr lang="en-US" altLang="en-US" sz="1980" dirty="0">
                <a:solidFill>
                  <a:prstClr val="black"/>
                </a:solidFill>
                <a:cs typeface="Arial" pitchFamily="34" charset="0"/>
              </a:rPr>
              <a:t>965K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76187" y="3408591"/>
            <a:ext cx="6619275" cy="1948297"/>
            <a:chOff x="1560652" y="3406320"/>
            <a:chExt cx="7354748" cy="2164775"/>
          </a:xfrm>
        </p:grpSpPr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1560652" y="5140208"/>
              <a:ext cx="361972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0"/>
                </a:spcBef>
                <a:defRPr sz="2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0"/>
                </a:spcBef>
                <a:spcAft>
                  <a:spcPct val="30000"/>
                </a:spcAft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0"/>
                </a:spcBef>
                <a:spcAft>
                  <a:spcPct val="30000"/>
                </a:spcAft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0"/>
                </a:spcBef>
                <a:spcAft>
                  <a:spcPct val="30000"/>
                </a:spcAft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0"/>
                </a:spcBef>
                <a:spcAft>
                  <a:spcPct val="30000"/>
                </a:spcAft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30000"/>
                </a:spcAft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30000"/>
                </a:spcAft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30000"/>
                </a:spcAft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30000"/>
                </a:spcAft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2520" i="1" dirty="0">
                  <a:latin typeface="Calibri"/>
                  <a:cs typeface="Arial" pitchFamily="34" charset="0"/>
                </a:rPr>
                <a:t>Annual MV surgery (3%)</a:t>
              </a:r>
            </a:p>
          </p:txBody>
        </p:sp>
        <p:sp>
          <p:nvSpPr>
            <p:cNvPr id="16" name="Text Box 25"/>
            <p:cNvSpPr txBox="1">
              <a:spLocks noChangeArrowheads="1"/>
            </p:cNvSpPr>
            <p:nvPr/>
          </p:nvSpPr>
          <p:spPr bwMode="auto">
            <a:xfrm>
              <a:off x="6683664" y="4022725"/>
              <a:ext cx="223173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0"/>
                </a:spcBef>
                <a:defRPr sz="2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0"/>
                </a:spcBef>
                <a:spcAft>
                  <a:spcPct val="30000"/>
                </a:spcAft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0"/>
                </a:spcBef>
                <a:spcAft>
                  <a:spcPct val="30000"/>
                </a:spcAft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0"/>
                </a:spcBef>
                <a:spcAft>
                  <a:spcPct val="30000"/>
                </a:spcAft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0"/>
                </a:spcBef>
                <a:spcAft>
                  <a:spcPct val="30000"/>
                </a:spcAft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30000"/>
                </a:spcAft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30000"/>
                </a:spcAft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30000"/>
                </a:spcAft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30000"/>
                </a:spcAft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1620" dirty="0">
                  <a:solidFill>
                    <a:prstClr val="white"/>
                  </a:solidFill>
                  <a:cs typeface="Arial" pitchFamily="34" charset="0"/>
                </a:rPr>
                <a:t>Large and Growing</a:t>
              </a:r>
              <a:br>
                <a:rPr lang="en-US" altLang="en-US" sz="1620" dirty="0">
                  <a:solidFill>
                    <a:prstClr val="white"/>
                  </a:solidFill>
                  <a:cs typeface="Arial" pitchFamily="34" charset="0"/>
                </a:rPr>
              </a:br>
              <a:r>
                <a:rPr lang="en-US" altLang="en-US" sz="1620" dirty="0">
                  <a:solidFill>
                    <a:prstClr val="white"/>
                  </a:solidFill>
                  <a:cs typeface="Arial" pitchFamily="34" charset="0"/>
                </a:rPr>
                <a:t>Clinical Unmet Need</a:t>
              </a: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H="1">
              <a:off x="7411783" y="3411082"/>
              <a:ext cx="809625" cy="0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H="1">
              <a:off x="8211883" y="3406320"/>
              <a:ext cx="0" cy="595312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H="1" flipV="1">
              <a:off x="6222745" y="5117645"/>
              <a:ext cx="1957387" cy="6350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H="1">
              <a:off x="8202358" y="4549320"/>
              <a:ext cx="0" cy="595312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 flipV="1">
              <a:off x="5308346" y="4876800"/>
              <a:ext cx="914400" cy="609600"/>
            </a:xfrm>
            <a:prstGeom prst="triangl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4834117" y="4922837"/>
              <a:ext cx="195103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l" eaLnBrk="0" hangingPunct="0">
                <a:spcBef>
                  <a:spcPct val="0"/>
                </a:spcBef>
                <a:defRPr sz="2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0"/>
                </a:spcBef>
                <a:spcAft>
                  <a:spcPct val="30000"/>
                </a:spcAft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0"/>
                </a:spcBef>
                <a:spcAft>
                  <a:spcPct val="30000"/>
                </a:spcAft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0"/>
                </a:spcBef>
                <a:spcAft>
                  <a:spcPct val="30000"/>
                </a:spcAft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0"/>
                </a:spcBef>
                <a:spcAft>
                  <a:spcPct val="30000"/>
                </a:spcAft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30000"/>
                </a:spcAft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30000"/>
                </a:spcAft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30000"/>
                </a:spcAft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30000"/>
                </a:spcAft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</a:pPr>
              <a:r>
                <a:rPr lang="en-US" altLang="en-US" sz="1620" dirty="0">
                  <a:solidFill>
                    <a:prstClr val="black"/>
                  </a:solidFill>
                  <a:cs typeface="Arial" pitchFamily="34" charset="0"/>
                </a:rPr>
                <a:t>55K 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086823" y="1783080"/>
            <a:ext cx="3020379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20" dirty="0">
                <a:solidFill>
                  <a:prstClr val="white"/>
                </a:solidFill>
              </a:rPr>
              <a:t>2016 MR Statistics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0D08D26-ADFC-8241-8E4B-02DD49D4CA9A}"/>
              </a:ext>
            </a:extLst>
          </p:cNvPr>
          <p:cNvSpPr txBox="1"/>
          <p:nvPr/>
        </p:nvSpPr>
        <p:spPr>
          <a:xfrm>
            <a:off x="8951366" y="1578044"/>
            <a:ext cx="1869423" cy="34024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510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143309EB-F02C-1440-91DF-BD2D550018B8}"/>
              </a:ext>
            </a:extLst>
          </p:cNvPr>
          <p:cNvSpPr/>
          <p:nvPr/>
        </p:nvSpPr>
        <p:spPr>
          <a:xfrm>
            <a:off x="5371225" y="4773456"/>
            <a:ext cx="822960" cy="8229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479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43000" y="914400"/>
            <a:ext cx="9067800" cy="43862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b="1" dirty="0">
                <a:solidFill>
                  <a:srgbClr val="FFFF00"/>
                </a:solidFill>
              </a:rPr>
              <a:t>Tricuspid Valve "The Forgotten Valve"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66800" y="1905000"/>
            <a:ext cx="8648562" cy="3416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400" b="1" i="1">
                <a:solidFill>
                  <a:srgbClr val="FFCC99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 b="1" i="1">
                <a:solidFill>
                  <a:srgbClr val="FFCC99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 b="1" i="1">
                <a:solidFill>
                  <a:srgbClr val="FFCC99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 b="1" i="1">
                <a:solidFill>
                  <a:srgbClr val="FFCC99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 b="1" i="1">
                <a:solidFill>
                  <a:srgbClr val="FFCC99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CC99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CC99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CC99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CC99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sz="2880" b="0" i="0" dirty="0">
                <a:solidFill>
                  <a:schemeClr val="tx1"/>
                </a:solidFill>
              </a:rPr>
              <a:t>In 1967, </a:t>
            </a:r>
            <a:r>
              <a:rPr lang="en-US" sz="2880" b="0" i="0" dirty="0" err="1">
                <a:solidFill>
                  <a:schemeClr val="tx1"/>
                </a:solidFill>
              </a:rPr>
              <a:t>Braunwald</a:t>
            </a:r>
            <a:r>
              <a:rPr lang="en-US" sz="2880" b="0" i="0" dirty="0">
                <a:solidFill>
                  <a:schemeClr val="tx1"/>
                </a:solidFill>
              </a:rPr>
              <a:t> advised a conservative approach to TR. It was thought that appropriate correction of the left-sided valve disease would probably result in a decrease or even abolition of functional TR.</a:t>
            </a:r>
          </a:p>
          <a:p>
            <a:pPr algn="ctr" eaLnBrk="1" hangingPunct="1"/>
            <a:endParaRPr lang="en-US" sz="1800" b="0" i="0" dirty="0">
              <a:solidFill>
                <a:schemeClr val="tx1"/>
              </a:solidFill>
            </a:endParaRPr>
          </a:p>
          <a:p>
            <a:pPr algn="ctr" eaLnBrk="1" hangingPunct="1"/>
            <a:r>
              <a:rPr lang="en-US" sz="1800" b="0" i="0" dirty="0" err="1">
                <a:solidFill>
                  <a:schemeClr val="tx1"/>
                </a:solidFill>
              </a:rPr>
              <a:t>Braunwald</a:t>
            </a:r>
            <a:r>
              <a:rPr lang="en-US" sz="1800" b="0" i="0" dirty="0">
                <a:solidFill>
                  <a:schemeClr val="tx1"/>
                </a:solidFill>
              </a:rPr>
              <a:t> NS, Ross J Jr, Morrow AG. Conservative management of TR in</a:t>
            </a:r>
          </a:p>
          <a:p>
            <a:pPr algn="ctr" eaLnBrk="1" hangingPunct="1"/>
            <a:r>
              <a:rPr lang="en-US" sz="1800" b="0" i="0" dirty="0">
                <a:solidFill>
                  <a:schemeClr val="tx1"/>
                </a:solidFill>
              </a:rPr>
              <a:t>patients undergoing mitral valve replacement. Circulation 1967;35(</a:t>
            </a:r>
            <a:r>
              <a:rPr lang="en-US" sz="1800" b="0" i="0" dirty="0" err="1">
                <a:solidFill>
                  <a:schemeClr val="tx1"/>
                </a:solidFill>
              </a:rPr>
              <a:t>suppl</a:t>
            </a:r>
            <a:r>
              <a:rPr lang="en-US" sz="1800" b="0" i="0" dirty="0">
                <a:solidFill>
                  <a:schemeClr val="tx1"/>
                </a:solidFill>
              </a:rPr>
              <a:t>):63–9</a:t>
            </a:r>
            <a:endParaRPr lang="en-US" sz="1800" b="0" dirty="0">
              <a:solidFill>
                <a:schemeClr val="tx1"/>
              </a:solidFill>
            </a:endParaRPr>
          </a:p>
          <a:p>
            <a:pPr algn="ctr" eaLnBrk="1" hangingPunct="1"/>
            <a:endParaRPr lang="en-US" sz="1800" b="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8797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8"/>
          <p:cNvSpPr>
            <a:spLocks noChangeArrowheads="1"/>
          </p:cNvSpPr>
          <p:nvPr/>
        </p:nvSpPr>
        <p:spPr bwMode="auto">
          <a:xfrm>
            <a:off x="2194560" y="1783080"/>
            <a:ext cx="6103620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171450">
              <a:spcBef>
                <a:spcPct val="20000"/>
              </a:spcBef>
              <a:buChar char="•"/>
              <a:tabLst>
                <a:tab pos="628650" algn="l"/>
                <a:tab pos="405765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28650" algn="l"/>
                <a:tab pos="40576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28650" algn="l"/>
                <a:tab pos="40576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28650" algn="l"/>
                <a:tab pos="40576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28650" algn="l"/>
                <a:tab pos="40576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8650" algn="l"/>
                <a:tab pos="40576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8650" algn="l"/>
                <a:tab pos="40576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8650" algn="l"/>
                <a:tab pos="40576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8650" algn="l"/>
                <a:tab pos="40576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rgbClr val="000066"/>
                </a:solidFill>
                <a:latin typeface="Arial Narrow" panose="020B0606020202030204" pitchFamily="34" charset="0"/>
              </a:rPr>
              <a:t>	</a:t>
            </a:r>
            <a:endParaRPr lang="en-US" altLang="en-US" sz="1800">
              <a:solidFill>
                <a:srgbClr val="A5002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334"/>
            <a:ext cx="7486650" cy="2548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" r="1437"/>
          <a:stretch/>
        </p:blipFill>
        <p:spPr>
          <a:xfrm>
            <a:off x="5638800" y="2441672"/>
            <a:ext cx="4786522" cy="2983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379655"/>
            <a:ext cx="2499478" cy="2334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0151" y="2675173"/>
            <a:ext cx="4462849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Years-2000-2010</a:t>
            </a:r>
          </a:p>
          <a:p>
            <a:r>
              <a:rPr lang="en-US" sz="2000" dirty="0">
                <a:solidFill>
                  <a:schemeClr val="bg2"/>
                </a:solidFill>
              </a:rPr>
              <a:t>Procedures-54,375</a:t>
            </a:r>
          </a:p>
          <a:p>
            <a:r>
              <a:rPr lang="en-US" sz="2000" dirty="0">
                <a:solidFill>
                  <a:schemeClr val="bg2"/>
                </a:solidFill>
              </a:rPr>
              <a:t>		- </a:t>
            </a:r>
            <a:r>
              <a:rPr lang="en-US" sz="2000" i="1" dirty="0">
                <a:solidFill>
                  <a:schemeClr val="bg2"/>
                </a:solidFill>
              </a:rPr>
              <a:t>4,943/year</a:t>
            </a:r>
          </a:p>
          <a:p>
            <a:r>
              <a:rPr lang="en-US" sz="2000" dirty="0">
                <a:solidFill>
                  <a:schemeClr val="bg2"/>
                </a:solidFill>
              </a:rPr>
              <a:t>Concomitant-46,593 (85.7%)</a:t>
            </a:r>
          </a:p>
          <a:p>
            <a:r>
              <a:rPr lang="en-US" sz="2000" dirty="0">
                <a:solidFill>
                  <a:schemeClr val="bg2"/>
                </a:solidFill>
              </a:rPr>
              <a:t>Isolated- 7,782 </a:t>
            </a:r>
          </a:p>
          <a:p>
            <a:r>
              <a:rPr lang="en-US" sz="2000" dirty="0">
                <a:solidFill>
                  <a:schemeClr val="bg2"/>
                </a:solidFill>
              </a:rPr>
              <a:t>		</a:t>
            </a:r>
            <a:r>
              <a:rPr lang="en-US" sz="2000" i="1" dirty="0">
                <a:solidFill>
                  <a:schemeClr val="bg2"/>
                </a:solidFill>
              </a:rPr>
              <a:t>707/year</a:t>
            </a:r>
          </a:p>
          <a:p>
            <a:r>
              <a:rPr lang="en-US" sz="2000" dirty="0">
                <a:solidFill>
                  <a:schemeClr val="bg2"/>
                </a:solidFill>
              </a:rPr>
              <a:t>88.9% Repair</a:t>
            </a:r>
          </a:p>
          <a:p>
            <a:r>
              <a:rPr lang="en-US" sz="2000" dirty="0">
                <a:solidFill>
                  <a:schemeClr val="bg2"/>
                </a:solidFill>
              </a:rPr>
              <a:t>30 day mortality-9.6%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1F888A8A-D566-554B-83D9-669065826441}"/>
              </a:ext>
            </a:extLst>
          </p:cNvPr>
          <p:cNvSpPr/>
          <p:nvPr/>
        </p:nvSpPr>
        <p:spPr>
          <a:xfrm>
            <a:off x="2895600" y="4105585"/>
            <a:ext cx="1705671" cy="8229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73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930243" y="1589251"/>
            <a:ext cx="4609148" cy="4334828"/>
          </a:xfrm>
          <a:prstGeom prst="ellipse">
            <a:avLst/>
          </a:prstGeom>
          <a:solidFill>
            <a:srgbClr val="60B4D6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defTabSz="411480">
              <a:defRPr/>
            </a:pPr>
            <a:endParaRPr lang="en-US" sz="2160">
              <a:solidFill>
                <a:schemeClr val="lt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767981" y="2576047"/>
            <a:ext cx="2829241" cy="2248853"/>
            <a:chOff x="6253163" y="2195513"/>
            <a:chExt cx="3143602" cy="2498725"/>
          </a:xfrm>
        </p:grpSpPr>
        <p:grpSp>
          <p:nvGrpSpPr>
            <p:cNvPr id="6151" name="Rectangle 19"/>
            <p:cNvGrpSpPr>
              <a:grpSpLocks/>
            </p:cNvGrpSpPr>
            <p:nvPr/>
          </p:nvGrpSpPr>
          <p:grpSpPr bwMode="auto">
            <a:xfrm>
              <a:off x="6253163" y="2195513"/>
              <a:ext cx="482600" cy="517525"/>
              <a:chOff x="3932" y="1663"/>
              <a:chExt cx="304" cy="326"/>
            </a:xfrm>
            <a:solidFill>
              <a:schemeClr val="accent1">
                <a:lumMod val="50000"/>
              </a:schemeClr>
            </a:solidFill>
          </p:grpSpPr>
          <p:pic>
            <p:nvPicPr>
              <p:cNvPr id="6172" name="Rectangle 19"/>
              <p:cNvPicPr>
                <a:picLocks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2" y="1663"/>
                <a:ext cx="304" cy="32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73" name="Text Box 21"/>
              <p:cNvSpPr txBox="1">
                <a:spLocks noChangeArrowheads="1"/>
              </p:cNvSpPr>
              <p:nvPr/>
            </p:nvSpPr>
            <p:spPr bwMode="auto">
              <a:xfrm rot="10800000">
                <a:off x="3948" y="1680"/>
                <a:ext cx="276" cy="297"/>
              </a:xfrm>
              <a:prstGeom prst="rect">
                <a:avLst/>
              </a:prstGeom>
              <a:solidFill>
                <a:srgbClr val="60B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anchor="ctr"/>
              <a:lstStyle>
                <a:lvl1pPr defTabSz="457200"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5720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5720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5720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5720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en-US" sz="2160">
                  <a:solidFill>
                    <a:srgbClr val="FFFFFF"/>
                  </a:solidFill>
                  <a:latin typeface="Century Gothic" pitchFamily="34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6152" name="Rectangle 20"/>
            <p:cNvGrpSpPr>
              <a:grpSpLocks/>
            </p:cNvGrpSpPr>
            <p:nvPr/>
          </p:nvGrpSpPr>
          <p:grpSpPr bwMode="auto">
            <a:xfrm>
              <a:off x="6253163" y="2884488"/>
              <a:ext cx="482600" cy="511175"/>
              <a:chOff x="3932" y="2097"/>
              <a:chExt cx="304" cy="322"/>
            </a:xfrm>
            <a:solidFill>
              <a:schemeClr val="accent2">
                <a:lumMod val="60000"/>
                <a:lumOff val="40000"/>
              </a:schemeClr>
            </a:solidFill>
          </p:grpSpPr>
          <p:pic>
            <p:nvPicPr>
              <p:cNvPr id="6170" name="Rectangle 20"/>
              <p:cNvPicPr>
                <a:picLocks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2" y="2097"/>
                <a:ext cx="304" cy="32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71" name="Text Box 24"/>
              <p:cNvSpPr txBox="1">
                <a:spLocks noChangeArrowheads="1"/>
              </p:cNvSpPr>
              <p:nvPr/>
            </p:nvSpPr>
            <p:spPr bwMode="auto">
              <a:xfrm rot="10800000">
                <a:off x="3948" y="2112"/>
                <a:ext cx="276" cy="29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anchor="ctr"/>
              <a:lstStyle>
                <a:lvl1pPr defTabSz="457200"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5720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5720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5720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5720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en-US" sz="2160">
                  <a:solidFill>
                    <a:srgbClr val="FFFFFF"/>
                  </a:solidFill>
                  <a:latin typeface="Century Gothic" pitchFamily="34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6153" name="Rectangle 21"/>
            <p:cNvGrpSpPr>
              <a:grpSpLocks/>
            </p:cNvGrpSpPr>
            <p:nvPr/>
          </p:nvGrpSpPr>
          <p:grpSpPr bwMode="auto">
            <a:xfrm>
              <a:off x="6253163" y="3567113"/>
              <a:ext cx="482600" cy="517525"/>
              <a:chOff x="3932" y="2527"/>
              <a:chExt cx="304" cy="326"/>
            </a:xfrm>
          </p:grpSpPr>
          <p:pic>
            <p:nvPicPr>
              <p:cNvPr id="6168" name="Rectangle 21"/>
              <p:cNvPicPr>
                <a:picLocks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2" y="2527"/>
                <a:ext cx="30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69" name="Text Box 27"/>
              <p:cNvSpPr txBox="1">
                <a:spLocks noChangeArrowheads="1"/>
              </p:cNvSpPr>
              <p:nvPr/>
            </p:nvSpPr>
            <p:spPr bwMode="auto">
              <a:xfrm rot="10800000">
                <a:off x="3948" y="2544"/>
                <a:ext cx="276" cy="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anchor="ctr"/>
              <a:lstStyle>
                <a:lvl1pPr defTabSz="457200"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5720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5720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5720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5720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en-US" sz="2160">
                  <a:solidFill>
                    <a:srgbClr val="FFFFFF"/>
                  </a:solidFill>
                  <a:latin typeface="Century Gothic" pitchFamily="34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6154" name="Rectangle 22"/>
            <p:cNvGrpSpPr>
              <a:grpSpLocks/>
            </p:cNvGrpSpPr>
            <p:nvPr/>
          </p:nvGrpSpPr>
          <p:grpSpPr bwMode="auto">
            <a:xfrm>
              <a:off x="6253163" y="4176713"/>
              <a:ext cx="482600" cy="517525"/>
              <a:chOff x="3932" y="2911"/>
              <a:chExt cx="304" cy="326"/>
            </a:xfrm>
            <a:solidFill>
              <a:srgbClr val="F58712"/>
            </a:solidFill>
          </p:grpSpPr>
          <p:pic>
            <p:nvPicPr>
              <p:cNvPr id="6166" name="Rectangle 22"/>
              <p:cNvPicPr>
                <a:picLocks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2" y="2911"/>
                <a:ext cx="304" cy="32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67" name="Text Box 30"/>
              <p:cNvSpPr txBox="1">
                <a:spLocks noChangeArrowheads="1"/>
              </p:cNvSpPr>
              <p:nvPr/>
            </p:nvSpPr>
            <p:spPr bwMode="auto">
              <a:xfrm rot="10800000">
                <a:off x="3948" y="2928"/>
                <a:ext cx="276" cy="29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anchor="ctr"/>
              <a:lstStyle>
                <a:lvl1pPr defTabSz="457200"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5720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5720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5720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5720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en-US" sz="2160">
                  <a:solidFill>
                    <a:srgbClr val="FFFFFF"/>
                  </a:solidFill>
                  <a:latin typeface="Century Gothic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6155" name="TextBox 23"/>
            <p:cNvSpPr txBox="1">
              <a:spLocks noChangeArrowheads="1"/>
            </p:cNvSpPr>
            <p:nvPr/>
          </p:nvSpPr>
          <p:spPr bwMode="auto">
            <a:xfrm>
              <a:off x="6878918" y="2222500"/>
              <a:ext cx="1218639" cy="379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20" dirty="0">
                  <a:ea typeface="ＭＳ Ｐゴシック" pitchFamily="34" charset="-128"/>
                </a:rPr>
                <a:t>TR cases</a:t>
              </a:r>
            </a:p>
          </p:txBody>
        </p:sp>
        <p:sp>
          <p:nvSpPr>
            <p:cNvPr id="6156" name="TextBox 24"/>
            <p:cNvSpPr txBox="1">
              <a:spLocks noChangeArrowheads="1"/>
            </p:cNvSpPr>
            <p:nvPr/>
          </p:nvSpPr>
          <p:spPr bwMode="auto">
            <a:xfrm>
              <a:off x="6863369" y="2925763"/>
              <a:ext cx="1899025" cy="379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20">
                  <a:ea typeface="ＭＳ Ｐゴシック" pitchFamily="34" charset="-128"/>
                </a:rPr>
                <a:t>Annual New TR</a:t>
              </a:r>
            </a:p>
          </p:txBody>
        </p:sp>
        <p:sp>
          <p:nvSpPr>
            <p:cNvPr id="6157" name="TextBox 25"/>
            <p:cNvSpPr txBox="1">
              <a:spLocks noChangeArrowheads="1"/>
            </p:cNvSpPr>
            <p:nvPr/>
          </p:nvSpPr>
          <p:spPr bwMode="auto">
            <a:xfrm>
              <a:off x="6860101" y="3594100"/>
              <a:ext cx="2536664" cy="379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20" dirty="0">
                  <a:ea typeface="ＭＳ Ｐゴシック" pitchFamily="34" charset="-128"/>
                </a:rPr>
                <a:t>Annual MR Surgeries</a:t>
              </a:r>
            </a:p>
          </p:txBody>
        </p:sp>
        <p:sp>
          <p:nvSpPr>
            <p:cNvPr id="6158" name="TextBox 26"/>
            <p:cNvSpPr txBox="1">
              <a:spLocks noChangeArrowheads="1"/>
            </p:cNvSpPr>
            <p:nvPr/>
          </p:nvSpPr>
          <p:spPr bwMode="auto">
            <a:xfrm>
              <a:off x="6860278" y="4203700"/>
              <a:ext cx="2485012" cy="379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20">
                  <a:ea typeface="ＭＳ Ｐゴシック" pitchFamily="34" charset="-128"/>
                </a:rPr>
                <a:t>Annual TR Surgeries</a:t>
              </a:r>
            </a:p>
          </p:txBody>
        </p:sp>
      </p:grpSp>
      <p:sp>
        <p:nvSpPr>
          <p:cNvPr id="6159" name="TextBox 27"/>
          <p:cNvSpPr txBox="1">
            <a:spLocks noChangeArrowheads="1"/>
          </p:cNvSpPr>
          <p:nvPr/>
        </p:nvSpPr>
        <p:spPr bwMode="auto">
          <a:xfrm>
            <a:off x="2144891" y="2823211"/>
            <a:ext cx="1620957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520" dirty="0">
                <a:ea typeface="ＭＳ Ｐゴシック" pitchFamily="34" charset="-128"/>
              </a:rPr>
              <a:t>1,600,000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3334" y="2410303"/>
            <a:ext cx="2743200" cy="2683193"/>
            <a:chOff x="2713038" y="2297113"/>
            <a:chExt cx="3048000" cy="2981325"/>
          </a:xfrm>
        </p:grpSpPr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2713038" y="2297113"/>
              <a:ext cx="3048000" cy="298132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defTabSz="411480">
                <a:defRPr/>
              </a:pPr>
              <a:endParaRPr lang="en-US" sz="2160">
                <a:solidFill>
                  <a:schemeClr val="lt1"/>
                </a:solidFill>
              </a:endParaRPr>
            </a:p>
          </p:txBody>
        </p:sp>
        <p:sp>
          <p:nvSpPr>
            <p:cNvPr id="6160" name="TextBox 28"/>
            <p:cNvSpPr txBox="1">
              <a:spLocks noChangeArrowheads="1"/>
            </p:cNvSpPr>
            <p:nvPr/>
          </p:nvSpPr>
          <p:spPr bwMode="auto">
            <a:xfrm>
              <a:off x="2968596" y="3517901"/>
              <a:ext cx="1501836" cy="533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520" dirty="0">
                  <a:ea typeface="ＭＳ Ｐゴシック" pitchFamily="34" charset="-128"/>
                </a:rPr>
                <a:t>250,000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41495" y="1660217"/>
            <a:ext cx="1608329" cy="2657475"/>
            <a:chOff x="4465638" y="1384300"/>
            <a:chExt cx="1787032" cy="2952750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4465638" y="2976563"/>
              <a:ext cx="1295400" cy="136048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defTabSz="411480">
                <a:defRPr/>
              </a:pPr>
              <a:endParaRPr lang="en-US" sz="2160">
                <a:solidFill>
                  <a:schemeClr val="lt1"/>
                </a:solidFill>
              </a:endParaRPr>
            </a:p>
          </p:txBody>
        </p:sp>
        <p:sp>
          <p:nvSpPr>
            <p:cNvPr id="6161" name="TextBox 29"/>
            <p:cNvSpPr txBox="1">
              <a:spLocks noChangeArrowheads="1"/>
            </p:cNvSpPr>
            <p:nvPr/>
          </p:nvSpPr>
          <p:spPr bwMode="auto">
            <a:xfrm>
              <a:off x="4950318" y="1384300"/>
              <a:ext cx="1302352" cy="533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520" dirty="0">
                  <a:ea typeface="ＭＳ Ｐゴシック" pitchFamily="34" charset="-128"/>
                </a:rPr>
                <a:t>50,000</a:t>
              </a:r>
            </a:p>
          </p:txBody>
        </p:sp>
        <p:cxnSp>
          <p:nvCxnSpPr>
            <p:cNvPr id="33" name="Straight Arrow Connector 32"/>
            <p:cNvCxnSpPr>
              <a:cxnSpLocks noChangeShapeType="1"/>
            </p:cNvCxnSpPr>
            <p:nvPr/>
          </p:nvCxnSpPr>
          <p:spPr bwMode="auto">
            <a:xfrm rot="5400000">
              <a:off x="4414838" y="2490788"/>
              <a:ext cx="1500187" cy="401637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>
            <a:off x="6093018" y="3607400"/>
            <a:ext cx="1829915" cy="1861010"/>
            <a:chOff x="5303838" y="3525838"/>
            <a:chExt cx="2033240" cy="2067789"/>
          </a:xfrm>
        </p:grpSpPr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5303838" y="3525838"/>
              <a:ext cx="336550" cy="371475"/>
            </a:xfrm>
            <a:prstGeom prst="ellipse">
              <a:avLst/>
            </a:prstGeom>
            <a:solidFill>
              <a:srgbClr val="F58712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defTabSz="411480">
                <a:defRPr/>
              </a:pPr>
              <a:endParaRPr lang="en-US" sz="2160">
                <a:solidFill>
                  <a:schemeClr val="lt1"/>
                </a:solidFill>
              </a:endParaRPr>
            </a:p>
          </p:txBody>
        </p:sp>
        <p:sp>
          <p:nvSpPr>
            <p:cNvPr id="6162" name="TextBox 30"/>
            <p:cNvSpPr txBox="1">
              <a:spLocks noChangeArrowheads="1"/>
            </p:cNvSpPr>
            <p:nvPr/>
          </p:nvSpPr>
          <p:spPr bwMode="auto">
            <a:xfrm>
              <a:off x="6234212" y="5060148"/>
              <a:ext cx="1102866" cy="533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520" dirty="0">
                  <a:ea typeface="ＭＳ Ｐゴシック" pitchFamily="34" charset="-128"/>
                </a:rPr>
                <a:t>5,500</a:t>
              </a:r>
            </a:p>
          </p:txBody>
        </p:sp>
        <p:cxnSp>
          <p:nvCxnSpPr>
            <p:cNvPr id="35" name="Straight Arrow Connector 34"/>
            <p:cNvCxnSpPr>
              <a:cxnSpLocks noChangeShapeType="1"/>
            </p:cNvCxnSpPr>
            <p:nvPr/>
          </p:nvCxnSpPr>
          <p:spPr bwMode="auto">
            <a:xfrm flipH="1" flipV="1">
              <a:off x="5620543" y="3634807"/>
              <a:ext cx="535539" cy="1683388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165" name="Rectangle 1"/>
          <p:cNvSpPr>
            <a:spLocks noChangeArrowheads="1"/>
          </p:cNvSpPr>
          <p:nvPr/>
        </p:nvSpPr>
        <p:spPr bwMode="auto">
          <a:xfrm>
            <a:off x="6790840" y="5829850"/>
            <a:ext cx="3972607" cy="9233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lvl="1"/>
            <a:r>
              <a:rPr lang="en-US" dirty="0" err="1">
                <a:cs typeface="Arial" charset="0"/>
              </a:rPr>
              <a:t>Argarwal</a:t>
            </a:r>
            <a:r>
              <a:rPr lang="en-US" dirty="0">
                <a:cs typeface="Arial" charset="0"/>
              </a:rPr>
              <a:t> et al. </a:t>
            </a:r>
          </a:p>
          <a:p>
            <a:pPr marL="0" lvl="1"/>
            <a:r>
              <a:rPr lang="en-US" dirty="0" err="1">
                <a:cs typeface="Arial" charset="0"/>
              </a:rPr>
              <a:t>Circ</a:t>
            </a:r>
            <a:r>
              <a:rPr lang="en-US" dirty="0">
                <a:cs typeface="Arial" charset="0"/>
              </a:rPr>
              <a:t> </a:t>
            </a:r>
            <a:r>
              <a:rPr lang="en-US" dirty="0" err="1">
                <a:cs typeface="Arial" charset="0"/>
              </a:rPr>
              <a:t>Cardiovasc</a:t>
            </a:r>
            <a:r>
              <a:rPr lang="en-US" dirty="0">
                <a:cs typeface="Arial" charset="0"/>
              </a:rPr>
              <a:t> </a:t>
            </a:r>
            <a:r>
              <a:rPr lang="en-US" dirty="0" err="1">
                <a:cs typeface="Arial" charset="0"/>
              </a:rPr>
              <a:t>Interv</a:t>
            </a:r>
            <a:r>
              <a:rPr lang="en-US" dirty="0">
                <a:cs typeface="Arial" charset="0"/>
              </a:rPr>
              <a:t> 2009;2:565-573</a:t>
            </a:r>
            <a:endParaRPr lang="en-US" i="1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97220" y="323159"/>
            <a:ext cx="9995535" cy="54864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ea typeface="ＭＳ Ｐゴシック" pitchFamily="34" charset="-128"/>
              </a:rPr>
              <a:t>Incidence/Management of Tricuspid Regurgitation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8557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"/>
            <a:ext cx="8273045" cy="5396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3399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32291" y="-143293"/>
            <a:ext cx="10525601" cy="10287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 err="1">
                <a:solidFill>
                  <a:schemeClr val="bg1"/>
                </a:solidFill>
              </a:rPr>
              <a:t>Transcatheter</a:t>
            </a:r>
            <a:r>
              <a:rPr lang="en-US" b="1" dirty="0">
                <a:solidFill>
                  <a:schemeClr val="bg1"/>
                </a:solidFill>
              </a:rPr>
              <a:t> Tricuspid Valve Procedures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18" y="885407"/>
            <a:ext cx="4376916" cy="471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2200" y="265910"/>
            <a:ext cx="1835200" cy="14219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160" dirty="0"/>
              <a:t>Heterotopic implantation of </a:t>
            </a:r>
            <a:r>
              <a:rPr lang="en-US" sz="2160" dirty="0" err="1"/>
              <a:t>caval</a:t>
            </a:r>
            <a:r>
              <a:rPr lang="en-US" sz="2160" dirty="0"/>
              <a:t> valves</a:t>
            </a:r>
            <a:endParaRPr lang="en-GB" sz="2160" dirty="0"/>
          </a:p>
        </p:txBody>
      </p:sp>
      <p:sp>
        <p:nvSpPr>
          <p:cNvPr id="11" name="TextBox 10"/>
          <p:cNvSpPr txBox="1"/>
          <p:nvPr/>
        </p:nvSpPr>
        <p:spPr>
          <a:xfrm>
            <a:off x="148777" y="3694209"/>
            <a:ext cx="1953376" cy="7571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160" dirty="0"/>
              <a:t>Direct </a:t>
            </a:r>
            <a:r>
              <a:rPr lang="en-US" sz="2160" dirty="0" err="1"/>
              <a:t>annuloplasty</a:t>
            </a:r>
            <a:endParaRPr lang="en-GB" sz="216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415169" y="3415936"/>
            <a:ext cx="712878" cy="272293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5319" y="4462469"/>
            <a:ext cx="2034481" cy="7571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60" dirty="0"/>
              <a:t>TV replacement</a:t>
            </a:r>
            <a:endParaRPr lang="en-GB" sz="2160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7109179" y="5186017"/>
            <a:ext cx="583264" cy="28702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48777" y="2593550"/>
            <a:ext cx="1944216" cy="10895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60" dirty="0"/>
              <a:t>Filling the coaptation gap</a:t>
            </a:r>
            <a:endParaRPr lang="en-GB" sz="2160" dirty="0"/>
          </a:p>
        </p:txBody>
      </p:sp>
      <p:sp>
        <p:nvSpPr>
          <p:cNvPr id="4" name="TextBox 3"/>
          <p:cNvSpPr txBox="1"/>
          <p:nvPr/>
        </p:nvSpPr>
        <p:spPr>
          <a:xfrm>
            <a:off x="7109179" y="1012443"/>
            <a:ext cx="3021147" cy="47459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160" dirty="0">
                <a:solidFill>
                  <a:srgbClr val="FFFF00"/>
                </a:solidFill>
              </a:rPr>
              <a:t>Leaflet</a:t>
            </a:r>
          </a:p>
          <a:p>
            <a:pPr lvl="1"/>
            <a:r>
              <a:rPr lang="en-US" sz="2160" dirty="0" err="1"/>
              <a:t>MitraClip</a:t>
            </a:r>
            <a:endParaRPr lang="en-US" sz="2160" dirty="0"/>
          </a:p>
          <a:p>
            <a:pPr lvl="1"/>
            <a:r>
              <a:rPr lang="en-US" sz="2160" dirty="0"/>
              <a:t>Pascal</a:t>
            </a:r>
          </a:p>
          <a:p>
            <a:r>
              <a:rPr lang="en-US" sz="2160" dirty="0" err="1">
                <a:solidFill>
                  <a:srgbClr val="FFFF00"/>
                </a:solidFill>
              </a:rPr>
              <a:t>Annuloplasty</a:t>
            </a:r>
            <a:endParaRPr lang="en-US" sz="2160" dirty="0">
              <a:solidFill>
                <a:srgbClr val="FFFF00"/>
              </a:solidFill>
            </a:endParaRPr>
          </a:p>
          <a:p>
            <a:pPr lvl="1"/>
            <a:r>
              <a:rPr lang="en-US" sz="2160" dirty="0" err="1"/>
              <a:t>Cardioband</a:t>
            </a:r>
            <a:endParaRPr lang="en-US" sz="2160" dirty="0"/>
          </a:p>
          <a:p>
            <a:pPr lvl="1"/>
            <a:r>
              <a:rPr lang="en-US" sz="2160" dirty="0" err="1"/>
              <a:t>Trilign</a:t>
            </a:r>
            <a:endParaRPr lang="en-US" sz="2160" dirty="0"/>
          </a:p>
          <a:p>
            <a:pPr lvl="1"/>
            <a:r>
              <a:rPr lang="en-US" sz="2160" dirty="0" err="1"/>
              <a:t>Fourtech</a:t>
            </a:r>
            <a:r>
              <a:rPr lang="en-US" sz="2160" dirty="0"/>
              <a:t> </a:t>
            </a:r>
            <a:r>
              <a:rPr lang="en-US" sz="2160" dirty="0" err="1"/>
              <a:t>TriCinch</a:t>
            </a:r>
            <a:endParaRPr lang="en-US" sz="2160" dirty="0"/>
          </a:p>
          <a:p>
            <a:r>
              <a:rPr lang="en-US" sz="2160" dirty="0">
                <a:solidFill>
                  <a:srgbClr val="FFFF00"/>
                </a:solidFill>
              </a:rPr>
              <a:t>Gap Filler</a:t>
            </a:r>
          </a:p>
          <a:p>
            <a:pPr lvl="1"/>
            <a:r>
              <a:rPr lang="en-US" sz="2160" dirty="0"/>
              <a:t>Forma</a:t>
            </a:r>
          </a:p>
          <a:p>
            <a:r>
              <a:rPr lang="en-US" sz="2160" dirty="0">
                <a:solidFill>
                  <a:srgbClr val="FFFF00"/>
                </a:solidFill>
              </a:rPr>
              <a:t>Replacement</a:t>
            </a:r>
          </a:p>
          <a:p>
            <a:r>
              <a:rPr lang="en-US" sz="2160" dirty="0"/>
              <a:t>       Navigate</a:t>
            </a:r>
          </a:p>
          <a:p>
            <a:r>
              <a:rPr lang="en-US" sz="2160" dirty="0"/>
              <a:t>       CAVI</a:t>
            </a:r>
          </a:p>
          <a:p>
            <a:r>
              <a:rPr lang="en-US" sz="2160" dirty="0"/>
              <a:t>      </a:t>
            </a:r>
            <a:r>
              <a:rPr lang="en-US" sz="2160" dirty="0" err="1"/>
              <a:t>Trisol</a:t>
            </a:r>
            <a:endParaRPr lang="en-US" sz="2160" dirty="0"/>
          </a:p>
          <a:p>
            <a:endParaRPr lang="en-US" sz="2160" dirty="0"/>
          </a:p>
        </p:txBody>
      </p:sp>
      <p:sp>
        <p:nvSpPr>
          <p:cNvPr id="7" name="TextBox 6"/>
          <p:cNvSpPr txBox="1"/>
          <p:nvPr/>
        </p:nvSpPr>
        <p:spPr>
          <a:xfrm>
            <a:off x="233141" y="1806888"/>
            <a:ext cx="1813318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Leaflet  </a:t>
            </a:r>
          </a:p>
          <a:p>
            <a:r>
              <a:rPr lang="en-US" dirty="0"/>
              <a:t>Approximation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D89BAA7-64F9-1E44-A327-7CDB9F8194C9}"/>
              </a:ext>
            </a:extLst>
          </p:cNvPr>
          <p:cNvSpPr txBox="1"/>
          <p:nvPr/>
        </p:nvSpPr>
        <p:spPr>
          <a:xfrm rot="20263866">
            <a:off x="1371600" y="2468608"/>
            <a:ext cx="7946021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Tricuspid Valve is No Longer Forgotten!</a:t>
            </a:r>
          </a:p>
        </p:txBody>
      </p:sp>
    </p:spTree>
    <p:extLst>
      <p:ext uri="{BB962C8B-B14F-4D97-AF65-F5344CB8AC3E}">
        <p14:creationId xmlns:p14="http://schemas.microsoft.com/office/powerpoint/2010/main" val="4284353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E9B387-470E-3345-B21C-79FA002B8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06" y="228600"/>
            <a:ext cx="9875520" cy="86783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Steps to Successful Medical Device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B867ED-AC27-7B41-85B8-AC3E708A1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219200"/>
            <a:ext cx="9723120" cy="304800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Defining clinical unmet need</a:t>
            </a:r>
          </a:p>
          <a:p>
            <a:r>
              <a:rPr lang="en-US" sz="2000" dirty="0">
                <a:solidFill>
                  <a:srgbClr val="FFFF00"/>
                </a:solidFill>
              </a:rPr>
              <a:t>Intellectual property considerations</a:t>
            </a:r>
          </a:p>
          <a:p>
            <a:r>
              <a:rPr lang="en-US" sz="2000" dirty="0">
                <a:solidFill>
                  <a:schemeClr val="tx1"/>
                </a:solidFill>
              </a:rPr>
              <a:t>Pre-clinical development</a:t>
            </a:r>
          </a:p>
          <a:p>
            <a:r>
              <a:rPr lang="en-US" sz="2000" dirty="0">
                <a:solidFill>
                  <a:schemeClr val="tx1"/>
                </a:solidFill>
              </a:rPr>
              <a:t>Clinical Evaluation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EFS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Pivotal trials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Clinical Endpoints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Regulatory</a:t>
            </a:r>
          </a:p>
          <a:p>
            <a:r>
              <a:rPr lang="en-US" sz="2000" dirty="0">
                <a:solidFill>
                  <a:schemeClr val="tx1"/>
                </a:solidFill>
              </a:rPr>
              <a:t>Coverage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Reimbursement</a:t>
            </a:r>
          </a:p>
          <a:p>
            <a:r>
              <a:rPr lang="en-US" sz="2000" dirty="0">
                <a:solidFill>
                  <a:schemeClr val="tx1"/>
                </a:solidFill>
              </a:rPr>
              <a:t>Clinical Adoption</a:t>
            </a:r>
          </a:p>
        </p:txBody>
      </p:sp>
    </p:spTree>
    <p:extLst>
      <p:ext uri="{BB962C8B-B14F-4D97-AF65-F5344CB8AC3E}">
        <p14:creationId xmlns:p14="http://schemas.microsoft.com/office/powerpoint/2010/main" val="3475066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2784F2-9678-9944-A652-A3F32AD0E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Intellectual Property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Mitral Devices</a:t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DAA1DE-277C-594E-97A0-990912713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066800"/>
            <a:ext cx="9723120" cy="304800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Edge to Edge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Oz-1997</a:t>
            </a:r>
          </a:p>
          <a:p>
            <a:r>
              <a:rPr lang="en-US" sz="2000" dirty="0">
                <a:solidFill>
                  <a:schemeClr val="tx1"/>
                </a:solidFill>
              </a:rPr>
              <a:t>Annuloplasty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Cosgrove-2003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Ortiz-2002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Replacement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Teitlebaum-1994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Bailey-2002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Hermann-2009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Rowe-2009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Lutter-2009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Quadri-2013</a:t>
            </a:r>
          </a:p>
        </p:txBody>
      </p:sp>
    </p:spTree>
    <p:extLst>
      <p:ext uri="{BB962C8B-B14F-4D97-AF65-F5344CB8AC3E}">
        <p14:creationId xmlns:p14="http://schemas.microsoft.com/office/powerpoint/2010/main" val="58470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BD5EF1C-0030-614B-9411-F38F3702DB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52400"/>
            <a:ext cx="4259782" cy="5029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B5A210B-23BB-E942-A568-7C33B3BDD6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58" b="69697"/>
          <a:stretch/>
        </p:blipFill>
        <p:spPr>
          <a:xfrm>
            <a:off x="5242560" y="916809"/>
            <a:ext cx="5730240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391614C-31F5-564A-B2EC-68C6857E19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649"/>
            <a:ext cx="5211037" cy="361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90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2784F2-9678-9944-A652-A3F32AD0E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 Other Intellectual Property for Mitral Valve</a:t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167767C-A819-3E4F-9240-3FFF1D775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190" y="1316569"/>
            <a:ext cx="9723120" cy="3048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Docks</a:t>
            </a:r>
          </a:p>
          <a:p>
            <a:r>
              <a:rPr lang="en-US" dirty="0">
                <a:solidFill>
                  <a:schemeClr val="tx1"/>
                </a:solidFill>
              </a:rPr>
              <a:t>Delivery Systems</a:t>
            </a:r>
          </a:p>
        </p:txBody>
      </p:sp>
    </p:spTree>
    <p:extLst>
      <p:ext uri="{BB962C8B-B14F-4D97-AF65-F5344CB8AC3E}">
        <p14:creationId xmlns:p14="http://schemas.microsoft.com/office/powerpoint/2010/main" val="3205221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Conflict of Interest Disclosure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206" y="1561284"/>
            <a:ext cx="9326880" cy="3703320"/>
          </a:xfrm>
        </p:spPr>
        <p:txBody>
          <a:bodyPr>
            <a:normAutofit/>
          </a:bodyPr>
          <a:lstStyle/>
          <a:p>
            <a:r>
              <a:rPr lang="en-US" sz="2880" dirty="0">
                <a:solidFill>
                  <a:schemeClr val="tx1"/>
                </a:solidFill>
              </a:rPr>
              <a:t>Abbott Vascular- Co PI COAPT Trial</a:t>
            </a:r>
          </a:p>
          <a:p>
            <a:r>
              <a:rPr lang="en-US" sz="2880" dirty="0">
                <a:solidFill>
                  <a:schemeClr val="tx1"/>
                </a:solidFill>
              </a:rPr>
              <a:t>Medtronic- Study Chair-APOLLO Trial</a:t>
            </a:r>
          </a:p>
          <a:p>
            <a:r>
              <a:rPr lang="en-US" sz="2880" dirty="0">
                <a:solidFill>
                  <a:schemeClr val="tx1"/>
                </a:solidFill>
              </a:rPr>
              <a:t>Edwards Lifesciences- Co-PI PARTNER 3 Trial</a:t>
            </a:r>
          </a:p>
        </p:txBody>
      </p:sp>
    </p:spTree>
    <p:extLst>
      <p:ext uri="{BB962C8B-B14F-4D97-AF65-F5344CB8AC3E}">
        <p14:creationId xmlns:p14="http://schemas.microsoft.com/office/powerpoint/2010/main" val="2358202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E9B387-470E-3345-B21C-79FA002B8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06" y="228600"/>
            <a:ext cx="9875520" cy="86783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Steps to Successful Medical Device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B867ED-AC27-7B41-85B8-AC3E708A1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406" y="1447800"/>
            <a:ext cx="9723120" cy="304800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Defining clinical unmet need</a:t>
            </a:r>
          </a:p>
          <a:p>
            <a:r>
              <a:rPr lang="en-US" sz="2000" dirty="0">
                <a:solidFill>
                  <a:schemeClr val="tx1"/>
                </a:solidFill>
              </a:rPr>
              <a:t>Intellectual property considerations</a:t>
            </a:r>
          </a:p>
          <a:p>
            <a:r>
              <a:rPr lang="en-US" sz="2000" dirty="0">
                <a:solidFill>
                  <a:srgbClr val="FFFF00"/>
                </a:solidFill>
              </a:rPr>
              <a:t>Pre-clinical development</a:t>
            </a:r>
          </a:p>
          <a:p>
            <a:r>
              <a:rPr lang="en-US" sz="2000" dirty="0">
                <a:solidFill>
                  <a:schemeClr val="tx1"/>
                </a:solidFill>
              </a:rPr>
              <a:t>Clinical evaluation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EFS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Pivotal trials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Clinical endpoints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Regulatory</a:t>
            </a:r>
          </a:p>
          <a:p>
            <a:r>
              <a:rPr lang="en-US" sz="2000" dirty="0">
                <a:solidFill>
                  <a:schemeClr val="tx1"/>
                </a:solidFill>
              </a:rPr>
              <a:t>Coverage/Reimbursement</a:t>
            </a:r>
          </a:p>
          <a:p>
            <a:r>
              <a:rPr lang="en-US" sz="2000" dirty="0">
                <a:solidFill>
                  <a:schemeClr val="tx1"/>
                </a:solidFill>
              </a:rPr>
              <a:t>Clinical adoption</a:t>
            </a:r>
          </a:p>
        </p:txBody>
      </p:sp>
    </p:spTree>
    <p:extLst>
      <p:ext uri="{BB962C8B-B14F-4D97-AF65-F5344CB8AC3E}">
        <p14:creationId xmlns:p14="http://schemas.microsoft.com/office/powerpoint/2010/main" val="770251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13101A-9E8E-0D42-ADC1-F89DD93BA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Pre-clinical Testing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i="1" dirty="0">
                <a:solidFill>
                  <a:srgbClr val="FFFF00"/>
                </a:solidFill>
              </a:rPr>
              <a:t>Mitral/Tricuspid Translational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1F0105-69E6-DE42-AD87-065F6C18A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Quality Management System (QMS)</a:t>
            </a:r>
          </a:p>
          <a:p>
            <a:r>
              <a:rPr lang="en-US" dirty="0">
                <a:solidFill>
                  <a:schemeClr val="tx1"/>
                </a:solidFill>
              </a:rPr>
              <a:t>Design Requirements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Deliverability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Structural Integrity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Functional Performance</a:t>
            </a:r>
          </a:p>
        </p:txBody>
      </p:sp>
    </p:spTree>
    <p:extLst>
      <p:ext uri="{BB962C8B-B14F-4D97-AF65-F5344CB8AC3E}">
        <p14:creationId xmlns:p14="http://schemas.microsoft.com/office/powerpoint/2010/main" val="3271543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CB6D28-1836-3240-BB4B-41E2C269E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System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744729-EEAA-FF46-BCB1-919764EB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40" y="1280609"/>
            <a:ext cx="9723120" cy="3048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Low profile</a:t>
            </a:r>
          </a:p>
          <a:p>
            <a:r>
              <a:rPr lang="en-US" dirty="0">
                <a:solidFill>
                  <a:schemeClr val="tx1"/>
                </a:solidFill>
              </a:rPr>
              <a:t>Atraumatic tracking</a:t>
            </a:r>
          </a:p>
          <a:p>
            <a:r>
              <a:rPr lang="en-US" dirty="0">
                <a:solidFill>
                  <a:schemeClr val="tx1"/>
                </a:solidFill>
              </a:rPr>
              <a:t>Cost-effective</a:t>
            </a:r>
          </a:p>
          <a:p>
            <a:r>
              <a:rPr lang="en-US" dirty="0">
                <a:solidFill>
                  <a:schemeClr val="tx1"/>
                </a:solidFill>
              </a:rPr>
              <a:t>Recapturable/repositionable</a:t>
            </a:r>
          </a:p>
          <a:p>
            <a:r>
              <a:rPr lang="en-US" dirty="0">
                <a:solidFill>
                  <a:schemeClr val="tx1"/>
                </a:solidFill>
              </a:rPr>
              <a:t>Intuitive design-ease of use</a:t>
            </a:r>
          </a:p>
          <a:p>
            <a:r>
              <a:rPr lang="en-US" dirty="0">
                <a:solidFill>
                  <a:schemeClr val="tx1"/>
                </a:solidFill>
              </a:rPr>
              <a:t>Material stability</a:t>
            </a:r>
          </a:p>
          <a:p>
            <a:r>
              <a:rPr lang="en-US" dirty="0">
                <a:solidFill>
                  <a:schemeClr val="tx1"/>
                </a:solidFill>
              </a:rPr>
              <a:t>Guide wire compatibility</a:t>
            </a:r>
          </a:p>
        </p:txBody>
      </p:sp>
    </p:spTree>
    <p:extLst>
      <p:ext uri="{BB962C8B-B14F-4D97-AF65-F5344CB8AC3E}">
        <p14:creationId xmlns:p14="http://schemas.microsoft.com/office/powerpoint/2010/main" val="1418441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04EB80-5F10-9242-989C-90B4B7E4C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Pre-clinical Device Development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sz="3200" i="1" dirty="0">
                <a:solidFill>
                  <a:srgbClr val="FFFF00"/>
                </a:solidFill>
              </a:rPr>
              <a:t>Minimum Requirements for Human Testing</a:t>
            </a:r>
            <a:endParaRPr lang="en-US" i="1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AD9B3CF2-77F4-7440-9CC1-692588B0AFB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600200"/>
          <a:ext cx="6743700" cy="3587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43700">
                  <a:extLst>
                    <a:ext uri="{9D8B030D-6E8A-4147-A177-3AD203B41FA5}">
                      <a16:colId xmlns:a16="http://schemas.microsoft.com/office/drawing/2014/main" xmlns="" val="1167566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System Level Risk Assessment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49834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Structural Component Stress Analysis (FEA)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240775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Structural Component Fatigue Testing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481406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Structural Component Reliability Assessment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92539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Device Corrosion Assessment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330333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Valve Durability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106777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Valve Hydrodynamic Performance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565622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Migration Resistance/Anchoring Integrity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800508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Usability and Deliverability Assessment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063646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Pre-Clinical in vivo Evaluation (Chronic Animal Study)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220761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Crimp Damage Assessments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44735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762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E9B387-470E-3345-B21C-79FA002B8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06" y="228600"/>
            <a:ext cx="9875520" cy="86783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Steps to Successful Medical Device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B867ED-AC27-7B41-85B8-AC3E708A1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219200"/>
            <a:ext cx="9723120" cy="304800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Defining clinical unmet need</a:t>
            </a:r>
          </a:p>
          <a:p>
            <a:r>
              <a:rPr lang="en-US" sz="2000" dirty="0">
                <a:solidFill>
                  <a:schemeClr val="tx1"/>
                </a:solidFill>
              </a:rPr>
              <a:t>Intellectual property considerations</a:t>
            </a:r>
          </a:p>
          <a:p>
            <a:r>
              <a:rPr lang="en-US" sz="2000" dirty="0">
                <a:solidFill>
                  <a:schemeClr val="tx1"/>
                </a:solidFill>
              </a:rPr>
              <a:t>Pre-clinical development</a:t>
            </a:r>
          </a:p>
          <a:p>
            <a:r>
              <a:rPr lang="en-US" sz="2000" dirty="0">
                <a:solidFill>
                  <a:srgbClr val="FFFF00"/>
                </a:solidFill>
              </a:rPr>
              <a:t>Clinical evaluation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EFS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Pivotal trials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Clinical endpoints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Regulatory</a:t>
            </a:r>
          </a:p>
          <a:p>
            <a:r>
              <a:rPr lang="en-US" sz="2000" dirty="0">
                <a:solidFill>
                  <a:schemeClr val="tx1"/>
                </a:solidFill>
              </a:rPr>
              <a:t>Coverage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Reimbursement</a:t>
            </a:r>
          </a:p>
          <a:p>
            <a:r>
              <a:rPr lang="en-US" sz="2000" dirty="0">
                <a:solidFill>
                  <a:schemeClr val="tx1"/>
                </a:solidFill>
              </a:rPr>
              <a:t>Clinical Adoption</a:t>
            </a:r>
          </a:p>
        </p:txBody>
      </p:sp>
    </p:spTree>
    <p:extLst>
      <p:ext uri="{BB962C8B-B14F-4D97-AF65-F5344CB8AC3E}">
        <p14:creationId xmlns:p14="http://schemas.microsoft.com/office/powerpoint/2010/main" val="2994619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8415" y="141126"/>
            <a:ext cx="9052560" cy="130444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FDA Established Early Feasibility Study (EFS) Guidance in 2013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00"/>
          <a:stretch>
            <a:fillRect/>
          </a:stretch>
        </p:blipFill>
        <p:spPr bwMode="auto">
          <a:xfrm>
            <a:off x="3200400" y="1445574"/>
            <a:ext cx="4730592" cy="3974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443218" y="4343401"/>
            <a:ext cx="5486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160" dirty="0"/>
          </a:p>
        </p:txBody>
      </p:sp>
    </p:spTree>
    <p:extLst>
      <p:ext uri="{BB962C8B-B14F-4D97-AF65-F5344CB8AC3E}">
        <p14:creationId xmlns:p14="http://schemas.microsoft.com/office/powerpoint/2010/main" val="1871418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802517" y="383730"/>
            <a:ext cx="7406640" cy="1028700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Why EFS in the US 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381000" y="1425568"/>
            <a:ext cx="10286999" cy="3771900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55118" indent="-255118">
              <a:buClr>
                <a:schemeClr val="tx1"/>
              </a:buClr>
            </a:pPr>
            <a:r>
              <a:rPr lang="en-US" sz="2520" dirty="0"/>
              <a:t>Earlier access to new medical devices for US patients and investigators</a:t>
            </a:r>
          </a:p>
          <a:p>
            <a:pPr marL="255118" indent="-255118">
              <a:buClr>
                <a:schemeClr val="tx1"/>
              </a:buClr>
            </a:pPr>
            <a:r>
              <a:rPr lang="en-US" sz="2520" dirty="0"/>
              <a:t>Geographic proximity of manufacturers to clinical trial sites facilitates interaction</a:t>
            </a:r>
          </a:p>
          <a:p>
            <a:pPr marL="255118" indent="-255118">
              <a:buClr>
                <a:schemeClr val="tx1"/>
              </a:buClr>
            </a:pPr>
            <a:r>
              <a:rPr lang="en-US" sz="2520" dirty="0"/>
              <a:t>No language issues</a:t>
            </a:r>
          </a:p>
          <a:p>
            <a:pPr marL="255118" indent="-255118">
              <a:buClr>
                <a:schemeClr val="tx1"/>
              </a:buClr>
            </a:pPr>
            <a:r>
              <a:rPr lang="en-US" sz="2520" dirty="0"/>
              <a:t>Familiarizes US regulators with the device earlier</a:t>
            </a:r>
          </a:p>
          <a:p>
            <a:pPr marL="255118" indent="-255118">
              <a:buClr>
                <a:schemeClr val="tx1"/>
              </a:buClr>
            </a:pPr>
            <a:r>
              <a:rPr lang="en-US" sz="2520" dirty="0"/>
              <a:t>Familiarizes clinical sites with device/procedure before pivotal trials</a:t>
            </a:r>
          </a:p>
        </p:txBody>
      </p:sp>
    </p:spTree>
    <p:extLst>
      <p:ext uri="{BB962C8B-B14F-4D97-AF65-F5344CB8AC3E}">
        <p14:creationId xmlns:p14="http://schemas.microsoft.com/office/powerpoint/2010/main" val="1880662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298904" y="1465630"/>
            <a:ext cx="1033880" cy="858697"/>
          </a:xfrm>
          <a:prstGeom prst="rect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82296" tIns="41148" rIns="82296" bIns="41148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260" kern="0" dirty="0">
                <a:solidFill>
                  <a:schemeClr val="bg1"/>
                </a:solidFill>
                <a:latin typeface="Arial" pitchFamily="34" charset="0"/>
              </a:rPr>
              <a:t>CDRH Office of Device Evaluation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0" y="136890"/>
            <a:ext cx="10972800" cy="850107"/>
          </a:xfrm>
        </p:spPr>
        <p:txBody>
          <a:bodyPr anchor="ctr">
            <a:normAutofit/>
          </a:bodyPr>
          <a:lstStyle/>
          <a:p>
            <a:pPr algn="ctr"/>
            <a:r>
              <a:rPr lang="en-US" sz="3240" b="1" dirty="0">
                <a:solidFill>
                  <a:srgbClr val="FFFF00"/>
                </a:solidFill>
              </a:rPr>
              <a:t>EFS Program: </a:t>
            </a:r>
            <a:r>
              <a:rPr lang="en-US" sz="3240" i="1" dirty="0">
                <a:solidFill>
                  <a:srgbClr val="FFFF00"/>
                </a:solidFill>
              </a:rPr>
              <a:t>First 4 Years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DC9E10F9-3D5D-49D5-986B-69884C7CD6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3344604"/>
              </p:ext>
            </p:extLst>
          </p:nvPr>
        </p:nvGraphicFramePr>
        <p:xfrm>
          <a:off x="1219200" y="986997"/>
          <a:ext cx="9133417" cy="4194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F9966170-A67D-4157-A708-CED4232BF378}"/>
              </a:ext>
            </a:extLst>
          </p:cNvPr>
          <p:cNvSpPr txBox="1">
            <a:spLocks/>
          </p:cNvSpPr>
          <p:nvPr/>
        </p:nvSpPr>
        <p:spPr>
          <a:xfrm>
            <a:off x="2183086" y="838200"/>
            <a:ext cx="6606627" cy="478631"/>
          </a:xfrm>
          <a:prstGeom prst="rect">
            <a:avLst/>
          </a:prstGeom>
        </p:spPr>
        <p:txBody>
          <a:bodyPr vert="horz" lIns="0" tIns="41148" rIns="0" bIns="41148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20" dirty="0">
                <a:solidFill>
                  <a:srgbClr val="FFFF00"/>
                </a:solidFill>
              </a:rPr>
              <a:t>IDE Approval Trends</a:t>
            </a:r>
          </a:p>
        </p:txBody>
      </p:sp>
    </p:spTree>
    <p:extLst>
      <p:ext uri="{BB962C8B-B14F-4D97-AF65-F5344CB8AC3E}">
        <p14:creationId xmlns:p14="http://schemas.microsoft.com/office/powerpoint/2010/main" val="2462521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8" r="12524"/>
          <a:stretch/>
        </p:blipFill>
        <p:spPr>
          <a:xfrm>
            <a:off x="6513728" y="2294279"/>
            <a:ext cx="1834047" cy="1554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2331" t="6115" r="23333" b="7899"/>
          <a:stretch/>
        </p:blipFill>
        <p:spPr>
          <a:xfrm>
            <a:off x="8575348" y="3176363"/>
            <a:ext cx="1546640" cy="1633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F8C906B9-FECC-49A1-BE5C-FE09BA5B1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78" b="92653" l="7565" r="90037">
                        <a14:foregroundMark x1="33026" y1="30408" x2="30812" y2="27551"/>
                        <a14:foregroundMark x1="20664" y1="21224" x2="27122" y2="16531"/>
                        <a14:foregroundMark x1="29151" y1="15102" x2="29151" y2="15102"/>
                        <a14:foregroundMark x1="27306" y1="16531" x2="32288" y2="13878"/>
                        <a14:foregroundMark x1="32288" y1="13673" x2="37269" y2="12041"/>
                        <a14:foregroundMark x1="36900" y1="11837" x2="41328" y2="10612"/>
                        <a14:foregroundMark x1="41328" y1="10408" x2="44465" y2="8163"/>
                        <a14:foregroundMark x1="44280" y1="8776" x2="45203" y2="4898"/>
                        <a14:foregroundMark x1="45387" y1="5306" x2="46863" y2="3878"/>
                        <a14:foregroundMark x1="46679" y1="4082" x2="49446" y2="3878"/>
                        <a14:foregroundMark x1="49077" y1="4490" x2="50369" y2="4898"/>
                        <a14:foregroundMark x1="50554" y1="5306" x2="51292" y2="7551"/>
                        <a14:foregroundMark x1="51292" y1="7551" x2="52214" y2="10000"/>
                        <a14:foregroundMark x1="52030" y1="10408" x2="57749" y2="11020"/>
                        <a14:foregroundMark x1="57565" y1="11020" x2="73063" y2="16735"/>
                        <a14:foregroundMark x1="73063" y1="16939" x2="85609" y2="31224"/>
                        <a14:foregroundMark x1="85424" y1="31224" x2="88930" y2="49388"/>
                        <a14:foregroundMark x1="88745" y1="49592" x2="90037" y2="69388"/>
                        <a14:foregroundMark x1="90037" y1="68980" x2="89483" y2="89796"/>
                        <a14:foregroundMark x1="89483" y1="89796" x2="47601" y2="92857"/>
                        <a14:foregroundMark x1="47970" y1="92653" x2="10148" y2="89388"/>
                        <a14:foregroundMark x1="10332" y1="89592" x2="7565" y2="70816"/>
                        <a14:foregroundMark x1="7749" y1="71224" x2="7934" y2="57143"/>
                        <a14:foregroundMark x1="7934" y1="57143" x2="9594" y2="36327"/>
                        <a14:foregroundMark x1="9594" y1="36735" x2="20664" y2="20612"/>
                        <a14:foregroundMark x1="31550" y1="84490" x2="66974" y2="84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930" y="566816"/>
            <a:ext cx="2103121" cy="199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28" y="2412453"/>
            <a:ext cx="2107416" cy="15805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51330" y="432703"/>
            <a:ext cx="3493265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</a:rPr>
              <a:t>TMVR</a:t>
            </a:r>
          </a:p>
          <a:p>
            <a:pPr algn="ctr"/>
            <a:r>
              <a:rPr lang="en-US" sz="5400" dirty="0">
                <a:solidFill>
                  <a:srgbClr val="FFFF00"/>
                </a:solidFill>
              </a:rPr>
              <a:t>EFS in US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1" t="65212" r="65387" b="16242"/>
          <a:stretch/>
        </p:blipFill>
        <p:spPr bwMode="auto">
          <a:xfrm>
            <a:off x="65018" y="545021"/>
            <a:ext cx="2342238" cy="147474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934" y="685008"/>
            <a:ext cx="1666785" cy="133475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4931" y="2059105"/>
            <a:ext cx="825868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Fortis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6244" y="4032356"/>
            <a:ext cx="1082349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CardiaQ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775327" y="2702258"/>
            <a:ext cx="731932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Tiara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170" y="2341478"/>
            <a:ext cx="2532558" cy="172251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068944" y="4217022"/>
            <a:ext cx="1116524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Tendyne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835151" y="5161451"/>
            <a:ext cx="1082349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Caisson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739654" y="2276140"/>
            <a:ext cx="1031052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Intrepid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57516" y="3993015"/>
            <a:ext cx="1146469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Navigate</a:t>
            </a:r>
          </a:p>
        </p:txBody>
      </p:sp>
      <p:pic>
        <p:nvPicPr>
          <p:cNvPr id="26" name="Picture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5" t="18211" r="11523" b="27779"/>
          <a:stretch>
            <a:fillRect/>
          </a:stretch>
        </p:blipFill>
        <p:spPr bwMode="auto">
          <a:xfrm>
            <a:off x="1836970" y="3668137"/>
            <a:ext cx="2030414" cy="1141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07256" y="4923771"/>
            <a:ext cx="1005404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 Dock</a:t>
            </a:r>
          </a:p>
        </p:txBody>
      </p:sp>
    </p:spTree>
    <p:extLst>
      <p:ext uri="{BB962C8B-B14F-4D97-AF65-F5344CB8AC3E}">
        <p14:creationId xmlns:p14="http://schemas.microsoft.com/office/powerpoint/2010/main" val="3035320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340" y="1295400"/>
            <a:ext cx="7260908" cy="41148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1473232" y="116206"/>
            <a:ext cx="8107124" cy="1028700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6D3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FF00"/>
                </a:solidFill>
              </a:rPr>
              <a:t>TMVR Systems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6340" y="1783083"/>
            <a:ext cx="49244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60" dirty="0">
                <a:solidFill>
                  <a:prstClr val="black"/>
                </a:solidFill>
              </a:rPr>
              <a:t>#8</a:t>
            </a:r>
          </a:p>
        </p:txBody>
      </p:sp>
      <p:sp>
        <p:nvSpPr>
          <p:cNvPr id="5" name="TextBox 4"/>
          <p:cNvSpPr txBox="1"/>
          <p:nvPr/>
        </p:nvSpPr>
        <p:spPr>
          <a:xfrm rot="20456843">
            <a:off x="1037944" y="2138104"/>
            <a:ext cx="8725466" cy="175432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~480 patients treated worldwide</a:t>
            </a:r>
          </a:p>
          <a:p>
            <a:r>
              <a:rPr lang="en-US" sz="3600" dirty="0">
                <a:solidFill>
                  <a:schemeClr val="bg1"/>
                </a:solidFill>
              </a:rPr>
              <a:t>7 Early Feasibility Studies in US</a:t>
            </a:r>
          </a:p>
          <a:p>
            <a:r>
              <a:rPr lang="en-US" sz="3600" dirty="0">
                <a:solidFill>
                  <a:schemeClr val="bg1"/>
                </a:solidFill>
              </a:rPr>
              <a:t>3 Pivotal trials started or will start 2018</a:t>
            </a:r>
          </a:p>
        </p:txBody>
      </p:sp>
    </p:spTree>
    <p:extLst>
      <p:ext uri="{BB962C8B-B14F-4D97-AF65-F5344CB8AC3E}">
        <p14:creationId xmlns:p14="http://schemas.microsoft.com/office/powerpoint/2010/main" val="20654845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33400"/>
            <a:ext cx="9670532" cy="5355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80" dirty="0">
                <a:solidFill>
                  <a:srgbClr val="FFFF00"/>
                </a:solidFill>
              </a:rPr>
              <a:t>The Treatment of Valvular Heart Disease Is Changing !</a:t>
            </a:r>
          </a:p>
        </p:txBody>
      </p:sp>
      <p:pic>
        <p:nvPicPr>
          <p:cNvPr id="5" name="Picture 4" descr="underwea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3" b="21363"/>
          <a:stretch/>
        </p:blipFill>
        <p:spPr>
          <a:xfrm>
            <a:off x="1524000" y="1600200"/>
            <a:ext cx="7876759" cy="30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4879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0600" y="76200"/>
            <a:ext cx="8681422" cy="850107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Clinical Site Participation in U.S. Early Feasibility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8903" y="838200"/>
            <a:ext cx="10763026" cy="420766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60"/>
              </a:spcAft>
            </a:pPr>
            <a:r>
              <a:rPr lang="en-US" sz="252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 voluntary, open research network of clinical sites that are committed to high quality, efficient EFS</a:t>
            </a:r>
            <a:endParaRPr lang="en-US" sz="252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360"/>
              </a:spcAft>
            </a:pPr>
            <a:r>
              <a:rPr lang="en-US" sz="252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Clinical site commitment: “60/60/60”</a:t>
            </a:r>
            <a:endParaRPr lang="en-US" sz="252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360"/>
              </a:spcAft>
            </a:pPr>
            <a:r>
              <a:rPr lang="en-US" sz="216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IRB approval within 60 days</a:t>
            </a:r>
            <a:endParaRPr lang="en-US" sz="216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360"/>
              </a:spcAft>
            </a:pPr>
            <a:r>
              <a:rPr lang="en-US" sz="216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Contract execution within 60 days</a:t>
            </a:r>
            <a:endParaRPr lang="en-US" sz="216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360"/>
              </a:spcAft>
            </a:pPr>
            <a:r>
              <a:rPr lang="en-US" sz="216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1st patient enrollment within 60 days after IRB and contract execution</a:t>
            </a:r>
            <a:endParaRPr lang="en-US" sz="216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530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2F30E05-1FE4-4D7C-B19D-04E6619A8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04800"/>
            <a:ext cx="7938135" cy="49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5489F4-120F-5943-A3FA-1A6EA7B7A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1531"/>
            <a:ext cx="5867400" cy="5407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0799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E9B387-470E-3345-B21C-79FA002B8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06" y="228600"/>
            <a:ext cx="9875520" cy="86783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Steps to Successful Medical Device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B867ED-AC27-7B41-85B8-AC3E708A1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219200"/>
            <a:ext cx="9723120" cy="304800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Defining clinical unmet need</a:t>
            </a:r>
          </a:p>
          <a:p>
            <a:r>
              <a:rPr lang="en-US" sz="2000" dirty="0">
                <a:solidFill>
                  <a:schemeClr val="tx1"/>
                </a:solidFill>
              </a:rPr>
              <a:t>Intellectual property considerations</a:t>
            </a:r>
          </a:p>
          <a:p>
            <a:r>
              <a:rPr lang="en-US" sz="2000" dirty="0">
                <a:solidFill>
                  <a:schemeClr val="tx1"/>
                </a:solidFill>
              </a:rPr>
              <a:t>Pre-clinical development</a:t>
            </a:r>
          </a:p>
          <a:p>
            <a:r>
              <a:rPr lang="en-US" sz="2000" dirty="0">
                <a:solidFill>
                  <a:schemeClr val="tx1"/>
                </a:solidFill>
              </a:rPr>
              <a:t>Clinical Evaluation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EFS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Pivotal trials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Clinical Endpoints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Regulatory</a:t>
            </a:r>
          </a:p>
          <a:p>
            <a:r>
              <a:rPr lang="en-US" sz="2000" dirty="0">
                <a:solidFill>
                  <a:schemeClr val="tx1"/>
                </a:solidFill>
              </a:rPr>
              <a:t>Coverage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Reimbursement</a:t>
            </a:r>
          </a:p>
          <a:p>
            <a:r>
              <a:rPr lang="en-US" sz="2000" dirty="0">
                <a:solidFill>
                  <a:schemeClr val="tx1"/>
                </a:solidFill>
              </a:rPr>
              <a:t>Clinical Adoption</a:t>
            </a:r>
          </a:p>
        </p:txBody>
      </p:sp>
    </p:spTree>
    <p:extLst>
      <p:ext uri="{BB962C8B-B14F-4D97-AF65-F5344CB8AC3E}">
        <p14:creationId xmlns:p14="http://schemas.microsoft.com/office/powerpoint/2010/main" val="1098219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317038-73E0-6C48-BA25-80056769E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Pivotal Trial Design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Ideal Trial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4EB833-1002-C840-A0B5-49ADC0816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316569"/>
            <a:ext cx="9723120" cy="3048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Regulatory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Prove device is safe and effective</a:t>
            </a:r>
          </a:p>
          <a:p>
            <a:r>
              <a:rPr lang="en-US" dirty="0">
                <a:solidFill>
                  <a:schemeClr val="tx1"/>
                </a:solidFill>
              </a:rPr>
              <a:t>Reimbursement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Demonstrate device is reasonable and necessary</a:t>
            </a:r>
          </a:p>
          <a:p>
            <a:r>
              <a:rPr lang="en-US" dirty="0">
                <a:solidFill>
                  <a:schemeClr val="tx1"/>
                </a:solidFill>
              </a:rPr>
              <a:t>Clinical Adoption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Compelling data of benefit (and cost effectiveness)</a:t>
            </a:r>
          </a:p>
          <a:p>
            <a:r>
              <a:rPr lang="en-US" dirty="0">
                <a:solidFill>
                  <a:schemeClr val="tx1"/>
                </a:solidFill>
              </a:rPr>
              <a:t>Change Guidelines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 Randomized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33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AAA6AE-0A51-0E48-9C97-CBB63171E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Pivotal Trials in </a:t>
            </a:r>
            <a:r>
              <a:rPr lang="en-US" dirty="0" err="1">
                <a:solidFill>
                  <a:srgbClr val="FFFF00"/>
                </a:solidFill>
              </a:rPr>
              <a:t>TMVRepair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73DCE040-4D00-C343-A094-8ABBCC55CA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1299898"/>
              </p:ext>
            </p:extLst>
          </p:nvPr>
        </p:nvGraphicFramePr>
        <p:xfrm>
          <a:off x="567033" y="1828800"/>
          <a:ext cx="9464040" cy="23225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54680">
                  <a:extLst>
                    <a:ext uri="{9D8B030D-6E8A-4147-A177-3AD203B41FA5}">
                      <a16:colId xmlns:a16="http://schemas.microsoft.com/office/drawing/2014/main" xmlns="" val="3237149450"/>
                    </a:ext>
                  </a:extLst>
                </a:gridCol>
                <a:gridCol w="3154680">
                  <a:extLst>
                    <a:ext uri="{9D8B030D-6E8A-4147-A177-3AD203B41FA5}">
                      <a16:colId xmlns:a16="http://schemas.microsoft.com/office/drawing/2014/main" xmlns="" val="2352280332"/>
                    </a:ext>
                  </a:extLst>
                </a:gridCol>
                <a:gridCol w="3154680">
                  <a:extLst>
                    <a:ext uri="{9D8B030D-6E8A-4147-A177-3AD203B41FA5}">
                      <a16:colId xmlns:a16="http://schemas.microsoft.com/office/drawing/2014/main" xmlns="" val="3693760213"/>
                    </a:ext>
                  </a:extLst>
                </a:gridCol>
              </a:tblGrid>
              <a:tr h="333756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Device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Comparator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xmlns="" val="3677113453"/>
                  </a:ext>
                </a:extLst>
              </a:tr>
              <a:tr h="333756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/>
                          </a:solidFill>
                        </a:rPr>
                        <a:t>EVEREST II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bg2"/>
                          </a:solidFill>
                        </a:rPr>
                        <a:t>MitraClip</a:t>
                      </a:r>
                      <a:r>
                        <a:rPr lang="en-US" sz="2000">
                          <a:solidFill>
                            <a:schemeClr val="bg2"/>
                          </a:solidFill>
                        </a:rPr>
                        <a:t> in DMR/FMR</a:t>
                      </a:r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/>
                          </a:solidFill>
                        </a:rPr>
                        <a:t>MV Repair Surgery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xmlns="" val="1470549143"/>
                  </a:ext>
                </a:extLst>
              </a:tr>
              <a:tr h="333756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/>
                          </a:solidFill>
                        </a:rPr>
                        <a:t>COAPT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bg2"/>
                          </a:solidFill>
                        </a:rPr>
                        <a:t>MitraClip</a:t>
                      </a:r>
                      <a:r>
                        <a:rPr lang="en-US" sz="2000" dirty="0">
                          <a:solidFill>
                            <a:schemeClr val="bg2"/>
                          </a:solidFill>
                        </a:rPr>
                        <a:t> in FMR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/>
                          </a:solidFill>
                        </a:rPr>
                        <a:t>GDMT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xmlns="" val="3430808603"/>
                  </a:ext>
                </a:extLst>
              </a:tr>
              <a:tr h="333756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/>
                          </a:solidFill>
                        </a:rPr>
                        <a:t>CARILLON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/>
                          </a:solidFill>
                        </a:rPr>
                        <a:t>CS annuloplasty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/>
                          </a:solidFill>
                        </a:rPr>
                        <a:t>GDMT/Sham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xmlns="" val="3584943582"/>
                  </a:ext>
                </a:extLst>
              </a:tr>
              <a:tr h="333756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bg2"/>
                          </a:solidFill>
                        </a:rPr>
                        <a:t>ReChord</a:t>
                      </a:r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bg2"/>
                          </a:solidFill>
                        </a:rPr>
                        <a:t>Neochord</a:t>
                      </a:r>
                      <a:r>
                        <a:rPr lang="en-US" sz="2000" dirty="0">
                          <a:solidFill>
                            <a:schemeClr val="bg2"/>
                          </a:solidFill>
                        </a:rPr>
                        <a:t> artificial chords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/>
                          </a:solidFill>
                        </a:rPr>
                        <a:t>SMV Repair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xmlns="" val="340677809"/>
                  </a:ext>
                </a:extLst>
              </a:tr>
              <a:tr h="333756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bg2"/>
                          </a:solidFill>
                        </a:rPr>
                        <a:t>ACTIVE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bg2"/>
                          </a:solidFill>
                        </a:rPr>
                        <a:t>Edwards </a:t>
                      </a:r>
                      <a:r>
                        <a:rPr lang="en-US" sz="2000" dirty="0" err="1">
                          <a:solidFill>
                            <a:schemeClr val="bg2"/>
                          </a:solidFill>
                        </a:rPr>
                        <a:t>Cardioband</a:t>
                      </a:r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bg2"/>
                          </a:solidFill>
                        </a:rPr>
                        <a:t>GDMT</a:t>
                      </a:r>
                    </a:p>
                  </a:txBody>
                  <a:tcPr marL="82296" marR="82296" marT="41148" marB="41148" anchor="ctr"/>
                </a:tc>
                <a:extLst>
                  <a:ext uri="{0D108BD9-81ED-4DB2-BD59-A6C34878D82A}">
                    <a16:rowId xmlns:a16="http://schemas.microsoft.com/office/drawing/2014/main" xmlns="" val="2583882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8059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AAA6AE-0A51-0E48-9C97-CBB63171E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Ongoing Pivotal Trials in </a:t>
            </a:r>
            <a:r>
              <a:rPr lang="en-US" dirty="0" err="1">
                <a:solidFill>
                  <a:srgbClr val="FFFF00"/>
                </a:solidFill>
              </a:rPr>
              <a:t>TMVReplacement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73DCE040-4D00-C343-A094-8ABBCC55CA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322713"/>
              </p:ext>
            </p:extLst>
          </p:nvPr>
        </p:nvGraphicFramePr>
        <p:xfrm>
          <a:off x="754380" y="1985962"/>
          <a:ext cx="9464040" cy="13441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54680">
                  <a:extLst>
                    <a:ext uri="{9D8B030D-6E8A-4147-A177-3AD203B41FA5}">
                      <a16:colId xmlns:a16="http://schemas.microsoft.com/office/drawing/2014/main" xmlns="" val="3237149450"/>
                    </a:ext>
                  </a:extLst>
                </a:gridCol>
                <a:gridCol w="3154680">
                  <a:extLst>
                    <a:ext uri="{9D8B030D-6E8A-4147-A177-3AD203B41FA5}">
                      <a16:colId xmlns:a16="http://schemas.microsoft.com/office/drawing/2014/main" xmlns="" val="2352280332"/>
                    </a:ext>
                  </a:extLst>
                </a:gridCol>
                <a:gridCol w="3154680">
                  <a:extLst>
                    <a:ext uri="{9D8B030D-6E8A-4147-A177-3AD203B41FA5}">
                      <a16:colId xmlns:a16="http://schemas.microsoft.com/office/drawing/2014/main" xmlns="" val="3693760213"/>
                    </a:ext>
                  </a:extLst>
                </a:gridCol>
              </a:tblGrid>
              <a:tr h="333756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2"/>
                        </a:solidFill>
                      </a:endParaRP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Device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Comparator</a:t>
                      </a:r>
                    </a:p>
                  </a:txBody>
                  <a:tcPr marL="82296" marR="82296" marT="41148" marB="41148" anchor="ctr"/>
                </a:tc>
                <a:extLst>
                  <a:ext uri="{0D108BD9-81ED-4DB2-BD59-A6C34878D82A}">
                    <a16:rowId xmlns:a16="http://schemas.microsoft.com/office/drawing/2014/main" xmlns="" val="3677113453"/>
                  </a:ext>
                </a:extLst>
              </a:tr>
              <a:tr h="3337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Intrepid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Medtronic TMVR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SMVR</a:t>
                      </a:r>
                    </a:p>
                  </a:txBody>
                  <a:tcPr marL="82296" marR="82296" marT="41148" marB="41148" anchor="ctr"/>
                </a:tc>
                <a:extLst>
                  <a:ext uri="{0D108BD9-81ED-4DB2-BD59-A6C34878D82A}">
                    <a16:rowId xmlns:a16="http://schemas.microsoft.com/office/drawing/2014/main" xmlns="" val="1470549143"/>
                  </a:ext>
                </a:extLst>
              </a:tr>
              <a:tr h="4449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2"/>
                          </a:solidFill>
                        </a:rPr>
                        <a:t>Tendyne</a:t>
                      </a:r>
                      <a:endParaRPr lang="en-US" sz="2400" dirty="0">
                        <a:solidFill>
                          <a:schemeClr val="bg2"/>
                        </a:solidFill>
                      </a:endParaRP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Abbott TMVR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SMVR/r</a:t>
                      </a:r>
                    </a:p>
                  </a:txBody>
                  <a:tcPr marL="82296" marR="82296" marT="41148" marB="41148" anchor="ctr"/>
                </a:tc>
                <a:extLst>
                  <a:ext uri="{0D108BD9-81ED-4DB2-BD59-A6C34878D82A}">
                    <a16:rowId xmlns:a16="http://schemas.microsoft.com/office/drawing/2014/main" xmlns="" val="3430808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992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E9B387-470E-3345-B21C-79FA002B8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06" y="228600"/>
            <a:ext cx="9875520" cy="86783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Steps to Successful Medical Device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B867ED-AC27-7B41-85B8-AC3E708A1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219200"/>
            <a:ext cx="9723120" cy="304800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Defining clinical unmet need</a:t>
            </a:r>
          </a:p>
          <a:p>
            <a:r>
              <a:rPr lang="en-US" sz="2000" dirty="0">
                <a:solidFill>
                  <a:schemeClr val="tx1"/>
                </a:solidFill>
              </a:rPr>
              <a:t>Intellectual property considerations</a:t>
            </a:r>
          </a:p>
          <a:p>
            <a:r>
              <a:rPr lang="en-US" sz="2000" dirty="0">
                <a:solidFill>
                  <a:schemeClr val="tx1"/>
                </a:solidFill>
              </a:rPr>
              <a:t>Pre-clinical development</a:t>
            </a:r>
          </a:p>
          <a:p>
            <a:r>
              <a:rPr lang="en-US" sz="2000" dirty="0">
                <a:solidFill>
                  <a:schemeClr val="tx1"/>
                </a:solidFill>
              </a:rPr>
              <a:t>Clinical Evaluation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EFS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Pivotal trials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Clinical Endpoints</a:t>
            </a:r>
          </a:p>
          <a:p>
            <a:r>
              <a:rPr lang="en-US" sz="2000" dirty="0">
                <a:solidFill>
                  <a:srgbClr val="FFFF00"/>
                </a:solidFill>
              </a:rPr>
              <a:t>Regulatory</a:t>
            </a:r>
          </a:p>
          <a:p>
            <a:r>
              <a:rPr lang="en-US" sz="2000" dirty="0">
                <a:solidFill>
                  <a:schemeClr val="tx1"/>
                </a:solidFill>
              </a:rPr>
              <a:t>Coverage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Reimbursement</a:t>
            </a:r>
          </a:p>
          <a:p>
            <a:r>
              <a:rPr lang="en-US" sz="2000" dirty="0">
                <a:solidFill>
                  <a:schemeClr val="tx1"/>
                </a:solidFill>
              </a:rPr>
              <a:t>Clinical Adoption</a:t>
            </a:r>
          </a:p>
        </p:txBody>
      </p:sp>
    </p:spTree>
    <p:extLst>
      <p:ext uri="{BB962C8B-B14F-4D97-AF65-F5344CB8AC3E}">
        <p14:creationId xmlns:p14="http://schemas.microsoft.com/office/powerpoint/2010/main" val="3131938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C4FDA4-0B7F-9B4C-9A25-D514E4D48A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3856"/>
            <a:ext cx="6781800" cy="527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09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E9B387-470E-3345-B21C-79FA002B8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06" y="228600"/>
            <a:ext cx="9875520" cy="86783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Steps to Successful Medical Device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B867ED-AC27-7B41-85B8-AC3E708A1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406" y="1447800"/>
            <a:ext cx="9723120" cy="304800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Defining clinical unmet need</a:t>
            </a:r>
          </a:p>
          <a:p>
            <a:r>
              <a:rPr lang="en-US" sz="2000" dirty="0">
                <a:solidFill>
                  <a:schemeClr val="tx1"/>
                </a:solidFill>
              </a:rPr>
              <a:t>Intellectual property considerations</a:t>
            </a:r>
          </a:p>
          <a:p>
            <a:r>
              <a:rPr lang="en-US" sz="2000" dirty="0">
                <a:solidFill>
                  <a:schemeClr val="tx1"/>
                </a:solidFill>
              </a:rPr>
              <a:t>Pre-clinical development</a:t>
            </a:r>
          </a:p>
          <a:p>
            <a:r>
              <a:rPr lang="en-US" sz="2000" dirty="0">
                <a:solidFill>
                  <a:schemeClr val="tx1"/>
                </a:solidFill>
              </a:rPr>
              <a:t>Clinical evaluation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EFS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Pivotal trials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Clinical endpoints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Regulatory</a:t>
            </a:r>
          </a:p>
          <a:p>
            <a:r>
              <a:rPr lang="en-US" sz="2000" dirty="0">
                <a:solidFill>
                  <a:srgbClr val="FFFF00"/>
                </a:solidFill>
              </a:rPr>
              <a:t>Coverage/Reimbursement</a:t>
            </a:r>
          </a:p>
          <a:p>
            <a:r>
              <a:rPr lang="en-US" sz="2000" dirty="0">
                <a:solidFill>
                  <a:schemeClr val="tx1"/>
                </a:solidFill>
              </a:rPr>
              <a:t>Clinical Adoption</a:t>
            </a:r>
          </a:p>
        </p:txBody>
      </p:sp>
    </p:spTree>
    <p:extLst>
      <p:ext uri="{BB962C8B-B14F-4D97-AF65-F5344CB8AC3E}">
        <p14:creationId xmlns:p14="http://schemas.microsoft.com/office/powerpoint/2010/main" val="691810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 idx="4294967295"/>
          </p:nvPr>
        </p:nvSpPr>
        <p:spPr>
          <a:xfrm>
            <a:off x="2179032" y="222751"/>
            <a:ext cx="6995160" cy="992982"/>
          </a:xfrm>
        </p:spPr>
        <p:txBody>
          <a:bodyPr>
            <a:normAutofit/>
          </a:bodyPr>
          <a:lstStyle/>
          <a:p>
            <a:pPr algn="ctr"/>
            <a:r>
              <a:rPr lang="en-US" altLang="en-US" b="1" dirty="0">
                <a:solidFill>
                  <a:srgbClr val="FFFF00"/>
                </a:solidFill>
                <a:ea typeface="MS PGothic" charset="-128"/>
              </a:rPr>
              <a:t>SAVR &amp; TAVR Volumes in US </a:t>
            </a:r>
          </a:p>
        </p:txBody>
      </p:sp>
      <p:graphicFrame>
        <p:nvGraphicFramePr>
          <p:cNvPr id="2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0696416"/>
              </p:ext>
            </p:extLst>
          </p:nvPr>
        </p:nvGraphicFramePr>
        <p:xfrm>
          <a:off x="2225993" y="1445896"/>
          <a:ext cx="7126767" cy="406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3024664" y="5560321"/>
            <a:ext cx="5006340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40" dirty="0">
                <a:latin typeface="Calibri" pitchFamily="34" charset="0"/>
                <a:ea typeface="MS PGothic" pitchFamily="34" charset="-128"/>
                <a:cs typeface="Arial" charset="0"/>
              </a:rPr>
              <a:t>Source:  STS and ACC database as of January 23, 2018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436765" y="2252788"/>
            <a:ext cx="4161383" cy="19875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24664" y="2361483"/>
            <a:ext cx="3921325" cy="388189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20118268">
            <a:off x="420266" y="2404545"/>
            <a:ext cx="9623532" cy="1200329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Transcatheter Mitral and Tricuspid Therapy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Is Not TAVR </a:t>
            </a:r>
            <a:r>
              <a:rPr lang="en-US" sz="3600" i="1" dirty="0">
                <a:solidFill>
                  <a:schemeClr val="bg1"/>
                </a:solidFill>
              </a:rPr>
              <a:t>“Redux”!</a:t>
            </a:r>
          </a:p>
        </p:txBody>
      </p:sp>
    </p:spTree>
    <p:extLst>
      <p:ext uri="{BB962C8B-B14F-4D97-AF65-F5344CB8AC3E}">
        <p14:creationId xmlns:p14="http://schemas.microsoft.com/office/powerpoint/2010/main" val="2227523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8089E0B-EF66-AF49-9C7F-03880286C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Regulatory/Reimbursement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15F45BB-2160-9446-96FE-0547DF9951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Regulatory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3F275D1-A2BC-E346-ACD7-AABEF43B232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Safe</a:t>
            </a:r>
          </a:p>
          <a:p>
            <a:r>
              <a:rPr lang="en-US" dirty="0">
                <a:solidFill>
                  <a:schemeClr val="tx1"/>
                </a:solidFill>
              </a:rPr>
              <a:t>Effective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88F0DA2B-AEBB-5A46-A7B5-11F9B41528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Reimbursement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1FF5DFE5-A8DD-B645-AF0B-5D25E8C4EF6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Reasonable</a:t>
            </a:r>
          </a:p>
          <a:p>
            <a:r>
              <a:rPr lang="en-US" dirty="0">
                <a:solidFill>
                  <a:schemeClr val="tx1"/>
                </a:solidFill>
              </a:rPr>
              <a:t>Necessary</a:t>
            </a:r>
          </a:p>
        </p:txBody>
      </p:sp>
    </p:spTree>
    <p:extLst>
      <p:ext uri="{BB962C8B-B14F-4D97-AF65-F5344CB8AC3E}">
        <p14:creationId xmlns:p14="http://schemas.microsoft.com/office/powerpoint/2010/main" val="4043454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B1E7AF73-22EB-2A4C-9D04-388AB2E7E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CMS Payment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CAB4323F-B62B-2E4D-8E01-1A7C71BAE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426" y="1600200"/>
            <a:ext cx="9723120" cy="3048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Coverage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Will we pay for it?</a:t>
            </a:r>
          </a:p>
          <a:p>
            <a:r>
              <a:rPr lang="en-US" dirty="0">
                <a:solidFill>
                  <a:schemeClr val="tx1"/>
                </a:solidFill>
              </a:rPr>
              <a:t>Reimbursement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How much will we pay?</a:t>
            </a:r>
          </a:p>
        </p:txBody>
      </p:sp>
    </p:spTree>
    <p:extLst>
      <p:ext uri="{BB962C8B-B14F-4D97-AF65-F5344CB8AC3E}">
        <p14:creationId xmlns:p14="http://schemas.microsoft.com/office/powerpoint/2010/main" val="2393778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91798B-26C5-1D47-850B-A93AD827F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CMS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45B78F-0344-8943-9C0E-E7A92F817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447800"/>
            <a:ext cx="9723120" cy="3048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More use of NCD’s (National Coverage Determinations) vs LCD’s</a:t>
            </a:r>
          </a:p>
          <a:p>
            <a:r>
              <a:rPr lang="en-US" dirty="0">
                <a:solidFill>
                  <a:schemeClr val="tx1"/>
                </a:solidFill>
              </a:rPr>
              <a:t>Increase use of “heart team” approaches (TAVR, </a:t>
            </a:r>
            <a:r>
              <a:rPr lang="en-US" dirty="0" err="1">
                <a:solidFill>
                  <a:schemeClr val="tx1"/>
                </a:solidFill>
              </a:rPr>
              <a:t>MitraClip</a:t>
            </a:r>
            <a:r>
              <a:rPr lang="en-US" dirty="0">
                <a:solidFill>
                  <a:schemeClr val="tx1"/>
                </a:solidFill>
              </a:rPr>
              <a:t>, LAAO)</a:t>
            </a:r>
          </a:p>
          <a:p>
            <a:r>
              <a:rPr lang="en-US" dirty="0">
                <a:solidFill>
                  <a:schemeClr val="tx1"/>
                </a:solidFill>
              </a:rPr>
              <a:t>Greater requirement for PRO’s (patient reported outcomes)</a:t>
            </a:r>
          </a:p>
          <a:p>
            <a:r>
              <a:rPr lang="en-US" dirty="0">
                <a:solidFill>
                  <a:schemeClr val="tx1"/>
                </a:solidFill>
              </a:rPr>
              <a:t>Favorable view of “evergreen” coverage</a:t>
            </a:r>
          </a:p>
        </p:txBody>
      </p:sp>
    </p:spTree>
    <p:extLst>
      <p:ext uri="{BB962C8B-B14F-4D97-AF65-F5344CB8AC3E}">
        <p14:creationId xmlns:p14="http://schemas.microsoft.com/office/powerpoint/2010/main" val="3771741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E9B387-470E-3345-B21C-79FA002B8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06" y="228600"/>
            <a:ext cx="9875520" cy="86783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Steps to Successful Medical Device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B867ED-AC27-7B41-85B8-AC3E708A1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219200"/>
            <a:ext cx="9723120" cy="304800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Defining clinical unmet need</a:t>
            </a:r>
          </a:p>
          <a:p>
            <a:r>
              <a:rPr lang="en-US" sz="2000" dirty="0">
                <a:solidFill>
                  <a:schemeClr val="tx1"/>
                </a:solidFill>
              </a:rPr>
              <a:t>Intellectual property considerations</a:t>
            </a:r>
          </a:p>
          <a:p>
            <a:r>
              <a:rPr lang="en-US" sz="2000" dirty="0">
                <a:solidFill>
                  <a:schemeClr val="tx1"/>
                </a:solidFill>
              </a:rPr>
              <a:t>Pre-clinical development</a:t>
            </a:r>
          </a:p>
          <a:p>
            <a:r>
              <a:rPr lang="en-US" sz="2000" dirty="0">
                <a:solidFill>
                  <a:schemeClr val="tx1"/>
                </a:solidFill>
              </a:rPr>
              <a:t>Clinical Evaluation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EFS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Pivotal trials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Clinical Endpoints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Regulatory</a:t>
            </a:r>
          </a:p>
          <a:p>
            <a:r>
              <a:rPr lang="en-US" sz="2000" dirty="0">
                <a:solidFill>
                  <a:schemeClr val="tx1"/>
                </a:solidFill>
              </a:rPr>
              <a:t>Coverage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Reimbursement</a:t>
            </a:r>
          </a:p>
          <a:p>
            <a:r>
              <a:rPr lang="en-US" sz="2000" dirty="0">
                <a:solidFill>
                  <a:srgbClr val="FFFF00"/>
                </a:solidFill>
              </a:rPr>
              <a:t>Clinical Adoption</a:t>
            </a:r>
          </a:p>
        </p:txBody>
      </p:sp>
    </p:spTree>
    <p:extLst>
      <p:ext uri="{BB962C8B-B14F-4D97-AF65-F5344CB8AC3E}">
        <p14:creationId xmlns:p14="http://schemas.microsoft.com/office/powerpoint/2010/main" val="3306660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B23B59-528C-0E47-BACF-24D2050AC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Clinical Adoption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i="1" dirty="0">
                <a:solidFill>
                  <a:srgbClr val="FFFF00"/>
                </a:solidFill>
              </a:rPr>
              <a:t>Creating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E5C9B8-4583-4943-B30C-35E3C06DC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232" y="1676400"/>
            <a:ext cx="9723120" cy="3048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Improve outcomes</a:t>
            </a:r>
          </a:p>
          <a:p>
            <a:r>
              <a:rPr lang="en-US" dirty="0">
                <a:solidFill>
                  <a:schemeClr val="tx1"/>
                </a:solidFill>
              </a:rPr>
              <a:t>Easier to use</a:t>
            </a:r>
          </a:p>
          <a:p>
            <a:r>
              <a:rPr lang="en-US" dirty="0">
                <a:solidFill>
                  <a:schemeClr val="tx1"/>
                </a:solidFill>
              </a:rPr>
              <a:t>Cost effective</a:t>
            </a:r>
          </a:p>
        </p:txBody>
      </p:sp>
    </p:spTree>
    <p:extLst>
      <p:ext uri="{BB962C8B-B14F-4D97-AF65-F5344CB8AC3E}">
        <p14:creationId xmlns:p14="http://schemas.microsoft.com/office/powerpoint/2010/main" val="3123631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EC30A-6D8D-9940-8DAE-C56BC0A61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Drivers of Clinical Market Adoption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B57F2E-7320-4548-B22A-A1879718A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Evidence of benefit</a:t>
            </a:r>
          </a:p>
          <a:p>
            <a:r>
              <a:rPr lang="en-US" sz="3200" dirty="0">
                <a:solidFill>
                  <a:schemeClr val="bg1"/>
                </a:solidFill>
              </a:rPr>
              <a:t>User (more than patient) friendliness</a:t>
            </a:r>
          </a:p>
          <a:p>
            <a:r>
              <a:rPr lang="en-US" sz="3200" dirty="0">
                <a:solidFill>
                  <a:schemeClr val="bg1"/>
                </a:solidFill>
              </a:rPr>
              <a:t>Teachability</a:t>
            </a:r>
          </a:p>
        </p:txBody>
      </p:sp>
    </p:spTree>
    <p:extLst>
      <p:ext uri="{BB962C8B-B14F-4D97-AF65-F5344CB8AC3E}">
        <p14:creationId xmlns:p14="http://schemas.microsoft.com/office/powerpoint/2010/main" val="1695226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4D4E43-18DA-2E49-A9D1-4AD2AE284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Want Clinical Adoption?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AC16F9DA-D669-B342-887C-2919F04E2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FDA approval is not sufficient</a:t>
            </a:r>
          </a:p>
          <a:p>
            <a:r>
              <a:rPr lang="en-US" dirty="0">
                <a:solidFill>
                  <a:schemeClr val="tx1"/>
                </a:solidFill>
              </a:rPr>
              <a:t>Need compelling evidence</a:t>
            </a:r>
          </a:p>
          <a:p>
            <a:r>
              <a:rPr lang="en-US" dirty="0">
                <a:solidFill>
                  <a:schemeClr val="tx1"/>
                </a:solidFill>
              </a:rPr>
              <a:t>Coverage and reimbursement</a:t>
            </a:r>
          </a:p>
          <a:p>
            <a:r>
              <a:rPr lang="en-US" dirty="0">
                <a:solidFill>
                  <a:schemeClr val="tx1"/>
                </a:solidFill>
              </a:rPr>
              <a:t>Change the guidelines- RCT’s</a:t>
            </a:r>
          </a:p>
          <a:p>
            <a:r>
              <a:rPr lang="en-US" dirty="0">
                <a:solidFill>
                  <a:schemeClr val="tx1"/>
                </a:solidFill>
              </a:rPr>
              <a:t>AUC- comparative effectiveness</a:t>
            </a:r>
          </a:p>
        </p:txBody>
      </p:sp>
    </p:spTree>
    <p:extLst>
      <p:ext uri="{BB962C8B-B14F-4D97-AF65-F5344CB8AC3E}">
        <p14:creationId xmlns:p14="http://schemas.microsoft.com/office/powerpoint/2010/main" val="363043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C9C540-9D2C-DC46-9068-888EE50B2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04800"/>
            <a:ext cx="9875520" cy="86783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Top Mitral/Tricuspid Questions 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2E31AE-2159-6743-9251-1B8E3CDCD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47800"/>
            <a:ext cx="9723120" cy="304800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Is the unmet need that great?</a:t>
            </a:r>
          </a:p>
          <a:p>
            <a:r>
              <a:rPr lang="en-US" sz="2000" dirty="0">
                <a:solidFill>
                  <a:schemeClr val="tx1"/>
                </a:solidFill>
              </a:rPr>
              <a:t>How will COAPT Trial outcomes affect the field?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Repair or replace?</a:t>
            </a:r>
          </a:p>
          <a:p>
            <a:r>
              <a:rPr lang="en-US" sz="2000" dirty="0">
                <a:solidFill>
                  <a:schemeClr val="tx1"/>
                </a:solidFill>
              </a:rPr>
              <a:t>Crowded space-who will survive?</a:t>
            </a:r>
          </a:p>
          <a:p>
            <a:r>
              <a:rPr lang="en-US" sz="2000" dirty="0">
                <a:solidFill>
                  <a:schemeClr val="tx1"/>
                </a:solidFill>
              </a:rPr>
              <a:t>What will be the IP issues in this crowded field?</a:t>
            </a:r>
          </a:p>
          <a:p>
            <a:r>
              <a:rPr lang="en-US" sz="2000" dirty="0">
                <a:solidFill>
                  <a:schemeClr val="tx1"/>
                </a:solidFill>
              </a:rPr>
              <a:t>Can we facilitate the clinical trial ecosystem?</a:t>
            </a:r>
          </a:p>
          <a:p>
            <a:r>
              <a:rPr lang="en-US" sz="2000" dirty="0">
                <a:solidFill>
                  <a:schemeClr val="tx1"/>
                </a:solidFill>
              </a:rPr>
              <a:t>How do we pay for innovation in the increasingly cost constrained clinical environment?</a:t>
            </a:r>
          </a:p>
          <a:p>
            <a:r>
              <a:rPr lang="en-US" sz="2000" dirty="0">
                <a:solidFill>
                  <a:schemeClr val="tx1"/>
                </a:solidFill>
              </a:rPr>
              <a:t>Will the </a:t>
            </a:r>
            <a:r>
              <a:rPr lang="en-US" sz="2000" dirty="0" err="1">
                <a:solidFill>
                  <a:schemeClr val="tx1"/>
                </a:solidFill>
              </a:rPr>
              <a:t>Mitraclip</a:t>
            </a:r>
            <a:r>
              <a:rPr lang="en-US" sz="2000" dirty="0">
                <a:solidFill>
                  <a:schemeClr val="tx1"/>
                </a:solidFill>
              </a:rPr>
              <a:t> 20 year saga ever need to be repeated?</a:t>
            </a:r>
          </a:p>
        </p:txBody>
      </p:sp>
    </p:spTree>
    <p:extLst>
      <p:ext uri="{BB962C8B-B14F-4D97-AF65-F5344CB8AC3E}">
        <p14:creationId xmlns:p14="http://schemas.microsoft.com/office/powerpoint/2010/main" val="2904408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521" y="2489775"/>
            <a:ext cx="3390131" cy="2076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556" y="2508387"/>
            <a:ext cx="3535696" cy="214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66" y="2508387"/>
            <a:ext cx="3072152" cy="2039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6538" y="-96884"/>
            <a:ext cx="9052560" cy="1305681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FFFF00"/>
                </a:solidFill>
              </a:rPr>
              <a:t>Transcatheter</a:t>
            </a:r>
            <a:r>
              <a:rPr lang="en-US" dirty="0">
                <a:solidFill>
                  <a:srgbClr val="FFFF00"/>
                </a:solidFill>
              </a:rPr>
              <a:t> Valve Therapy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5520" y="1221495"/>
            <a:ext cx="137294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TAVR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2447" y="1244989"/>
            <a:ext cx="141577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/>
              <a:t>Mitral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0916" y="1260816"/>
            <a:ext cx="223670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/>
              <a:t>Tricuspid</a:t>
            </a:r>
          </a:p>
        </p:txBody>
      </p:sp>
    </p:spTree>
    <p:extLst>
      <p:ext uri="{BB962C8B-B14F-4D97-AF65-F5344CB8AC3E}">
        <p14:creationId xmlns:p14="http://schemas.microsoft.com/office/powerpoint/2010/main" val="4120743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A83B3D-A3A5-EF4B-86F8-62A34FF38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905000"/>
            <a:ext cx="9875520" cy="867833"/>
          </a:xfrm>
        </p:spPr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Translational Research in Transcatheter Mitral Valve Therapy</a:t>
            </a:r>
          </a:p>
        </p:txBody>
      </p:sp>
    </p:spTree>
    <p:extLst>
      <p:ext uri="{BB962C8B-B14F-4D97-AF65-F5344CB8AC3E}">
        <p14:creationId xmlns:p14="http://schemas.microsoft.com/office/powerpoint/2010/main" val="2250665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929E0A9-75BE-8846-B7B1-2D427E0EC6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9"/>
          <a:stretch/>
        </p:blipFill>
        <p:spPr>
          <a:xfrm>
            <a:off x="81569" y="0"/>
            <a:ext cx="10891231" cy="59104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424C387-7F76-974A-B815-9CFB99531AD9}"/>
              </a:ext>
            </a:extLst>
          </p:cNvPr>
          <p:cNvSpPr txBox="1"/>
          <p:nvPr/>
        </p:nvSpPr>
        <p:spPr>
          <a:xfrm>
            <a:off x="7265695" y="5541128"/>
            <a:ext cx="370710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Timeline Courtesy Fred St. </a:t>
            </a:r>
            <a:r>
              <a:rPr lang="en-US" dirty="0" err="1">
                <a:solidFill>
                  <a:schemeClr val="bg2"/>
                </a:solidFill>
              </a:rPr>
              <a:t>Goar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236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E9B387-470E-3345-B21C-79FA002B8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06" y="228600"/>
            <a:ext cx="9875520" cy="867833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Steps to Successful Medical Device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B867ED-AC27-7B41-85B8-AC3E708A1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9723120" cy="304800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Defining clinical unmet need</a:t>
            </a:r>
          </a:p>
          <a:p>
            <a:r>
              <a:rPr lang="en-US" sz="2000" dirty="0">
                <a:solidFill>
                  <a:schemeClr val="tx1"/>
                </a:solidFill>
              </a:rPr>
              <a:t>Intellectual property considerations</a:t>
            </a:r>
          </a:p>
          <a:p>
            <a:r>
              <a:rPr lang="en-US" sz="2000" dirty="0">
                <a:solidFill>
                  <a:schemeClr val="tx1"/>
                </a:solidFill>
              </a:rPr>
              <a:t>Pre-clinical development</a:t>
            </a:r>
          </a:p>
          <a:p>
            <a:r>
              <a:rPr lang="en-US" sz="2000" dirty="0">
                <a:solidFill>
                  <a:schemeClr val="tx1"/>
                </a:solidFill>
              </a:rPr>
              <a:t>Clinical Evaluation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EFS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Pivotal trials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Clinical Endpoints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Regulatory</a:t>
            </a:r>
          </a:p>
          <a:p>
            <a:r>
              <a:rPr lang="en-US" sz="2000" dirty="0">
                <a:solidFill>
                  <a:schemeClr val="tx1"/>
                </a:solidFill>
              </a:rPr>
              <a:t>Coverage/Reimbursement</a:t>
            </a:r>
          </a:p>
          <a:p>
            <a:r>
              <a:rPr lang="en-US" sz="2000" dirty="0">
                <a:solidFill>
                  <a:schemeClr val="tx1"/>
                </a:solidFill>
              </a:rPr>
              <a:t>Clinical Adoption</a:t>
            </a:r>
          </a:p>
        </p:txBody>
      </p:sp>
    </p:spTree>
    <p:extLst>
      <p:ext uri="{BB962C8B-B14F-4D97-AF65-F5344CB8AC3E}">
        <p14:creationId xmlns:p14="http://schemas.microsoft.com/office/powerpoint/2010/main" val="2614728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E9B387-470E-3345-B21C-79FA002B8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06" y="228600"/>
            <a:ext cx="9875520" cy="86783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Steps to Successful Medical Device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B867ED-AC27-7B41-85B8-AC3E708A1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406" y="1371600"/>
            <a:ext cx="9723120" cy="3048000"/>
          </a:xfrm>
        </p:spPr>
        <p:txBody>
          <a:bodyPr/>
          <a:lstStyle/>
          <a:p>
            <a:r>
              <a:rPr lang="en-US" sz="2000" dirty="0">
                <a:solidFill>
                  <a:srgbClr val="FFFF00"/>
                </a:solidFill>
              </a:rPr>
              <a:t>Defining clinical unmet need</a:t>
            </a:r>
          </a:p>
          <a:p>
            <a:r>
              <a:rPr lang="en-US" sz="2000" dirty="0">
                <a:solidFill>
                  <a:schemeClr val="tx1"/>
                </a:solidFill>
              </a:rPr>
              <a:t>Intellectual property considerations</a:t>
            </a:r>
          </a:p>
          <a:p>
            <a:r>
              <a:rPr lang="en-US" sz="2000" dirty="0">
                <a:solidFill>
                  <a:schemeClr val="tx1"/>
                </a:solidFill>
              </a:rPr>
              <a:t>Pre-clinical development</a:t>
            </a:r>
          </a:p>
          <a:p>
            <a:r>
              <a:rPr lang="en-US" sz="2000" dirty="0">
                <a:solidFill>
                  <a:schemeClr val="tx1"/>
                </a:solidFill>
              </a:rPr>
              <a:t>Clinical Evaluation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EFS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Pivotal trials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Clinical Endpoints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Regulatory</a:t>
            </a:r>
          </a:p>
          <a:p>
            <a:r>
              <a:rPr lang="en-US" sz="2000" dirty="0">
                <a:solidFill>
                  <a:schemeClr val="tx1"/>
                </a:solidFill>
              </a:rPr>
              <a:t>Coverage/Reimbursement</a:t>
            </a:r>
          </a:p>
          <a:p>
            <a:r>
              <a:rPr lang="en-US" sz="2000" dirty="0">
                <a:solidFill>
                  <a:schemeClr val="tx1"/>
                </a:solidFill>
              </a:rPr>
              <a:t>Clinical Adoption</a:t>
            </a:r>
          </a:p>
        </p:txBody>
      </p:sp>
    </p:spTree>
    <p:extLst>
      <p:ext uri="{BB962C8B-B14F-4D97-AF65-F5344CB8AC3E}">
        <p14:creationId xmlns:p14="http://schemas.microsoft.com/office/powerpoint/2010/main" val="2488529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implant.JPG"/>
          <p:cNvPicPr>
            <a:picLocks noChangeAspect="1"/>
          </p:cNvPicPr>
          <p:nvPr/>
        </p:nvPicPr>
        <p:blipFill rotWithShape="1">
          <a:blip r:embed="rId2" cstate="print">
            <a:lum bright="4000"/>
            <a:grayscl/>
          </a:blip>
          <a:srcRect l="9480" t="17837" r="13209" b="15065"/>
          <a:stretch/>
        </p:blipFill>
        <p:spPr bwMode="auto">
          <a:xfrm rot="5400000">
            <a:off x="8582926" y="5886652"/>
            <a:ext cx="843993" cy="43456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</p:pic>
      <p:pic>
        <p:nvPicPr>
          <p:cNvPr id="44" name="Picture 12" descr="image00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" t="3013" r="6666" b="5417"/>
          <a:stretch/>
        </p:blipFill>
        <p:spPr bwMode="auto">
          <a:xfrm>
            <a:off x="5399218" y="5692140"/>
            <a:ext cx="938462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86922" y="207569"/>
            <a:ext cx="8229600" cy="680085"/>
          </a:xfrm>
        </p:spPr>
        <p:txBody>
          <a:bodyPr/>
          <a:lstStyle/>
          <a:p>
            <a:pPr algn="ctr"/>
            <a:r>
              <a:rPr lang="en-US" sz="2520" dirty="0">
                <a:solidFill>
                  <a:srgbClr val="FFFF00"/>
                </a:solidFill>
                <a:latin typeface="Arial" charset="0"/>
              </a:rPr>
              <a:t>Transcatheter MV Repair: Device Landscape 2018</a:t>
            </a:r>
            <a:endParaRPr lang="en-US" sz="252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93168" y="1616328"/>
            <a:ext cx="36503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Coronary sinus annuloplasty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• </a:t>
            </a: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Cardiac Dimensions Carillon**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• Cerclage annuloplasty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938769" y="806472"/>
            <a:ext cx="149432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Edge-to-edge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• </a:t>
            </a:r>
            <a:r>
              <a:rPr lang="en-US" sz="160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MitraClip***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• </a:t>
            </a:r>
            <a:r>
              <a:rPr lang="en-US" sz="1600" kern="0" dirty="0" err="1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MitraFlex</a:t>
            </a:r>
            <a:endParaRPr lang="en-US" sz="1600" kern="0" dirty="0">
              <a:effectLst>
                <a:outerShdw blurRad="38100" dist="38100" dir="2700000" algn="tl">
                  <a:srgbClr val="000000"/>
                </a:outerShdw>
              </a:effectLst>
              <a:ea typeface="ヒラギノ角ゴ Pro W3" pitchFamily="84" charset="-128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Pascal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68451" y="2414734"/>
            <a:ext cx="32694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Direct annuloplasty and  basal ventriculoplasty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• </a:t>
            </a:r>
            <a:r>
              <a:rPr lang="en-US" kern="0" dirty="0" err="1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Mitralign</a:t>
            </a: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 TAMR**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• </a:t>
            </a:r>
            <a:r>
              <a:rPr lang="en-US" kern="0" dirty="0" err="1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Valtech</a:t>
            </a: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 </a:t>
            </a:r>
            <a:r>
              <a:rPr lang="en-US" kern="0" dirty="0" err="1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Cardioband</a:t>
            </a: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**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• GDS </a:t>
            </a:r>
            <a:r>
              <a:rPr lang="en-US" kern="0" dirty="0" err="1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Accucinch</a:t>
            </a: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*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• Millipede IRIS*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• </a:t>
            </a:r>
            <a:r>
              <a:rPr lang="en-US" kern="0" dirty="0" err="1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MVRx</a:t>
            </a: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 ARTO*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• </a:t>
            </a:r>
            <a:r>
              <a:rPr lang="en-US" kern="0" dirty="0" err="1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Mardil</a:t>
            </a: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 BACE*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• </a:t>
            </a:r>
            <a:r>
              <a:rPr lang="en-US" kern="0" dirty="0" err="1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Mitraspan</a:t>
            </a: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*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• </a:t>
            </a:r>
            <a:r>
              <a:rPr lang="en-US" kern="0" dirty="0" err="1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Valcare</a:t>
            </a: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 Amend*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• </a:t>
            </a:r>
            <a:r>
              <a:rPr lang="en-US" kern="0" dirty="0" err="1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Micardia</a:t>
            </a: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 </a:t>
            </a:r>
            <a:r>
              <a:rPr lang="en-US" kern="0" dirty="0" err="1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enCor</a:t>
            </a:r>
            <a:endParaRPr lang="en-US" kern="0" dirty="0">
              <a:effectLst>
                <a:outerShdw blurRad="38100" dist="38100" dir="2700000" algn="tl">
                  <a:srgbClr val="000000"/>
                </a:outerShdw>
              </a:effectLst>
              <a:ea typeface="ヒラギノ角ゴ Pro W3" pitchFamily="84" charset="-128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• Cardiac Implants RDS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• </a:t>
            </a:r>
            <a:r>
              <a:rPr lang="en-US" kern="0" dirty="0" err="1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QuantumCor</a:t>
            </a: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 (RF)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ea typeface="ヒラギノ角ゴ Pro W3" pitchFamily="84" charset="-128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67421" y="806473"/>
            <a:ext cx="3379647" cy="5729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MV replacement (</a:t>
            </a:r>
            <a:r>
              <a:rPr lang="en-US" b="1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cont</a:t>
            </a:r>
            <a:r>
              <a:rPr lang="en-US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• </a:t>
            </a:r>
            <a:r>
              <a:rPr lang="en-US" kern="0" dirty="0" err="1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MitralHeal</a:t>
            </a:r>
            <a:endParaRPr lang="en-US" kern="0" dirty="0">
              <a:effectLst>
                <a:outerShdw blurRad="38100" dist="38100" dir="2700000" algn="tl">
                  <a:srgbClr val="000000"/>
                </a:outerShdw>
              </a:effectLst>
              <a:ea typeface="ヒラギノ角ゴ Pro W3" pitchFamily="84" charset="-128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• HT Consultant Saturn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• </a:t>
            </a:r>
            <a:r>
              <a:rPr lang="en-US" kern="0" dirty="0" err="1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Lutter</a:t>
            </a: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 valve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• Transcatheter Technologies </a:t>
            </a:r>
            <a:r>
              <a:rPr lang="en-US" kern="0" dirty="0" err="1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Tresillo</a:t>
            </a:r>
            <a:endParaRPr lang="en-US" kern="0" dirty="0">
              <a:effectLst>
                <a:outerShdw blurRad="38100" dist="38100" dir="2700000" algn="tl">
                  <a:srgbClr val="000000"/>
                </a:outerShdw>
              </a:effectLst>
              <a:ea typeface="ヒラギノ角ゴ Pro W3" pitchFamily="84" charset="-128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• Venus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• Verso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• Transmural Systems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630" kern="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ea typeface="ヒラギノ角ゴ Pro W3" pitchFamily="84" charset="-128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Other approaches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• </a:t>
            </a:r>
            <a:r>
              <a:rPr lang="en-US" kern="0" dirty="0" err="1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NeoChord</a:t>
            </a: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 DS 1000**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• Harpoon </a:t>
            </a:r>
            <a:r>
              <a:rPr lang="en-US" kern="0" dirty="0" err="1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neochords</a:t>
            </a: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*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• </a:t>
            </a:r>
            <a:r>
              <a:rPr lang="en-US" kern="0" dirty="0" err="1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Babic</a:t>
            </a: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 chords*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• Middle Peak Medical*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• St. Jude leaflet plication*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• </a:t>
            </a:r>
            <a:r>
              <a:rPr lang="en-US" kern="0" dirty="0" err="1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Cardiosolutions</a:t>
            </a: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 </a:t>
            </a:r>
            <a:r>
              <a:rPr lang="en-US" kern="0" dirty="0" err="1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Mitra</a:t>
            </a: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-Spacer*</a:t>
            </a:r>
          </a:p>
          <a:p>
            <a:pPr marL="150019" indent="-150019">
              <a:buFont typeface="Arial" pitchFamily="34" charset="0"/>
              <a:buChar char="•"/>
            </a:pPr>
            <a:r>
              <a:rPr lang="en-US" kern="0" dirty="0" err="1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Valtech</a:t>
            </a: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 </a:t>
            </a:r>
            <a:r>
              <a:rPr lang="en-US" kern="0" dirty="0" err="1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Vchordal</a:t>
            </a:r>
            <a:endParaRPr lang="en-US" kern="0" dirty="0">
              <a:effectLst>
                <a:outerShdw blurRad="38100" dist="38100" dir="2700000" algn="tl">
                  <a:srgbClr val="000000"/>
                </a:outerShdw>
              </a:effectLst>
              <a:ea typeface="ヒラギノ角ゴ Pro W3" pitchFamily="84" charset="-128"/>
              <a:cs typeface="Arial" charset="0"/>
            </a:endParaRPr>
          </a:p>
          <a:p>
            <a:pPr marL="150019" indent="-150019">
              <a:buFont typeface="Arial" pitchFamily="34" charset="0"/>
              <a:buChar char="•"/>
            </a:pPr>
            <a:r>
              <a:rPr lang="en-US" kern="0" dirty="0" err="1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Mitralix</a:t>
            </a:r>
            <a:endParaRPr lang="en-US" kern="0" dirty="0">
              <a:effectLst>
                <a:outerShdw blurRad="38100" dist="38100" dir="2700000" algn="tl">
                  <a:srgbClr val="000000"/>
                </a:outerShdw>
              </a:effectLst>
              <a:ea typeface="ヒラギノ角ゴ Pro W3" pitchFamily="84" charset="-128"/>
              <a:cs typeface="Arial" charset="0"/>
            </a:endParaRPr>
          </a:p>
          <a:p>
            <a:pPr marL="150019" indent="-150019">
              <a:buFont typeface="Arial" pitchFamily="34" charset="0"/>
              <a:buChar char="•"/>
            </a:pPr>
            <a:endParaRPr lang="en-US" kern="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ea typeface="ヒラギノ角ゴ Pro W3" pitchFamily="84" charset="-128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01166" y="806472"/>
            <a:ext cx="2547492" cy="5355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 MV replacement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• Edwards CardiAQ*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• Edwards Fortis*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• Neovasc Tiara*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• Abbott Tendyne*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• Medtronic Intrepid*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• </a:t>
            </a:r>
            <a:r>
              <a:rPr lang="en-US" kern="0" dirty="0" err="1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HighLife</a:t>
            </a: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*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• </a:t>
            </a:r>
            <a:r>
              <a:rPr lang="en-US" kern="0" dirty="0" err="1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MValve</a:t>
            </a: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*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• </a:t>
            </a:r>
            <a:r>
              <a:rPr lang="en-US" kern="0" dirty="0" err="1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Caison</a:t>
            </a: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*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• NCSI </a:t>
            </a:r>
            <a:r>
              <a:rPr lang="en-US" kern="0" dirty="0" err="1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NaviGate</a:t>
            </a:r>
            <a:endParaRPr lang="en-US" kern="0" dirty="0">
              <a:effectLst>
                <a:outerShdw blurRad="38100" dist="38100" dir="2700000" algn="tl">
                  <a:srgbClr val="000000"/>
                </a:outerShdw>
              </a:effectLst>
              <a:ea typeface="ヒラギノ角ゴ Pro W3" pitchFamily="84" charset="-128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• St. Jude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• Micro Interventional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• </a:t>
            </a:r>
            <a:r>
              <a:rPr lang="en-US" kern="0" dirty="0" err="1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Valtech</a:t>
            </a: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 </a:t>
            </a:r>
            <a:r>
              <a:rPr lang="en-US" kern="0" dirty="0" err="1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CardioValve</a:t>
            </a:r>
            <a:endParaRPr lang="en-US" kern="0" dirty="0">
              <a:effectLst>
                <a:outerShdw blurRad="38100" dist="38100" dir="2700000" algn="tl">
                  <a:srgbClr val="000000"/>
                </a:outerShdw>
              </a:effectLst>
              <a:ea typeface="ヒラギノ角ゴ Pro W3" pitchFamily="84" charset="-128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• </a:t>
            </a:r>
            <a:r>
              <a:rPr lang="en-US" kern="0" dirty="0" err="1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ValveXchange</a:t>
            </a:r>
            <a:endParaRPr lang="en-US" kern="0" dirty="0">
              <a:effectLst>
                <a:outerShdw blurRad="38100" dist="38100" dir="2700000" algn="tl">
                  <a:srgbClr val="000000"/>
                </a:outerShdw>
              </a:effectLst>
              <a:ea typeface="ヒラギノ角ゴ Pro W3" pitchFamily="84" charset="-128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• MitrAssist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• </a:t>
            </a:r>
            <a:r>
              <a:rPr lang="en-US" kern="0" dirty="0" err="1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Braile</a:t>
            </a: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 </a:t>
            </a:r>
            <a:r>
              <a:rPr lang="en-US" kern="0" dirty="0" err="1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Quattuor</a:t>
            </a:r>
            <a:endParaRPr lang="en-US" kern="0" dirty="0">
              <a:effectLst>
                <a:outerShdw blurRad="38100" dist="38100" dir="2700000" algn="tl">
                  <a:srgbClr val="000000"/>
                </a:outerShdw>
              </a:effectLst>
              <a:ea typeface="ヒラギノ角ゴ Pro W3" pitchFamily="84" charset="-128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• </a:t>
            </a:r>
            <a:r>
              <a:rPr lang="en-US" kern="0" dirty="0" err="1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Cephea</a:t>
            </a:r>
            <a:endParaRPr lang="en-US" kern="0" dirty="0">
              <a:effectLst>
                <a:outerShdw blurRad="38100" dist="38100" dir="2700000" algn="tl">
                  <a:srgbClr val="000000"/>
                </a:outerShdw>
              </a:effectLst>
              <a:ea typeface="ヒラギノ角ゴ Pro W3" pitchFamily="84" charset="-128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• Direct Flow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• </a:t>
            </a:r>
            <a:r>
              <a:rPr lang="en-US" kern="0" dirty="0" err="1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Sinomed</a:t>
            </a: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 </a:t>
            </a:r>
            <a:r>
              <a:rPr lang="en-US" kern="0" dirty="0" err="1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  <a:cs typeface="Arial" charset="0"/>
              </a:rPr>
              <a:t>Accufit</a:t>
            </a:r>
            <a:endParaRPr lang="en-US" kern="0" dirty="0">
              <a:effectLst>
                <a:outerShdw blurRad="38100" dist="38100" dir="2700000" algn="tl">
                  <a:srgbClr val="000000"/>
                </a:outerShdw>
              </a:effectLst>
              <a:ea typeface="ヒラギノ角ゴ Pro W3" pitchFamily="84" charset="-128"/>
              <a:cs typeface="Arial" charset="0"/>
            </a:endParaRPr>
          </a:p>
        </p:txBody>
      </p:sp>
      <p:pic>
        <p:nvPicPr>
          <p:cNvPr id="37" name="Picture 36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1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64" t="35998" r="67605" b="30019"/>
          <a:stretch/>
        </p:blipFill>
        <p:spPr bwMode="auto">
          <a:xfrm>
            <a:off x="4645395" y="5692140"/>
            <a:ext cx="814771" cy="8229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z="107950">
            <a:bevelB w="114300" prst="hardEdg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7" descr="Procedure 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1224" y="5461469"/>
            <a:ext cx="1190528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7" descr="Picture 001"/>
          <p:cNvPicPr>
            <a:picLocks noChangeAspect="1" noChangeArrowheads="1"/>
          </p:cNvPicPr>
          <p:nvPr/>
        </p:nvPicPr>
        <p:blipFill>
          <a:blip r:embed="rId7" cstate="print"/>
          <a:srcRect l="4622" b="7841"/>
          <a:stretch>
            <a:fillRect/>
          </a:stretch>
        </p:blipFill>
        <p:spPr bwMode="auto">
          <a:xfrm>
            <a:off x="3251600" y="5692140"/>
            <a:ext cx="1149627" cy="822960"/>
          </a:xfrm>
          <a:prstGeom prst="rect">
            <a:avLst/>
          </a:prstGeom>
          <a:noFill/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1602" y="5692140"/>
            <a:ext cx="900845" cy="82296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9"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43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 t="2887" r="3196" b="2537"/>
          <a:stretch/>
        </p:blipFill>
        <p:spPr>
          <a:xfrm>
            <a:off x="6309083" y="5692140"/>
            <a:ext cx="1006130" cy="822960"/>
          </a:xfrm>
          <a:prstGeom prst="rect">
            <a:avLst/>
          </a:prstGeom>
        </p:spPr>
      </p:pic>
      <p:pic>
        <p:nvPicPr>
          <p:cNvPr id="47" name="Picture 2" descr="http://eurheartj.oxfordjournals.org/content/32/7/878/F1.small.gif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8911" r="6370" b="9976"/>
          <a:stretch/>
        </p:blipFill>
        <p:spPr bwMode="auto">
          <a:xfrm>
            <a:off x="8125221" y="5692140"/>
            <a:ext cx="715690" cy="822960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z="107950">
            <a:bevelB w="114300" prst="hardEdg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2" descr="56D3CD40-5895-4967-A9C5-BCBCA34D9D5D@local"/>
          <p:cNvPicPr>
            <a:picLocks noChangeAspect="1" noChangeArrowheads="1"/>
          </p:cNvPicPr>
          <p:nvPr/>
        </p:nvPicPr>
        <p:blipFill rotWithShape="1">
          <a:blip r:embed="rId12"/>
          <a:srcRect l="4469" r="15996"/>
          <a:stretch/>
        </p:blipFill>
        <p:spPr bwMode="auto">
          <a:xfrm>
            <a:off x="7303627" y="5692140"/>
            <a:ext cx="788187" cy="822960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992239" y="5878795"/>
            <a:ext cx="822960" cy="44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6" descr="System Pic.png"/>
          <p:cNvPicPr>
            <a:picLocks noChangeAspect="1"/>
          </p:cNvPicPr>
          <p:nvPr/>
        </p:nvPicPr>
        <p:blipFill rotWithShape="1">
          <a:blip r:embed="rId14" cstate="print"/>
          <a:srcRect l="7455" t="45213" r="42787" b="16202"/>
          <a:stretch/>
        </p:blipFill>
        <p:spPr bwMode="auto">
          <a:xfrm rot="16200000">
            <a:off x="3943597" y="5771576"/>
            <a:ext cx="822960" cy="66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9B5C110-140E-6C48-99B5-79D80FAD6F01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207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07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CTRTheme2">
  <a:themeElements>
    <a:clrScheme name="Custom 3">
      <a:dk1>
        <a:srgbClr val="FFFFFF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22054</TotalTime>
  <Words>1255</Words>
  <Application>Microsoft Office PowerPoint</Application>
  <PresentationFormat>Custom</PresentationFormat>
  <Paragraphs>400</Paragraphs>
  <Slides>48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0" baseType="lpstr">
      <vt:lpstr>ＭＳ Ｐゴシック</vt:lpstr>
      <vt:lpstr>ＭＳ Ｐゴシック</vt:lpstr>
      <vt:lpstr>Arial</vt:lpstr>
      <vt:lpstr>Arial Narrow</vt:lpstr>
      <vt:lpstr>Calibri</vt:lpstr>
      <vt:lpstr>Century Gothic</vt:lpstr>
      <vt:lpstr>Impact</vt:lpstr>
      <vt:lpstr>Times New Roman</vt:lpstr>
      <vt:lpstr>Verdana</vt:lpstr>
      <vt:lpstr>Verdana</vt:lpstr>
      <vt:lpstr>ヒラギノ角ゴ Pro W3</vt:lpstr>
      <vt:lpstr>ISCTRTheme2</vt:lpstr>
      <vt:lpstr>The Methods for Translational Mitral/Tricuspid Valve Development</vt:lpstr>
      <vt:lpstr>Conflict of Interest Disclosure</vt:lpstr>
      <vt:lpstr>PowerPoint Presentation</vt:lpstr>
      <vt:lpstr>SAVR &amp; TAVR Volumes in US </vt:lpstr>
      <vt:lpstr>Translational Research in Transcatheter Mitral Valve Therapy</vt:lpstr>
      <vt:lpstr>PowerPoint Presentation</vt:lpstr>
      <vt:lpstr>Steps to Successful Medical Device Development</vt:lpstr>
      <vt:lpstr>Steps to Successful Medical Device Development</vt:lpstr>
      <vt:lpstr>Transcatheter MV Repair: Device Landscape 2018</vt:lpstr>
      <vt:lpstr>Mitral Regurgitation U.S.  Disease Prevalence </vt:lpstr>
      <vt:lpstr>Tricuspid Valve "The Forgotten Valve"</vt:lpstr>
      <vt:lpstr>PowerPoint Presentation</vt:lpstr>
      <vt:lpstr>Incidence/Management of Tricuspid Regurgitation</vt:lpstr>
      <vt:lpstr>PowerPoint Presentation</vt:lpstr>
      <vt:lpstr> Transcatheter Tricuspid Valve Procedures</vt:lpstr>
      <vt:lpstr>Steps to Successful Medical Device Development</vt:lpstr>
      <vt:lpstr>Intellectual Property Mitral Devices </vt:lpstr>
      <vt:lpstr>PowerPoint Presentation</vt:lpstr>
      <vt:lpstr> Other Intellectual Property for Mitral Valve </vt:lpstr>
      <vt:lpstr>Steps to Successful Medical Device Development</vt:lpstr>
      <vt:lpstr>Pre-clinical Testing Mitral/Tricuspid Translational Issues</vt:lpstr>
      <vt:lpstr>System Requirements</vt:lpstr>
      <vt:lpstr>Pre-clinical Device Development Minimum Requirements for Human Testing</vt:lpstr>
      <vt:lpstr>Steps to Successful Medical Device Development</vt:lpstr>
      <vt:lpstr>FDA Established Early Feasibility Study (EFS) Guidance in 2013</vt:lpstr>
      <vt:lpstr>Why EFS in the US ?</vt:lpstr>
      <vt:lpstr>EFS Program: First 4 Years</vt:lpstr>
      <vt:lpstr>PowerPoint Presentation</vt:lpstr>
      <vt:lpstr>PowerPoint Presentation</vt:lpstr>
      <vt:lpstr>Clinical Site Participation in U.S. Early Feasibility Studies</vt:lpstr>
      <vt:lpstr>PowerPoint Presentation</vt:lpstr>
      <vt:lpstr>PowerPoint Presentation</vt:lpstr>
      <vt:lpstr>Steps to Successful Medical Device Development</vt:lpstr>
      <vt:lpstr>Pivotal Trial Design Ideal Trial</vt:lpstr>
      <vt:lpstr>Pivotal Trials in TMVRepair </vt:lpstr>
      <vt:lpstr>Ongoing Pivotal Trials in TMVReplacement</vt:lpstr>
      <vt:lpstr>Steps to Successful Medical Device Development</vt:lpstr>
      <vt:lpstr>PowerPoint Presentation</vt:lpstr>
      <vt:lpstr>Steps to Successful Medical Device Development</vt:lpstr>
      <vt:lpstr>Regulatory/Reimbursement</vt:lpstr>
      <vt:lpstr>CMS Payment</vt:lpstr>
      <vt:lpstr>CMS Coverage</vt:lpstr>
      <vt:lpstr>Steps to Successful Medical Device Development</vt:lpstr>
      <vt:lpstr>Clinical Adoption Creating Value</vt:lpstr>
      <vt:lpstr>Drivers of Clinical Market Adoption</vt:lpstr>
      <vt:lpstr>Want Clinical Adoption?</vt:lpstr>
      <vt:lpstr>Top Mitral/Tricuspid Questions !</vt:lpstr>
      <vt:lpstr>Transcatheter Valve Therapy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 Campbell</dc:creator>
  <cp:lastModifiedBy>Checkin 023</cp:lastModifiedBy>
  <cp:revision>666</cp:revision>
  <dcterms:created xsi:type="dcterms:W3CDTF">2010-03-27T21:41:31Z</dcterms:created>
  <dcterms:modified xsi:type="dcterms:W3CDTF">2018-09-21T18:29:47Z</dcterms:modified>
</cp:coreProperties>
</file>