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0"/>
  </p:notesMasterIdLst>
  <p:handoutMasterIdLst>
    <p:handoutMasterId r:id="rId41"/>
  </p:handoutMasterIdLst>
  <p:sldIdLst>
    <p:sldId id="416" r:id="rId3"/>
    <p:sldId id="485" r:id="rId4"/>
    <p:sldId id="463" r:id="rId5"/>
    <p:sldId id="436" r:id="rId6"/>
    <p:sldId id="434" r:id="rId7"/>
    <p:sldId id="478" r:id="rId8"/>
    <p:sldId id="430" r:id="rId9"/>
    <p:sldId id="432" r:id="rId10"/>
    <p:sldId id="435" r:id="rId11"/>
    <p:sldId id="468" r:id="rId12"/>
    <p:sldId id="464" r:id="rId13"/>
    <p:sldId id="465" r:id="rId14"/>
    <p:sldId id="466" r:id="rId15"/>
    <p:sldId id="467" r:id="rId16"/>
    <p:sldId id="469" r:id="rId17"/>
    <p:sldId id="452" r:id="rId18"/>
    <p:sldId id="479" r:id="rId19"/>
    <p:sldId id="480" r:id="rId20"/>
    <p:sldId id="481" r:id="rId21"/>
    <p:sldId id="482" r:id="rId22"/>
    <p:sldId id="456" r:id="rId23"/>
    <p:sldId id="483" r:id="rId24"/>
    <p:sldId id="484" r:id="rId25"/>
    <p:sldId id="470" r:id="rId26"/>
    <p:sldId id="442" r:id="rId27"/>
    <p:sldId id="443" r:id="rId28"/>
    <p:sldId id="444" r:id="rId29"/>
    <p:sldId id="471" r:id="rId30"/>
    <p:sldId id="447" r:id="rId31"/>
    <p:sldId id="449" r:id="rId32"/>
    <p:sldId id="472" r:id="rId33"/>
    <p:sldId id="461" r:id="rId34"/>
    <p:sldId id="473" r:id="rId35"/>
    <p:sldId id="462" r:id="rId36"/>
    <p:sldId id="474" r:id="rId37"/>
    <p:sldId id="475" r:id="rId38"/>
    <p:sldId id="477" r:id="rId39"/>
  </p:sldIdLst>
  <p:sldSz cx="9144000" cy="5143500" type="screen16x9"/>
  <p:notesSz cx="7086600" cy="9372600"/>
  <p:custDataLst>
    <p:tags r:id="rId42"/>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kranz, Roman" initials="RR" lastIdx="7" clrIdx="0">
    <p:extLst>
      <p:ext uri="{19B8F6BF-5375-455C-9EA6-DF929625EA0E}">
        <p15:presenceInfo xmlns:p15="http://schemas.microsoft.com/office/powerpoint/2012/main" userId="S-1-5-21-2227252855-110555244-558704246-1218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74"/>
    <a:srgbClr val="203864"/>
    <a:srgbClr val="002060"/>
    <a:srgbClr val="009999"/>
    <a:srgbClr val="315575"/>
    <a:srgbClr val="1C1C1C"/>
    <a:srgbClr val="17366C"/>
    <a:srgbClr val="39536E"/>
    <a:srgbClr val="14202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6619" autoAdjust="0"/>
  </p:normalViewPr>
  <p:slideViewPr>
    <p:cSldViewPr snapToGrid="0">
      <p:cViewPr varScale="1">
        <p:scale>
          <a:sx n="139" d="100"/>
          <a:sy n="139" d="100"/>
        </p:scale>
        <p:origin x="786" y="120"/>
      </p:cViewPr>
      <p:guideLst>
        <p:guide orient="horz" pos="252"/>
        <p:guide orient="horz" pos="492"/>
        <p:guide pos="336"/>
        <p:guide pos="56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194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6308A-C7D4-4FFF-AE11-5EA4DE7C4C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D8EBD-1B61-4349-8E29-E8C1B9B423F2}">
      <dgm:prSet phldrT="[Text]" custT="1"/>
      <dgm:spPr>
        <a:solidFill>
          <a:schemeClr val="accent2"/>
        </a:solidFill>
        <a:ln>
          <a:solidFill>
            <a:schemeClr val="bg1"/>
          </a:solidFill>
        </a:ln>
      </dgm:spPr>
      <dgm:t>
        <a:bodyPr/>
        <a:lstStyle/>
        <a:p>
          <a:r>
            <a:rPr lang="en-US" sz="2000" dirty="0"/>
            <a:t>SYNERGY</a:t>
          </a:r>
          <a:r>
            <a:rPr kumimoji="0" lang="en-US" sz="2000" b="1" i="0" u="none" strike="noStrike" cap="none" spc="0" normalizeH="0" baseline="30000" noProof="0" dirty="0">
              <a:ln>
                <a:noFill/>
              </a:ln>
              <a:solidFill>
                <a:schemeClr val="tx1"/>
              </a:solidFill>
              <a:effectLst/>
              <a:uLnTx/>
              <a:uFillTx/>
              <a:latin typeface="Calibri"/>
              <a:ea typeface="+mn-ea"/>
              <a:cs typeface="+mn-cs"/>
            </a:rPr>
            <a:t>TM</a:t>
          </a:r>
          <a:endParaRPr lang="en-US" sz="2000" dirty="0"/>
        </a:p>
      </dgm:t>
    </dgm:pt>
    <dgm:pt modelId="{D1458523-0BBC-4459-A48D-6D78FA1ED236}" type="parTrans" cxnId="{CA9D8BE0-B129-4C5C-BC19-705609EDC6D4}">
      <dgm:prSet/>
      <dgm:spPr/>
      <dgm:t>
        <a:bodyPr/>
        <a:lstStyle/>
        <a:p>
          <a:endParaRPr lang="en-US"/>
        </a:p>
      </dgm:t>
    </dgm:pt>
    <dgm:pt modelId="{88A0BFDF-0FC3-4E2A-8C78-09056D0E425A}" type="sibTrans" cxnId="{CA9D8BE0-B129-4C5C-BC19-705609EDC6D4}">
      <dgm:prSet/>
      <dgm:spPr/>
      <dgm:t>
        <a:bodyPr/>
        <a:lstStyle/>
        <a:p>
          <a:endParaRPr lang="en-US"/>
        </a:p>
      </dgm:t>
    </dgm:pt>
    <dgm:pt modelId="{E7F74A1C-29F9-45B2-9E36-0C5FA9FFFCCB}">
      <dgm:prSet phldrT="[Text]"/>
      <dgm:spPr>
        <a:solidFill>
          <a:schemeClr val="accent2">
            <a:lumMod val="20000"/>
            <a:lumOff val="80000"/>
            <a:alpha val="90000"/>
          </a:schemeClr>
        </a:solidFill>
        <a:ln>
          <a:noFill/>
        </a:ln>
      </dgm:spPr>
      <dgm:t>
        <a:bodyPr lIns="182880"/>
        <a:lstStyle/>
        <a:p>
          <a:pPr>
            <a:lnSpc>
              <a:spcPct val="100000"/>
            </a:lnSpc>
            <a:spcBef>
              <a:spcPts val="600"/>
            </a:spcBef>
            <a:spcAft>
              <a:spcPts val="0"/>
            </a:spcAft>
          </a:pPr>
          <a:r>
            <a:rPr lang="en-US" dirty="0"/>
            <a:t>EVOLVE48: very long lesion treatment</a:t>
          </a:r>
        </a:p>
      </dgm:t>
    </dgm:pt>
    <dgm:pt modelId="{1E3E447C-A01B-4A28-8AAC-522D640F7618}" type="parTrans" cxnId="{959C1907-4B03-44A6-AD70-19489EAFB264}">
      <dgm:prSet/>
      <dgm:spPr/>
      <dgm:t>
        <a:bodyPr/>
        <a:lstStyle/>
        <a:p>
          <a:endParaRPr lang="en-US"/>
        </a:p>
      </dgm:t>
    </dgm:pt>
    <dgm:pt modelId="{0A42C07D-AA60-4698-9774-E6DB377683C1}" type="sibTrans" cxnId="{959C1907-4B03-44A6-AD70-19489EAFB264}">
      <dgm:prSet/>
      <dgm:spPr/>
      <dgm:t>
        <a:bodyPr/>
        <a:lstStyle/>
        <a:p>
          <a:endParaRPr lang="en-US"/>
        </a:p>
      </dgm:t>
    </dgm:pt>
    <dgm:pt modelId="{EF4616EE-6B2E-4915-B493-D54A4F9A8F21}">
      <dgm:prSet phldrT="[Text]"/>
      <dgm:spPr>
        <a:solidFill>
          <a:schemeClr val="accent2">
            <a:lumMod val="20000"/>
            <a:lumOff val="80000"/>
            <a:alpha val="90000"/>
          </a:schemeClr>
        </a:solidFill>
        <a:ln>
          <a:noFill/>
        </a:ln>
      </dgm:spPr>
      <dgm:t>
        <a:bodyPr lIns="182880"/>
        <a:lstStyle/>
        <a:p>
          <a:pPr>
            <a:lnSpc>
              <a:spcPct val="100000"/>
            </a:lnSpc>
            <a:spcBef>
              <a:spcPts val="600"/>
            </a:spcBef>
            <a:spcAft>
              <a:spcPts val="0"/>
            </a:spcAft>
          </a:pPr>
          <a:r>
            <a:rPr lang="en-US" dirty="0"/>
            <a:t>EVOLVE DAPT: 3 month DAPT treatment in high bleeding risk patients (HBR)</a:t>
          </a:r>
        </a:p>
      </dgm:t>
    </dgm:pt>
    <dgm:pt modelId="{5DD3048F-5630-44D7-9F35-64914DDB71CA}" type="parTrans" cxnId="{4923DC9B-21F6-4BE5-89A4-1C9CA40FA486}">
      <dgm:prSet/>
      <dgm:spPr/>
      <dgm:t>
        <a:bodyPr/>
        <a:lstStyle/>
        <a:p>
          <a:endParaRPr lang="en-US"/>
        </a:p>
      </dgm:t>
    </dgm:pt>
    <dgm:pt modelId="{32172639-8176-4561-9810-DD5860CEAAAD}" type="sibTrans" cxnId="{4923DC9B-21F6-4BE5-89A4-1C9CA40FA486}">
      <dgm:prSet/>
      <dgm:spPr/>
      <dgm:t>
        <a:bodyPr/>
        <a:lstStyle/>
        <a:p>
          <a:endParaRPr lang="en-US"/>
        </a:p>
      </dgm:t>
    </dgm:pt>
    <dgm:pt modelId="{DA09301E-49AA-48F2-8016-BDB7C5C6F6B5}">
      <dgm:prSet phldrT="[Text]" custT="1"/>
      <dgm:spPr>
        <a:solidFill>
          <a:schemeClr val="accent2"/>
        </a:solidFill>
        <a:ln>
          <a:solidFill>
            <a:schemeClr val="bg1"/>
          </a:solidFill>
        </a:ln>
      </dgm:spPr>
      <dgm:t>
        <a:bodyPr/>
        <a:lstStyle/>
        <a:p>
          <a:r>
            <a:rPr lang="en-US" sz="2000" dirty="0"/>
            <a:t>ONYX</a:t>
          </a:r>
          <a:r>
            <a:rPr kumimoji="0" lang="en-US" sz="2000" b="1" i="0" u="none" strike="noStrike" cap="none" spc="0" normalizeH="0" baseline="30000" noProof="0" dirty="0">
              <a:ln>
                <a:noFill/>
              </a:ln>
              <a:solidFill>
                <a:schemeClr val="tx1"/>
              </a:solidFill>
              <a:effectLst/>
              <a:uLnTx/>
              <a:uFillTx/>
              <a:latin typeface="Calibri"/>
              <a:ea typeface="+mn-ea"/>
              <a:cs typeface="+mn-cs"/>
            </a:rPr>
            <a:t>TM</a:t>
          </a:r>
          <a:r>
            <a:rPr lang="en-US" sz="2000" dirty="0"/>
            <a:t> </a:t>
          </a:r>
        </a:p>
      </dgm:t>
    </dgm:pt>
    <dgm:pt modelId="{A2E88D34-25A5-4EC7-A345-5B0ED33C255B}" type="parTrans" cxnId="{92DFE010-32CC-4B60-9820-35E57C6EE417}">
      <dgm:prSet/>
      <dgm:spPr/>
      <dgm:t>
        <a:bodyPr/>
        <a:lstStyle/>
        <a:p>
          <a:endParaRPr lang="en-US"/>
        </a:p>
      </dgm:t>
    </dgm:pt>
    <dgm:pt modelId="{C77EE0A9-5FD8-42F0-94C6-9F089218FF66}" type="sibTrans" cxnId="{92DFE010-32CC-4B60-9820-35E57C6EE417}">
      <dgm:prSet/>
      <dgm:spPr/>
      <dgm:t>
        <a:bodyPr/>
        <a:lstStyle/>
        <a:p>
          <a:endParaRPr lang="en-US"/>
        </a:p>
      </dgm:t>
    </dgm:pt>
    <dgm:pt modelId="{D02EFA46-52CD-4CBD-8A53-504411D8F761}">
      <dgm:prSet phldrT="[Text]"/>
      <dgm:spPr>
        <a:solidFill>
          <a:schemeClr val="accent2">
            <a:lumMod val="20000"/>
            <a:lumOff val="80000"/>
            <a:alpha val="90000"/>
          </a:schemeClr>
        </a:solidFill>
        <a:ln>
          <a:noFill/>
        </a:ln>
      </dgm:spPr>
      <dgm:t>
        <a:bodyPr lIns="182880"/>
        <a:lstStyle/>
        <a:p>
          <a:pPr>
            <a:lnSpc>
              <a:spcPct val="100000"/>
            </a:lnSpc>
            <a:spcBef>
              <a:spcPts val="600"/>
            </a:spcBef>
            <a:spcAft>
              <a:spcPts val="0"/>
            </a:spcAft>
          </a:pPr>
          <a:r>
            <a:rPr lang="en-US" dirty="0"/>
            <a:t>Onyx One: 1 month DAPT indication in HBR patients</a:t>
          </a:r>
        </a:p>
      </dgm:t>
    </dgm:pt>
    <dgm:pt modelId="{249BB12A-BA9F-4567-9D46-F5225E6B815E}" type="parTrans" cxnId="{BFC02991-0B01-4884-94EB-0EAAAB151C08}">
      <dgm:prSet/>
      <dgm:spPr/>
      <dgm:t>
        <a:bodyPr/>
        <a:lstStyle/>
        <a:p>
          <a:endParaRPr lang="en-US"/>
        </a:p>
      </dgm:t>
    </dgm:pt>
    <dgm:pt modelId="{DDE30456-A1CD-4524-9E7B-729DD23C6235}" type="sibTrans" cxnId="{BFC02991-0B01-4884-94EB-0EAAAB151C08}">
      <dgm:prSet/>
      <dgm:spPr/>
      <dgm:t>
        <a:bodyPr/>
        <a:lstStyle/>
        <a:p>
          <a:endParaRPr lang="en-US"/>
        </a:p>
      </dgm:t>
    </dgm:pt>
    <dgm:pt modelId="{88EB7C0A-3381-4378-9C35-26658807A025}">
      <dgm:prSet phldrT="[Text]" custT="1"/>
      <dgm:spPr>
        <a:solidFill>
          <a:schemeClr val="accent2"/>
        </a:solidFill>
        <a:ln>
          <a:solidFill>
            <a:schemeClr val="bg1"/>
          </a:solidFill>
        </a:ln>
      </dgm:spPr>
      <dgm:t>
        <a:bodyPr/>
        <a:lstStyle/>
        <a:p>
          <a:r>
            <a:rPr lang="en-US" sz="2000" dirty="0"/>
            <a:t>XIENCE</a:t>
          </a:r>
        </a:p>
      </dgm:t>
    </dgm:pt>
    <dgm:pt modelId="{10F5DA33-F601-42F3-B1DD-0B1B419EE452}" type="parTrans" cxnId="{A6843366-54A8-4E78-AF05-5A38614C586E}">
      <dgm:prSet/>
      <dgm:spPr/>
      <dgm:t>
        <a:bodyPr/>
        <a:lstStyle/>
        <a:p>
          <a:endParaRPr lang="en-US"/>
        </a:p>
      </dgm:t>
    </dgm:pt>
    <dgm:pt modelId="{602E9361-D502-4DD9-9454-EB6DEB869212}" type="sibTrans" cxnId="{A6843366-54A8-4E78-AF05-5A38614C586E}">
      <dgm:prSet/>
      <dgm:spPr/>
      <dgm:t>
        <a:bodyPr/>
        <a:lstStyle/>
        <a:p>
          <a:endParaRPr lang="en-US"/>
        </a:p>
      </dgm:t>
    </dgm:pt>
    <dgm:pt modelId="{55CA40FE-8719-457B-92AB-4E51612A27F9}">
      <dgm:prSet phldrT="[Text]"/>
      <dgm:spPr>
        <a:solidFill>
          <a:schemeClr val="accent2">
            <a:lumMod val="20000"/>
            <a:lumOff val="80000"/>
            <a:alpha val="90000"/>
          </a:schemeClr>
        </a:solidFill>
        <a:ln>
          <a:noFill/>
        </a:ln>
      </dgm:spPr>
      <dgm:t>
        <a:bodyPr lIns="182880"/>
        <a:lstStyle/>
        <a:p>
          <a:pPr>
            <a:lnSpc>
              <a:spcPct val="100000"/>
            </a:lnSpc>
            <a:spcBef>
              <a:spcPts val="600"/>
            </a:spcBef>
            <a:spcAft>
              <a:spcPts val="0"/>
            </a:spcAft>
          </a:pPr>
          <a:r>
            <a:rPr lang="en-US" dirty="0"/>
            <a:t>XIENCE ST DAPT: XIENCE 90 in HBR patients </a:t>
          </a:r>
        </a:p>
      </dgm:t>
    </dgm:pt>
    <dgm:pt modelId="{3D9CC1A5-F75C-4B7A-832A-F79521011B95}" type="parTrans" cxnId="{5E0ACCE4-736B-4768-A52F-620B87D74DFE}">
      <dgm:prSet/>
      <dgm:spPr/>
      <dgm:t>
        <a:bodyPr/>
        <a:lstStyle/>
        <a:p>
          <a:endParaRPr lang="en-US"/>
        </a:p>
      </dgm:t>
    </dgm:pt>
    <dgm:pt modelId="{919F8142-C945-44D4-8E29-3AE551FF8EE6}" type="sibTrans" cxnId="{5E0ACCE4-736B-4768-A52F-620B87D74DFE}">
      <dgm:prSet/>
      <dgm:spPr/>
      <dgm:t>
        <a:bodyPr/>
        <a:lstStyle/>
        <a:p>
          <a:endParaRPr lang="en-US"/>
        </a:p>
      </dgm:t>
    </dgm:pt>
    <dgm:pt modelId="{3EB7E84D-4E86-429F-B5B2-3901FA587CC0}">
      <dgm:prSet phldrT="[Text]"/>
      <dgm:spPr>
        <a:solidFill>
          <a:schemeClr val="accent2">
            <a:lumMod val="20000"/>
            <a:lumOff val="80000"/>
            <a:alpha val="90000"/>
          </a:schemeClr>
        </a:solidFill>
        <a:ln>
          <a:noFill/>
        </a:ln>
      </dgm:spPr>
      <dgm:t>
        <a:bodyPr lIns="182880"/>
        <a:lstStyle/>
        <a:p>
          <a:pPr>
            <a:lnSpc>
              <a:spcPct val="100000"/>
            </a:lnSpc>
            <a:spcBef>
              <a:spcPts val="600"/>
            </a:spcBef>
            <a:spcAft>
              <a:spcPts val="0"/>
            </a:spcAft>
          </a:pPr>
          <a:r>
            <a:rPr lang="en-US" dirty="0"/>
            <a:t>XIENCE ST DAPT: XIENCE 28 in HBR patients</a:t>
          </a:r>
        </a:p>
      </dgm:t>
    </dgm:pt>
    <dgm:pt modelId="{4204ED4E-E1B3-42F6-94BB-D296CAE9BC69}" type="parTrans" cxnId="{38E63BF7-E2D9-49A6-987C-763FA942D19A}">
      <dgm:prSet/>
      <dgm:spPr/>
      <dgm:t>
        <a:bodyPr/>
        <a:lstStyle/>
        <a:p>
          <a:endParaRPr lang="en-US"/>
        </a:p>
      </dgm:t>
    </dgm:pt>
    <dgm:pt modelId="{6115BB1F-3F6E-4676-A13B-CFCFE8C778C0}" type="sibTrans" cxnId="{38E63BF7-E2D9-49A6-987C-763FA942D19A}">
      <dgm:prSet/>
      <dgm:spPr/>
      <dgm:t>
        <a:bodyPr/>
        <a:lstStyle/>
        <a:p>
          <a:endParaRPr lang="en-US"/>
        </a:p>
      </dgm:t>
    </dgm:pt>
    <dgm:pt modelId="{3DBBD02D-132A-4831-A81F-AA713050DE94}">
      <dgm:prSet phldrT="[Text]"/>
      <dgm:spPr>
        <a:solidFill>
          <a:schemeClr val="accent2">
            <a:lumMod val="20000"/>
            <a:lumOff val="80000"/>
            <a:alpha val="90000"/>
          </a:schemeClr>
        </a:solidFill>
        <a:ln>
          <a:noFill/>
        </a:ln>
      </dgm:spPr>
      <dgm:t>
        <a:bodyPr lIns="182880"/>
        <a:lstStyle/>
        <a:p>
          <a:pPr>
            <a:lnSpc>
              <a:spcPct val="100000"/>
            </a:lnSpc>
            <a:spcBef>
              <a:spcPts val="600"/>
            </a:spcBef>
            <a:spcAft>
              <a:spcPts val="0"/>
            </a:spcAft>
          </a:pPr>
          <a:r>
            <a:rPr lang="en-US" dirty="0"/>
            <a:t>Onyx One Clear: 1 month DAPT in HBR patients   </a:t>
          </a:r>
        </a:p>
      </dgm:t>
    </dgm:pt>
    <dgm:pt modelId="{FEA7387E-E044-4A4D-B23E-14BE9BFB8FE2}" type="parTrans" cxnId="{A589A409-63F7-4C20-B083-97B0D38B0238}">
      <dgm:prSet/>
      <dgm:spPr/>
    </dgm:pt>
    <dgm:pt modelId="{96D0F2D8-1781-41E9-9934-0756B6A9D9AA}" type="sibTrans" cxnId="{A589A409-63F7-4C20-B083-97B0D38B0238}">
      <dgm:prSet/>
      <dgm:spPr/>
    </dgm:pt>
    <dgm:pt modelId="{DA1FD30B-C124-4145-87B8-8EBDBE1B7C8C}" type="pres">
      <dgm:prSet presAssocID="{5456308A-C7D4-4FFF-AE11-5EA4DE7C4CB8}" presName="Name0" presStyleCnt="0">
        <dgm:presLayoutVars>
          <dgm:dir/>
          <dgm:animLvl val="lvl"/>
          <dgm:resizeHandles val="exact"/>
        </dgm:presLayoutVars>
      </dgm:prSet>
      <dgm:spPr/>
      <dgm:t>
        <a:bodyPr/>
        <a:lstStyle/>
        <a:p>
          <a:endParaRPr lang="en-US"/>
        </a:p>
      </dgm:t>
    </dgm:pt>
    <dgm:pt modelId="{FF95D616-6221-4F64-8148-4058586F1C87}" type="pres">
      <dgm:prSet presAssocID="{E2FD8EBD-1B61-4349-8E29-E8C1B9B423F2}" presName="linNode" presStyleCnt="0"/>
      <dgm:spPr/>
    </dgm:pt>
    <dgm:pt modelId="{8C8937FB-68FA-4F71-A812-C70AAF2472AD}" type="pres">
      <dgm:prSet presAssocID="{E2FD8EBD-1B61-4349-8E29-E8C1B9B423F2}" presName="parentText" presStyleLbl="node1" presStyleIdx="0" presStyleCnt="3">
        <dgm:presLayoutVars>
          <dgm:chMax val="1"/>
          <dgm:bulletEnabled val="1"/>
        </dgm:presLayoutVars>
      </dgm:prSet>
      <dgm:spPr/>
      <dgm:t>
        <a:bodyPr/>
        <a:lstStyle/>
        <a:p>
          <a:endParaRPr lang="en-US"/>
        </a:p>
      </dgm:t>
    </dgm:pt>
    <dgm:pt modelId="{8AC08329-8018-484D-BA12-C26474907B9F}" type="pres">
      <dgm:prSet presAssocID="{E2FD8EBD-1B61-4349-8E29-E8C1B9B423F2}" presName="descendantText" presStyleLbl="alignAccFollowNode1" presStyleIdx="0" presStyleCnt="3">
        <dgm:presLayoutVars>
          <dgm:bulletEnabled val="1"/>
        </dgm:presLayoutVars>
      </dgm:prSet>
      <dgm:spPr/>
      <dgm:t>
        <a:bodyPr/>
        <a:lstStyle/>
        <a:p>
          <a:endParaRPr lang="en-US"/>
        </a:p>
      </dgm:t>
    </dgm:pt>
    <dgm:pt modelId="{8C635C84-26F2-4F29-BC59-4696D8DB57A3}" type="pres">
      <dgm:prSet presAssocID="{88A0BFDF-0FC3-4E2A-8C78-09056D0E425A}" presName="sp" presStyleCnt="0"/>
      <dgm:spPr/>
    </dgm:pt>
    <dgm:pt modelId="{F78B59C3-7321-4C6F-B39C-A5FC21152EC4}" type="pres">
      <dgm:prSet presAssocID="{DA09301E-49AA-48F2-8016-BDB7C5C6F6B5}" presName="linNode" presStyleCnt="0"/>
      <dgm:spPr/>
    </dgm:pt>
    <dgm:pt modelId="{87AEA0AE-3D0A-46BB-847A-D0E533E97E61}" type="pres">
      <dgm:prSet presAssocID="{DA09301E-49AA-48F2-8016-BDB7C5C6F6B5}" presName="parentText" presStyleLbl="node1" presStyleIdx="1" presStyleCnt="3">
        <dgm:presLayoutVars>
          <dgm:chMax val="1"/>
          <dgm:bulletEnabled val="1"/>
        </dgm:presLayoutVars>
      </dgm:prSet>
      <dgm:spPr/>
      <dgm:t>
        <a:bodyPr/>
        <a:lstStyle/>
        <a:p>
          <a:endParaRPr lang="en-US"/>
        </a:p>
      </dgm:t>
    </dgm:pt>
    <dgm:pt modelId="{7FA582AE-1230-4A78-A8F5-836CA25C08E2}" type="pres">
      <dgm:prSet presAssocID="{DA09301E-49AA-48F2-8016-BDB7C5C6F6B5}" presName="descendantText" presStyleLbl="alignAccFollowNode1" presStyleIdx="1" presStyleCnt="3">
        <dgm:presLayoutVars>
          <dgm:bulletEnabled val="1"/>
        </dgm:presLayoutVars>
      </dgm:prSet>
      <dgm:spPr/>
      <dgm:t>
        <a:bodyPr/>
        <a:lstStyle/>
        <a:p>
          <a:endParaRPr lang="en-US"/>
        </a:p>
      </dgm:t>
    </dgm:pt>
    <dgm:pt modelId="{65E02081-996D-44B0-844A-772A1B66F946}" type="pres">
      <dgm:prSet presAssocID="{C77EE0A9-5FD8-42F0-94C6-9F089218FF66}" presName="sp" presStyleCnt="0"/>
      <dgm:spPr/>
    </dgm:pt>
    <dgm:pt modelId="{DA5F7F41-8513-491A-A293-896959668659}" type="pres">
      <dgm:prSet presAssocID="{88EB7C0A-3381-4378-9C35-26658807A025}" presName="linNode" presStyleCnt="0"/>
      <dgm:spPr/>
    </dgm:pt>
    <dgm:pt modelId="{F26267C0-029D-4941-9270-13CBC32C3394}" type="pres">
      <dgm:prSet presAssocID="{88EB7C0A-3381-4378-9C35-26658807A025}" presName="parentText" presStyleLbl="node1" presStyleIdx="2" presStyleCnt="3">
        <dgm:presLayoutVars>
          <dgm:chMax val="1"/>
          <dgm:bulletEnabled val="1"/>
        </dgm:presLayoutVars>
      </dgm:prSet>
      <dgm:spPr/>
      <dgm:t>
        <a:bodyPr/>
        <a:lstStyle/>
        <a:p>
          <a:endParaRPr lang="en-US"/>
        </a:p>
      </dgm:t>
    </dgm:pt>
    <dgm:pt modelId="{ED75EE99-F87D-4422-83E5-E1B2712482A4}" type="pres">
      <dgm:prSet presAssocID="{88EB7C0A-3381-4378-9C35-26658807A025}" presName="descendantText" presStyleLbl="alignAccFollowNode1" presStyleIdx="2" presStyleCnt="3" custLinFactNeighborX="-972">
        <dgm:presLayoutVars>
          <dgm:bulletEnabled val="1"/>
        </dgm:presLayoutVars>
      </dgm:prSet>
      <dgm:spPr/>
      <dgm:t>
        <a:bodyPr/>
        <a:lstStyle/>
        <a:p>
          <a:endParaRPr lang="en-US"/>
        </a:p>
      </dgm:t>
    </dgm:pt>
  </dgm:ptLst>
  <dgm:cxnLst>
    <dgm:cxn modelId="{2B6F1777-9C50-4E6E-B1DD-564E88829652}" type="presOf" srcId="{88EB7C0A-3381-4378-9C35-26658807A025}" destId="{F26267C0-029D-4941-9270-13CBC32C3394}" srcOrd="0" destOrd="0" presId="urn:microsoft.com/office/officeart/2005/8/layout/vList5"/>
    <dgm:cxn modelId="{4923DC9B-21F6-4BE5-89A4-1C9CA40FA486}" srcId="{E2FD8EBD-1B61-4349-8E29-E8C1B9B423F2}" destId="{EF4616EE-6B2E-4915-B493-D54A4F9A8F21}" srcOrd="1" destOrd="0" parTransId="{5DD3048F-5630-44D7-9F35-64914DDB71CA}" sibTransId="{32172639-8176-4561-9810-DD5860CEAAAD}"/>
    <dgm:cxn modelId="{F354711F-F4E1-4CC5-9756-FFA638E1C656}" type="presOf" srcId="{EF4616EE-6B2E-4915-B493-D54A4F9A8F21}" destId="{8AC08329-8018-484D-BA12-C26474907B9F}" srcOrd="0" destOrd="1" presId="urn:microsoft.com/office/officeart/2005/8/layout/vList5"/>
    <dgm:cxn modelId="{88B904E8-BCBA-406E-A34F-A3038A33013D}" type="presOf" srcId="{5456308A-C7D4-4FFF-AE11-5EA4DE7C4CB8}" destId="{DA1FD30B-C124-4145-87B8-8EBDBE1B7C8C}" srcOrd="0" destOrd="0" presId="urn:microsoft.com/office/officeart/2005/8/layout/vList5"/>
    <dgm:cxn modelId="{0E679300-6C5C-497C-BBAE-260E9619046C}" type="presOf" srcId="{DA09301E-49AA-48F2-8016-BDB7C5C6F6B5}" destId="{87AEA0AE-3D0A-46BB-847A-D0E533E97E61}" srcOrd="0" destOrd="0" presId="urn:microsoft.com/office/officeart/2005/8/layout/vList5"/>
    <dgm:cxn modelId="{E1581627-DC39-4F8D-B73B-2FF62B9D2304}" type="presOf" srcId="{55CA40FE-8719-457B-92AB-4E51612A27F9}" destId="{ED75EE99-F87D-4422-83E5-E1B2712482A4}" srcOrd="0" destOrd="0" presId="urn:microsoft.com/office/officeart/2005/8/layout/vList5"/>
    <dgm:cxn modelId="{5E0ACCE4-736B-4768-A52F-620B87D74DFE}" srcId="{88EB7C0A-3381-4378-9C35-26658807A025}" destId="{55CA40FE-8719-457B-92AB-4E51612A27F9}" srcOrd="0" destOrd="0" parTransId="{3D9CC1A5-F75C-4B7A-832A-F79521011B95}" sibTransId="{919F8142-C945-44D4-8E29-3AE551FF8EE6}"/>
    <dgm:cxn modelId="{A6843366-54A8-4E78-AF05-5A38614C586E}" srcId="{5456308A-C7D4-4FFF-AE11-5EA4DE7C4CB8}" destId="{88EB7C0A-3381-4378-9C35-26658807A025}" srcOrd="2" destOrd="0" parTransId="{10F5DA33-F601-42F3-B1DD-0B1B419EE452}" sibTransId="{602E9361-D502-4DD9-9454-EB6DEB869212}"/>
    <dgm:cxn modelId="{A74268E0-051A-492F-B266-0500A5D3AD2B}" type="presOf" srcId="{D02EFA46-52CD-4CBD-8A53-504411D8F761}" destId="{7FA582AE-1230-4A78-A8F5-836CA25C08E2}" srcOrd="0" destOrd="0" presId="urn:microsoft.com/office/officeart/2005/8/layout/vList5"/>
    <dgm:cxn modelId="{DD0CE7B6-77C0-44EF-B0EC-94C9F928B643}" type="presOf" srcId="{E7F74A1C-29F9-45B2-9E36-0C5FA9FFFCCB}" destId="{8AC08329-8018-484D-BA12-C26474907B9F}" srcOrd="0" destOrd="0" presId="urn:microsoft.com/office/officeart/2005/8/layout/vList5"/>
    <dgm:cxn modelId="{92DFE010-32CC-4B60-9820-35E57C6EE417}" srcId="{5456308A-C7D4-4FFF-AE11-5EA4DE7C4CB8}" destId="{DA09301E-49AA-48F2-8016-BDB7C5C6F6B5}" srcOrd="1" destOrd="0" parTransId="{A2E88D34-25A5-4EC7-A345-5B0ED33C255B}" sibTransId="{C77EE0A9-5FD8-42F0-94C6-9F089218FF66}"/>
    <dgm:cxn modelId="{A589A409-63F7-4C20-B083-97B0D38B0238}" srcId="{DA09301E-49AA-48F2-8016-BDB7C5C6F6B5}" destId="{3DBBD02D-132A-4831-A81F-AA713050DE94}" srcOrd="1" destOrd="0" parTransId="{FEA7387E-E044-4A4D-B23E-14BE9BFB8FE2}" sibTransId="{96D0F2D8-1781-41E9-9934-0756B6A9D9AA}"/>
    <dgm:cxn modelId="{CA9D8BE0-B129-4C5C-BC19-705609EDC6D4}" srcId="{5456308A-C7D4-4FFF-AE11-5EA4DE7C4CB8}" destId="{E2FD8EBD-1B61-4349-8E29-E8C1B9B423F2}" srcOrd="0" destOrd="0" parTransId="{D1458523-0BBC-4459-A48D-6D78FA1ED236}" sibTransId="{88A0BFDF-0FC3-4E2A-8C78-09056D0E425A}"/>
    <dgm:cxn modelId="{959C1907-4B03-44A6-AD70-19489EAFB264}" srcId="{E2FD8EBD-1B61-4349-8E29-E8C1B9B423F2}" destId="{E7F74A1C-29F9-45B2-9E36-0C5FA9FFFCCB}" srcOrd="0" destOrd="0" parTransId="{1E3E447C-A01B-4A28-8AAC-522D640F7618}" sibTransId="{0A42C07D-AA60-4698-9774-E6DB377683C1}"/>
    <dgm:cxn modelId="{BFC02991-0B01-4884-94EB-0EAAAB151C08}" srcId="{DA09301E-49AA-48F2-8016-BDB7C5C6F6B5}" destId="{D02EFA46-52CD-4CBD-8A53-504411D8F761}" srcOrd="0" destOrd="0" parTransId="{249BB12A-BA9F-4567-9D46-F5225E6B815E}" sibTransId="{DDE30456-A1CD-4524-9E7B-729DD23C6235}"/>
    <dgm:cxn modelId="{11AC8738-9054-4FB0-AC20-E35EB01FD5ED}" type="presOf" srcId="{3EB7E84D-4E86-429F-B5B2-3901FA587CC0}" destId="{ED75EE99-F87D-4422-83E5-E1B2712482A4}" srcOrd="0" destOrd="1" presId="urn:microsoft.com/office/officeart/2005/8/layout/vList5"/>
    <dgm:cxn modelId="{6734C107-F9B6-4067-849F-8E5697A6ACF0}" type="presOf" srcId="{E2FD8EBD-1B61-4349-8E29-E8C1B9B423F2}" destId="{8C8937FB-68FA-4F71-A812-C70AAF2472AD}" srcOrd="0" destOrd="0" presId="urn:microsoft.com/office/officeart/2005/8/layout/vList5"/>
    <dgm:cxn modelId="{329277B5-BD9A-4718-B3BF-B396CBE8D97B}" type="presOf" srcId="{3DBBD02D-132A-4831-A81F-AA713050DE94}" destId="{7FA582AE-1230-4A78-A8F5-836CA25C08E2}" srcOrd="0" destOrd="1" presId="urn:microsoft.com/office/officeart/2005/8/layout/vList5"/>
    <dgm:cxn modelId="{38E63BF7-E2D9-49A6-987C-763FA942D19A}" srcId="{88EB7C0A-3381-4378-9C35-26658807A025}" destId="{3EB7E84D-4E86-429F-B5B2-3901FA587CC0}" srcOrd="1" destOrd="0" parTransId="{4204ED4E-E1B3-42F6-94BB-D296CAE9BC69}" sibTransId="{6115BB1F-3F6E-4676-A13B-CFCFE8C778C0}"/>
    <dgm:cxn modelId="{6963EC10-9D6C-4C5A-A86E-A4371E55ACEF}" type="presParOf" srcId="{DA1FD30B-C124-4145-87B8-8EBDBE1B7C8C}" destId="{FF95D616-6221-4F64-8148-4058586F1C87}" srcOrd="0" destOrd="0" presId="urn:microsoft.com/office/officeart/2005/8/layout/vList5"/>
    <dgm:cxn modelId="{3DD9E49A-448B-4AAC-BEFD-205A1EA25197}" type="presParOf" srcId="{FF95D616-6221-4F64-8148-4058586F1C87}" destId="{8C8937FB-68FA-4F71-A812-C70AAF2472AD}" srcOrd="0" destOrd="0" presId="urn:microsoft.com/office/officeart/2005/8/layout/vList5"/>
    <dgm:cxn modelId="{E2031B27-8D72-491F-AF2F-BB71FC1B3E88}" type="presParOf" srcId="{FF95D616-6221-4F64-8148-4058586F1C87}" destId="{8AC08329-8018-484D-BA12-C26474907B9F}" srcOrd="1" destOrd="0" presId="urn:microsoft.com/office/officeart/2005/8/layout/vList5"/>
    <dgm:cxn modelId="{CFD48544-68DC-4358-B3DA-65B8D010533C}" type="presParOf" srcId="{DA1FD30B-C124-4145-87B8-8EBDBE1B7C8C}" destId="{8C635C84-26F2-4F29-BC59-4696D8DB57A3}" srcOrd="1" destOrd="0" presId="urn:microsoft.com/office/officeart/2005/8/layout/vList5"/>
    <dgm:cxn modelId="{7A0EE72D-4AD4-4579-899F-7B96766681D3}" type="presParOf" srcId="{DA1FD30B-C124-4145-87B8-8EBDBE1B7C8C}" destId="{F78B59C3-7321-4C6F-B39C-A5FC21152EC4}" srcOrd="2" destOrd="0" presId="urn:microsoft.com/office/officeart/2005/8/layout/vList5"/>
    <dgm:cxn modelId="{34EC2134-CC69-46E2-BCCF-23974F8EBF33}" type="presParOf" srcId="{F78B59C3-7321-4C6F-B39C-A5FC21152EC4}" destId="{87AEA0AE-3D0A-46BB-847A-D0E533E97E61}" srcOrd="0" destOrd="0" presId="urn:microsoft.com/office/officeart/2005/8/layout/vList5"/>
    <dgm:cxn modelId="{21B30595-0F07-4122-B16B-4E993D794BD7}" type="presParOf" srcId="{F78B59C3-7321-4C6F-B39C-A5FC21152EC4}" destId="{7FA582AE-1230-4A78-A8F5-836CA25C08E2}" srcOrd="1" destOrd="0" presId="urn:microsoft.com/office/officeart/2005/8/layout/vList5"/>
    <dgm:cxn modelId="{8C2B3881-61A7-417E-8ADA-CCD150472593}" type="presParOf" srcId="{DA1FD30B-C124-4145-87B8-8EBDBE1B7C8C}" destId="{65E02081-996D-44B0-844A-772A1B66F946}" srcOrd="3" destOrd="0" presId="urn:microsoft.com/office/officeart/2005/8/layout/vList5"/>
    <dgm:cxn modelId="{83889789-4950-47CA-9AFF-AFF55B45395F}" type="presParOf" srcId="{DA1FD30B-C124-4145-87B8-8EBDBE1B7C8C}" destId="{DA5F7F41-8513-491A-A293-896959668659}" srcOrd="4" destOrd="0" presId="urn:microsoft.com/office/officeart/2005/8/layout/vList5"/>
    <dgm:cxn modelId="{F4080FB8-FE27-49E5-AFA7-E1F0B0BC8D27}" type="presParOf" srcId="{DA5F7F41-8513-491A-A293-896959668659}" destId="{F26267C0-029D-4941-9270-13CBC32C3394}" srcOrd="0" destOrd="0" presId="urn:microsoft.com/office/officeart/2005/8/layout/vList5"/>
    <dgm:cxn modelId="{9B0F71E0-19D3-455C-BA1E-308E32412593}" type="presParOf" srcId="{DA5F7F41-8513-491A-A293-896959668659}" destId="{ED75EE99-F87D-4422-83E5-E1B2712482A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08329-8018-484D-BA12-C26474907B9F}">
      <dsp:nvSpPr>
        <dsp:cNvPr id="0" name=""/>
        <dsp:cNvSpPr/>
      </dsp:nvSpPr>
      <dsp:spPr>
        <a:xfrm rot="5400000">
          <a:off x="4720997" y="-1951979"/>
          <a:ext cx="688627" cy="4767351"/>
        </a:xfrm>
        <a:prstGeom prst="round2Same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4765" rIns="49530" bIns="24765" numCol="1" spcCol="1270" anchor="ctr" anchorCtr="0">
          <a:noAutofit/>
        </a:bodyPr>
        <a:lstStyle/>
        <a:p>
          <a:pPr marL="114300" lvl="1" indent="-114300" algn="l" defTabSz="577850">
            <a:lnSpc>
              <a:spcPct val="100000"/>
            </a:lnSpc>
            <a:spcBef>
              <a:spcPct val="0"/>
            </a:spcBef>
            <a:spcAft>
              <a:spcPts val="0"/>
            </a:spcAft>
            <a:buChar char="••"/>
          </a:pPr>
          <a:r>
            <a:rPr lang="en-US" sz="1300" kern="1200" dirty="0"/>
            <a:t>EVOLVE48: very long lesion treatment</a:t>
          </a:r>
        </a:p>
        <a:p>
          <a:pPr marL="114300" lvl="1" indent="-114300" algn="l" defTabSz="577850">
            <a:lnSpc>
              <a:spcPct val="100000"/>
            </a:lnSpc>
            <a:spcBef>
              <a:spcPct val="0"/>
            </a:spcBef>
            <a:spcAft>
              <a:spcPts val="0"/>
            </a:spcAft>
            <a:buChar char="••"/>
          </a:pPr>
          <a:r>
            <a:rPr lang="en-US" sz="1300" kern="1200" dirty="0"/>
            <a:t>EVOLVE DAPT: 3 month DAPT treatment in high bleeding risk patients (HBR)</a:t>
          </a:r>
        </a:p>
      </dsp:txBody>
      <dsp:txXfrm rot="-5400000">
        <a:off x="2681635" y="120999"/>
        <a:ext cx="4733735" cy="621395"/>
      </dsp:txXfrm>
    </dsp:sp>
    <dsp:sp modelId="{8C8937FB-68FA-4F71-A812-C70AAF2472AD}">
      <dsp:nvSpPr>
        <dsp:cNvPr id="0" name=""/>
        <dsp:cNvSpPr/>
      </dsp:nvSpPr>
      <dsp:spPr>
        <a:xfrm>
          <a:off x="0" y="1304"/>
          <a:ext cx="2681635" cy="860784"/>
        </a:xfrm>
        <a:prstGeom prst="roundRect">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SYNERGY</a:t>
          </a:r>
          <a:r>
            <a:rPr kumimoji="0" lang="en-US" sz="2000" b="1" i="0" u="none" strike="noStrike" kern="1200" cap="none" spc="0" normalizeH="0" baseline="30000" noProof="0" dirty="0">
              <a:ln>
                <a:noFill/>
              </a:ln>
              <a:solidFill>
                <a:schemeClr val="tx1"/>
              </a:solidFill>
              <a:effectLst/>
              <a:uLnTx/>
              <a:uFillTx/>
              <a:latin typeface="Calibri"/>
              <a:ea typeface="+mn-ea"/>
              <a:cs typeface="+mn-cs"/>
            </a:rPr>
            <a:t>TM</a:t>
          </a:r>
          <a:endParaRPr lang="en-US" sz="2000" kern="1200" dirty="0"/>
        </a:p>
      </dsp:txBody>
      <dsp:txXfrm>
        <a:off x="42020" y="43324"/>
        <a:ext cx="2597595" cy="776744"/>
      </dsp:txXfrm>
    </dsp:sp>
    <dsp:sp modelId="{7FA582AE-1230-4A78-A8F5-836CA25C08E2}">
      <dsp:nvSpPr>
        <dsp:cNvPr id="0" name=""/>
        <dsp:cNvSpPr/>
      </dsp:nvSpPr>
      <dsp:spPr>
        <a:xfrm rot="5400000">
          <a:off x="4720997" y="-1048155"/>
          <a:ext cx="688627" cy="4767351"/>
        </a:xfrm>
        <a:prstGeom prst="round2Same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4765" rIns="49530" bIns="24765" numCol="1" spcCol="1270" anchor="ctr" anchorCtr="0">
          <a:noAutofit/>
        </a:bodyPr>
        <a:lstStyle/>
        <a:p>
          <a:pPr marL="114300" lvl="1" indent="-114300" algn="l" defTabSz="577850">
            <a:lnSpc>
              <a:spcPct val="100000"/>
            </a:lnSpc>
            <a:spcBef>
              <a:spcPct val="0"/>
            </a:spcBef>
            <a:spcAft>
              <a:spcPts val="0"/>
            </a:spcAft>
            <a:buChar char="••"/>
          </a:pPr>
          <a:r>
            <a:rPr lang="en-US" sz="1300" kern="1200" dirty="0"/>
            <a:t>Onyx One: 1 month DAPT indication in HBR patients</a:t>
          </a:r>
        </a:p>
        <a:p>
          <a:pPr marL="114300" lvl="1" indent="-114300" algn="l" defTabSz="577850">
            <a:lnSpc>
              <a:spcPct val="100000"/>
            </a:lnSpc>
            <a:spcBef>
              <a:spcPct val="0"/>
            </a:spcBef>
            <a:spcAft>
              <a:spcPts val="0"/>
            </a:spcAft>
            <a:buChar char="••"/>
          </a:pPr>
          <a:r>
            <a:rPr lang="en-US" sz="1300" kern="1200" dirty="0"/>
            <a:t>Onyx One Clear: 1 month DAPT in HBR patients   </a:t>
          </a:r>
        </a:p>
      </dsp:txBody>
      <dsp:txXfrm rot="-5400000">
        <a:off x="2681635" y="1024823"/>
        <a:ext cx="4733735" cy="621395"/>
      </dsp:txXfrm>
    </dsp:sp>
    <dsp:sp modelId="{87AEA0AE-3D0A-46BB-847A-D0E533E97E61}">
      <dsp:nvSpPr>
        <dsp:cNvPr id="0" name=""/>
        <dsp:cNvSpPr/>
      </dsp:nvSpPr>
      <dsp:spPr>
        <a:xfrm>
          <a:off x="0" y="905127"/>
          <a:ext cx="2681635" cy="860784"/>
        </a:xfrm>
        <a:prstGeom prst="roundRect">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ONYX</a:t>
          </a:r>
          <a:r>
            <a:rPr kumimoji="0" lang="en-US" sz="2000" b="1" i="0" u="none" strike="noStrike" kern="1200" cap="none" spc="0" normalizeH="0" baseline="30000" noProof="0" dirty="0">
              <a:ln>
                <a:noFill/>
              </a:ln>
              <a:solidFill>
                <a:schemeClr val="tx1"/>
              </a:solidFill>
              <a:effectLst/>
              <a:uLnTx/>
              <a:uFillTx/>
              <a:latin typeface="Calibri"/>
              <a:ea typeface="+mn-ea"/>
              <a:cs typeface="+mn-cs"/>
            </a:rPr>
            <a:t>TM</a:t>
          </a:r>
          <a:r>
            <a:rPr lang="en-US" sz="2000" kern="1200" dirty="0"/>
            <a:t> </a:t>
          </a:r>
        </a:p>
      </dsp:txBody>
      <dsp:txXfrm>
        <a:off x="42020" y="947147"/>
        <a:ext cx="2597595" cy="776744"/>
      </dsp:txXfrm>
    </dsp:sp>
    <dsp:sp modelId="{ED75EE99-F87D-4422-83E5-E1B2712482A4}">
      <dsp:nvSpPr>
        <dsp:cNvPr id="0" name=""/>
        <dsp:cNvSpPr/>
      </dsp:nvSpPr>
      <dsp:spPr>
        <a:xfrm rot="5400000">
          <a:off x="4694931" y="-144332"/>
          <a:ext cx="688627" cy="4767351"/>
        </a:xfrm>
        <a:prstGeom prst="round2Same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4765" rIns="49530" bIns="24765" numCol="1" spcCol="1270" anchor="ctr" anchorCtr="0">
          <a:noAutofit/>
        </a:bodyPr>
        <a:lstStyle/>
        <a:p>
          <a:pPr marL="114300" lvl="1" indent="-114300" algn="l" defTabSz="577850">
            <a:lnSpc>
              <a:spcPct val="100000"/>
            </a:lnSpc>
            <a:spcBef>
              <a:spcPct val="0"/>
            </a:spcBef>
            <a:spcAft>
              <a:spcPts val="0"/>
            </a:spcAft>
            <a:buChar char="••"/>
          </a:pPr>
          <a:r>
            <a:rPr lang="en-US" sz="1300" kern="1200" dirty="0"/>
            <a:t>XIENCE ST DAPT: XIENCE 90 in HBR patients </a:t>
          </a:r>
        </a:p>
        <a:p>
          <a:pPr marL="114300" lvl="1" indent="-114300" algn="l" defTabSz="577850">
            <a:lnSpc>
              <a:spcPct val="100000"/>
            </a:lnSpc>
            <a:spcBef>
              <a:spcPct val="0"/>
            </a:spcBef>
            <a:spcAft>
              <a:spcPts val="0"/>
            </a:spcAft>
            <a:buChar char="••"/>
          </a:pPr>
          <a:r>
            <a:rPr lang="en-US" sz="1300" kern="1200" dirty="0"/>
            <a:t>XIENCE ST DAPT: XIENCE 28 in HBR patients</a:t>
          </a:r>
        </a:p>
      </dsp:txBody>
      <dsp:txXfrm rot="-5400000">
        <a:off x="2655569" y="1928646"/>
        <a:ext cx="4733735" cy="621395"/>
      </dsp:txXfrm>
    </dsp:sp>
    <dsp:sp modelId="{F26267C0-029D-4941-9270-13CBC32C3394}">
      <dsp:nvSpPr>
        <dsp:cNvPr id="0" name=""/>
        <dsp:cNvSpPr/>
      </dsp:nvSpPr>
      <dsp:spPr>
        <a:xfrm>
          <a:off x="0" y="1808951"/>
          <a:ext cx="2681635" cy="860784"/>
        </a:xfrm>
        <a:prstGeom prst="roundRect">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XIENCE</a:t>
          </a:r>
        </a:p>
      </dsp:txBody>
      <dsp:txXfrm>
        <a:off x="42020" y="1850971"/>
        <a:ext cx="2597595" cy="7767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a:ex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1</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406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key evaluations conducted in preclinical models – these being pharmacokinetics, degradation (if applicable) and safety.</a:t>
            </a:r>
          </a:p>
          <a:p>
            <a:r>
              <a:rPr lang="en-US" dirty="0"/>
              <a:t>In vitro work can be of benefit in determining likely time points for follow-up in in vivo pharmacokinetics and degradation studies. </a:t>
            </a:r>
          </a:p>
          <a:p>
            <a:r>
              <a:rPr lang="en-US" dirty="0"/>
              <a:t>Overall both in vivo PK and degradation studies should include sufficient time points to capture critical phases in drug elution (PK) or bioresorption (degradation) that will then be leveraged towards determining the essential time  points at which safety should be assessed. </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12</a:t>
            </a:fld>
            <a:endParaRPr lang="en-US"/>
          </a:p>
        </p:txBody>
      </p:sp>
    </p:spTree>
    <p:extLst>
      <p:ext uri="{BB962C8B-B14F-4D97-AF65-F5344CB8AC3E}">
        <p14:creationId xmlns:p14="http://schemas.microsoft.com/office/powerpoint/2010/main" val="160855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medical device, and coronary stents included, when it comes to the design of a preclinical safety study, the foremost consideration is how to best design the study to emulate the clinical use of the device. </a:t>
            </a:r>
          </a:p>
          <a:p>
            <a:r>
              <a:rPr lang="en-US" dirty="0"/>
              <a:t>Thus the means for implantation and evaluation preclinically should be as much the same as is intended in patients. Animals should be on similar medication/DAPT regimens as intended for clinical use. Conventionally due to the lack of disease in standard porcine coronary arteries, stents are implanted in straight segments at 10% overstretch to ensure embedment without overstretch injury.</a:t>
            </a:r>
          </a:p>
          <a:p>
            <a:endParaRPr lang="en-US" dirty="0"/>
          </a:p>
          <a:p>
            <a:r>
              <a:rPr lang="en-US" dirty="0"/>
              <a:t>Control devices should be used as a means of comparison in safety studies – rationale should be provided as to why the particular control was selected. Importantly, due to biological variability that is inherent to in vivo studies, each animal should receive at least one control and one test device. </a:t>
            </a:r>
          </a:p>
          <a:p>
            <a:endParaRPr lang="en-US" dirty="0"/>
          </a:p>
          <a:p>
            <a:r>
              <a:rPr lang="en-US" dirty="0"/>
              <a:t>There are several fundamental time points typically required for regulatory approval, though these and additional time points may need to be customized to the particular DES depending on its rate and duration of drug elution and on the bioresorption of polymer, if applicable. </a:t>
            </a:r>
          </a:p>
          <a:p>
            <a:r>
              <a:rPr lang="en-US" dirty="0"/>
              <a:t>In particular, safety assessment should be done at time points corresponding to the time period of peak drug arterial concentration and/or time period during which the maximum rate of bioresorption occurs</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13</a:t>
            </a:fld>
            <a:endParaRPr lang="en-US"/>
          </a:p>
        </p:txBody>
      </p:sp>
    </p:spTree>
    <p:extLst>
      <p:ext uri="{BB962C8B-B14F-4D97-AF65-F5344CB8AC3E}">
        <p14:creationId xmlns:p14="http://schemas.microsoft.com/office/powerpoint/2010/main" val="259783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there are the endpoints that are used to evaluate safety, including</a:t>
            </a:r>
          </a:p>
          <a:p>
            <a:pPr marL="171450" indent="-171450">
              <a:buFont typeface="Arial" panose="020B0604020202020204" pitchFamily="34" charset="0"/>
              <a:buChar char="•"/>
            </a:pPr>
            <a:r>
              <a:rPr lang="en-US" dirty="0"/>
              <a:t>Clinical performance and animal health, including serum chemistry and hematology before and after implantation</a:t>
            </a:r>
          </a:p>
          <a:p>
            <a:pPr marL="171450" indent="-171450">
              <a:buFont typeface="Arial" panose="020B0604020202020204" pitchFamily="34" charset="0"/>
              <a:buChar char="•"/>
            </a:pPr>
            <a:r>
              <a:rPr lang="en-US" dirty="0"/>
              <a:t>In vivo (and ex vivo) imaging </a:t>
            </a:r>
          </a:p>
          <a:p>
            <a:pPr marL="171450" indent="-171450">
              <a:buFont typeface="Arial" panose="020B0604020202020204" pitchFamily="34" charset="0"/>
              <a:buChar char="•"/>
            </a:pPr>
            <a:r>
              <a:rPr lang="en-US" dirty="0"/>
              <a:t>Systemic assessments including the evaluation of the heart and peripheral organs</a:t>
            </a:r>
          </a:p>
          <a:p>
            <a:pPr marL="171450" indent="-171450">
              <a:buFont typeface="Arial" panose="020B0604020202020204" pitchFamily="34" charset="0"/>
              <a:buChar char="•"/>
            </a:pPr>
            <a:r>
              <a:rPr lang="en-US" dirty="0"/>
              <a:t>And the evaluation of the vascular response by histology and scanning electron microscopy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14</a:t>
            </a:fld>
            <a:endParaRPr lang="en-US"/>
          </a:p>
        </p:txBody>
      </p:sp>
    </p:spTree>
    <p:extLst>
      <p:ext uri="{BB962C8B-B14F-4D97-AF65-F5344CB8AC3E}">
        <p14:creationId xmlns:p14="http://schemas.microsoft.com/office/powerpoint/2010/main" val="144296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EU/CE Mark – becoming stricter due to EU Medical Device Regulations.</a:t>
            </a:r>
          </a:p>
          <a:p>
            <a:r>
              <a:rPr lang="en-US" dirty="0"/>
              <a:t>Other countries with increased complexity such as India, and increasing # of countries moving from unregulated to regulated.</a:t>
            </a:r>
          </a:p>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16</a:t>
            </a:fld>
            <a:endParaRPr lang="en-US"/>
          </a:p>
        </p:txBody>
      </p:sp>
    </p:spTree>
    <p:extLst>
      <p:ext uri="{BB962C8B-B14F-4D97-AF65-F5344CB8AC3E}">
        <p14:creationId xmlns:p14="http://schemas.microsoft.com/office/powerpoint/2010/main" val="260115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Q-sub process is vital to have</a:t>
            </a:r>
            <a:r>
              <a:rPr lang="en-US" baseline="0" dirty="0"/>
              <a:t> an open discussion on sponsor’s proposal and obtain FDA feedback</a:t>
            </a: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17</a:t>
            </a:fld>
            <a:endParaRPr lang="en-US"/>
          </a:p>
        </p:txBody>
      </p:sp>
    </p:spTree>
    <p:extLst>
      <p:ext uri="{BB962C8B-B14F-4D97-AF65-F5344CB8AC3E}">
        <p14:creationId xmlns:p14="http://schemas.microsoft.com/office/powerpoint/2010/main" val="185861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trial option depends on the novelty of the device.  New devices representing a new treatment, could benefit from EFS.  EFS guidance came out in 2013. Early</a:t>
            </a:r>
            <a:r>
              <a:rPr lang="en-US" baseline="0" dirty="0"/>
              <a:t> feasibility studies are appropriate when additional non-clinical testing would not provide the information needed to advance the development process.  Because of this, EFS is not appropriate for design iterations.</a:t>
            </a:r>
          </a:p>
          <a:p>
            <a:endParaRPr lang="en-US" baseline="0" dirty="0"/>
          </a:p>
          <a:p>
            <a:r>
              <a:rPr lang="en-US" baseline="0" dirty="0"/>
              <a:t>First in Human study – when a specific indications is evaluated for the first time in human subjects.</a:t>
            </a:r>
          </a:p>
          <a:p>
            <a:endParaRPr lang="en-US" baseline="0" dirty="0"/>
          </a:p>
          <a:p>
            <a:r>
              <a:rPr lang="en-US" baseline="0" dirty="0"/>
              <a:t>Traditional feasibility studies – preliminary safety and effectiveness information on a near-final or final device design.  Requires more non-clinical data.</a:t>
            </a:r>
            <a:endParaRPr lang="en-US" dirty="0"/>
          </a:p>
          <a:p>
            <a:endParaRPr lang="en-US" baseline="0" dirty="0"/>
          </a:p>
          <a:p>
            <a:r>
              <a:rPr lang="en-US" baseline="0" dirty="0"/>
              <a:t>Traditional feasibility studies – preliminary safety and effectiveness information on a near-final or final device design.  Requires more non-clinical data.</a:t>
            </a: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18</a:t>
            </a:fld>
            <a:endParaRPr lang="en-US"/>
          </a:p>
        </p:txBody>
      </p:sp>
    </p:spTree>
    <p:extLst>
      <p:ext uri="{BB962C8B-B14F-4D97-AF65-F5344CB8AC3E}">
        <p14:creationId xmlns:p14="http://schemas.microsoft.com/office/powerpoint/2010/main" val="275329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is increasingly requesting</a:t>
            </a:r>
            <a:r>
              <a:rPr lang="en-US" baseline="0" dirty="0"/>
              <a:t> sponsors to utilize existing patient registries to be able to identify safety and effectiveness issues in a “real world setting”.  Generally, sponsors are appreciative of this alternative means to product approval, although participation in a registry is costly and obtaining data to support future is risky.</a:t>
            </a:r>
          </a:p>
          <a:p>
            <a:endParaRPr lang="en-US" baseline="0" dirty="0"/>
          </a:p>
          <a:p>
            <a:r>
              <a:rPr lang="en-US" baseline="0" dirty="0"/>
              <a:t>2015 FDA guidance on guidelines for accepting OUS clinical data – challenges include an OUS patient population that does not represent the US population, differences in endpoints and differences in disease characteristics.</a:t>
            </a: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19</a:t>
            </a:fld>
            <a:endParaRPr lang="en-US"/>
          </a:p>
        </p:txBody>
      </p:sp>
    </p:spTree>
    <p:extLst>
      <p:ext uri="{BB962C8B-B14F-4D97-AF65-F5344CB8AC3E}">
        <p14:creationId xmlns:p14="http://schemas.microsoft.com/office/powerpoint/2010/main" val="3195356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4EF0166-5145-4BB5-B825-0B7A11435F04}" type="slidenum">
              <a:rPr lang="en-US" smtClean="0">
                <a:ea typeface="ヒラギノ角ゴ Pro W3"/>
                <a:cs typeface="ヒラギノ角ゴ Pro W3"/>
              </a:rPr>
              <a:pPr/>
              <a:t>20</a:t>
            </a:fld>
            <a:endParaRPr lang="en-US">
              <a:ea typeface="ヒラギノ角ゴ Pro W3"/>
              <a:cs typeface="ヒラギノ角ゴ Pro W3"/>
            </a:endParaRPr>
          </a:p>
        </p:txBody>
      </p:sp>
      <p:sp>
        <p:nvSpPr>
          <p:cNvPr id="26626" name="Rectangle 2"/>
          <p:cNvSpPr>
            <a:spLocks noGrp="1" noRot="1" noChangeAspect="1" noChangeArrowheads="1" noTextEdit="1"/>
          </p:cNvSpPr>
          <p:nvPr>
            <p:ph type="sldImg"/>
          </p:nvPr>
        </p:nvSpPr>
        <p:spPr>
          <a:xfrm>
            <a:off x="419100" y="703263"/>
            <a:ext cx="6248400" cy="3516312"/>
          </a:xfrm>
          <a:ln/>
        </p:spPr>
      </p:sp>
      <p:sp>
        <p:nvSpPr>
          <p:cNvPr id="26627" name="Rectangle 3"/>
          <p:cNvSpPr>
            <a:spLocks noGrp="1" noChangeArrowheads="1"/>
          </p:cNvSpPr>
          <p:nvPr>
            <p:ph type="body" idx="1"/>
          </p:nvPr>
        </p:nvSpPr>
        <p:spPr>
          <a:noFill/>
        </p:spPr>
        <p:txBody>
          <a:bodyPr/>
          <a:lstStyle/>
          <a:p>
            <a:pPr eaLnBrk="1" hangingPunct="1"/>
            <a:r>
              <a:rPr lang="en-US" dirty="0" err="1"/>
              <a:t>Elunir</a:t>
            </a:r>
            <a:r>
              <a:rPr lang="en-US" dirty="0"/>
              <a:t> – may have done </a:t>
            </a:r>
            <a:r>
              <a:rPr lang="en-US" baseline="0" dirty="0"/>
              <a:t>than 50% US patients that required a sensitivity analysis to be able to pool OUS with US data</a:t>
            </a:r>
            <a:endParaRPr lang="en-US" dirty="0"/>
          </a:p>
        </p:txBody>
      </p:sp>
    </p:spTree>
    <p:extLst>
      <p:ext uri="{BB962C8B-B14F-4D97-AF65-F5344CB8AC3E}">
        <p14:creationId xmlns:p14="http://schemas.microsoft.com/office/powerpoint/2010/main" val="172307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Meddev</a:t>
            </a:r>
            <a:r>
              <a:rPr lang="en-US" dirty="0"/>
              <a:t> 2.7/1,</a:t>
            </a:r>
            <a:r>
              <a:rPr lang="en-US" baseline="0" dirty="0"/>
              <a:t> revision 4 released in 2016 makes it more difficult for a sponsor to demonstrate clinical equivalence without a clinical trial. The default position is that a sponsor will conduct a clinical trial for new devices, regardless if it is a “me too” device or not.  A competitor’s trial data can be used, but an agreement must be reached between the sponsor and the competitor to use the data.  This will not happen very often.</a:t>
            </a: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21</a:t>
            </a:fld>
            <a:endParaRPr lang="en-US"/>
          </a:p>
        </p:txBody>
      </p:sp>
    </p:spTree>
    <p:extLst>
      <p:ext uri="{BB962C8B-B14F-4D97-AF65-F5344CB8AC3E}">
        <p14:creationId xmlns:p14="http://schemas.microsoft.com/office/powerpoint/2010/main" val="337214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22</a:t>
            </a:fld>
            <a:endParaRPr lang="en-US"/>
          </a:p>
        </p:txBody>
      </p:sp>
    </p:spTree>
    <p:extLst>
      <p:ext uri="{BB962C8B-B14F-4D97-AF65-F5344CB8AC3E}">
        <p14:creationId xmlns:p14="http://schemas.microsoft.com/office/powerpoint/2010/main" val="269381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07D0FD0-6C81-48E1-A37E-A2155599CBD8}" type="slidenum">
              <a:rPr lang="en-US" altLang="en-US" smtClean="0">
                <a:solidFill>
                  <a:prstClr val="black"/>
                </a:solidFill>
                <a:ea typeface="ヒラギノ角ゴ Pro W3" charset="-128"/>
                <a:cs typeface="Arial" pitchFamily="34" charset="0"/>
              </a:rPr>
              <a:pPr eaLnBrk="1" fontAlgn="base" hangingPunct="1">
                <a:spcBef>
                  <a:spcPct val="0"/>
                </a:spcBef>
                <a:spcAft>
                  <a:spcPct val="0"/>
                </a:spcAft>
              </a:pPr>
              <a:t>2</a:t>
            </a:fld>
            <a:endParaRPr lang="en-US" altLang="en-US">
              <a:solidFill>
                <a:prstClr val="black"/>
              </a:solidFill>
              <a:ea typeface="ヒラギノ角ゴ Pro W3" charset="-128"/>
              <a:cs typeface="Arial" pitchFamily="34" charset="0"/>
            </a:endParaRPr>
          </a:p>
        </p:txBody>
      </p:sp>
      <p:sp>
        <p:nvSpPr>
          <p:cNvPr id="71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8859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23</a:t>
            </a:fld>
            <a:endParaRPr lang="en-US"/>
          </a:p>
        </p:txBody>
      </p:sp>
    </p:spTree>
    <p:extLst>
      <p:ext uri="{BB962C8B-B14F-4D97-AF65-F5344CB8AC3E}">
        <p14:creationId xmlns:p14="http://schemas.microsoft.com/office/powerpoint/2010/main" val="1764959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25</a:t>
            </a:fld>
            <a:endParaRPr lang="en-US"/>
          </a:p>
        </p:txBody>
      </p:sp>
    </p:spTree>
    <p:extLst>
      <p:ext uri="{BB962C8B-B14F-4D97-AF65-F5344CB8AC3E}">
        <p14:creationId xmlns:p14="http://schemas.microsoft.com/office/powerpoint/2010/main" val="375970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26</a:t>
            </a:fld>
            <a:endParaRPr lang="en-US"/>
          </a:p>
        </p:txBody>
      </p:sp>
    </p:spTree>
    <p:extLst>
      <p:ext uri="{BB962C8B-B14F-4D97-AF65-F5344CB8AC3E}">
        <p14:creationId xmlns:p14="http://schemas.microsoft.com/office/powerpoint/2010/main" val="246777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05680-5CE9-4478-9A5B-F3E5EF69038D}"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11981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B3EF8A97-AE8E-4E2D-981C-89C7608A1393}" type="slidenum">
              <a:rPr lang="en-US" smtClean="0">
                <a:ea typeface="ヒラギノ角ゴ Pro W3"/>
                <a:cs typeface="ヒラギノ角ゴ Pro W3"/>
              </a:rPr>
              <a:pPr/>
              <a:t>29</a:t>
            </a:fld>
            <a:endParaRPr lang="en-US">
              <a:ea typeface="ヒラギノ角ゴ Pro W3"/>
              <a:cs typeface="ヒラギノ角ゴ Pro W3"/>
            </a:endParaRPr>
          </a:p>
        </p:txBody>
      </p:sp>
      <p:sp>
        <p:nvSpPr>
          <p:cNvPr id="21506" name="Rectangle 2"/>
          <p:cNvSpPr>
            <a:spLocks noGrp="1" noRot="1" noChangeAspect="1" noChangeArrowheads="1" noTextEdit="1"/>
          </p:cNvSpPr>
          <p:nvPr>
            <p:ph type="sldImg"/>
          </p:nvPr>
        </p:nvSpPr>
        <p:spPr>
          <a:xfrm>
            <a:off x="419100" y="703263"/>
            <a:ext cx="6248400" cy="3516312"/>
          </a:xfrm>
          <a:ln/>
        </p:spPr>
      </p:sp>
      <p:sp>
        <p:nvSpPr>
          <p:cNvPr id="21507" name="Rectangle 3"/>
          <p:cNvSpPr>
            <a:spLocks noGrp="1" noChangeArrowheads="1"/>
          </p:cNvSpPr>
          <p:nvPr>
            <p:ph type="body" idx="1"/>
          </p:nvPr>
        </p:nvSpPr>
        <p:spPr>
          <a:noFill/>
        </p:spPr>
        <p:txBody>
          <a:bodyPr/>
          <a:lstStyle/>
          <a:p>
            <a:pPr marL="171450" indent="-171450" eaLnBrk="1" hangingPunct="1">
              <a:buFontTx/>
              <a:buChar char="-"/>
            </a:pPr>
            <a:r>
              <a:rPr lang="en-US" dirty="0"/>
              <a:t>Successful adoption of new technologies today require overcoming new hurdles beyond</a:t>
            </a:r>
            <a:r>
              <a:rPr lang="en-US" baseline="0" dirty="0"/>
              <a:t> safety and efficacy.  </a:t>
            </a:r>
          </a:p>
          <a:p>
            <a:pPr marL="171450" indent="-171450" eaLnBrk="1" hangingPunct="1">
              <a:buFontTx/>
              <a:buChar char="-"/>
            </a:pPr>
            <a:r>
              <a:rPr lang="en-US" baseline="0" dirty="0"/>
              <a:t>Economic considerations have become increasingly important as health systems continue to seek opportunities to contain healthcare costs.</a:t>
            </a:r>
          </a:p>
          <a:p>
            <a:pPr marL="171450" indent="-171450" eaLnBrk="1" hangingPunct="1">
              <a:buFontTx/>
              <a:buChar char="-"/>
            </a:pPr>
            <a:r>
              <a:rPr lang="en-US" baseline="0" dirty="0"/>
              <a:t>Hospitals and providers have also come under pressure to reduce costs.  This has led to increased cost-containment efforts that often impact physician preference in technology utilization and/or availability of new technologies within hospitals. </a:t>
            </a:r>
            <a:endParaRPr lang="en-US" dirty="0"/>
          </a:p>
        </p:txBody>
      </p:sp>
    </p:spTree>
    <p:extLst>
      <p:ext uri="{BB962C8B-B14F-4D97-AF65-F5344CB8AC3E}">
        <p14:creationId xmlns:p14="http://schemas.microsoft.com/office/powerpoint/2010/main" val="2057568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B3EF8A97-AE8E-4E2D-981C-89C7608A1393}" type="slidenum">
              <a:rPr lang="en-US" smtClean="0">
                <a:ea typeface="ヒラギノ角ゴ Pro W3"/>
                <a:cs typeface="ヒラギノ角ゴ Pro W3"/>
              </a:rPr>
              <a:pPr/>
              <a:t>30</a:t>
            </a:fld>
            <a:endParaRPr lang="en-US">
              <a:ea typeface="ヒラギノ角ゴ Pro W3"/>
              <a:cs typeface="ヒラギノ角ゴ Pro W3"/>
            </a:endParaRPr>
          </a:p>
        </p:txBody>
      </p:sp>
      <p:sp>
        <p:nvSpPr>
          <p:cNvPr id="21506" name="Rectangle 2"/>
          <p:cNvSpPr>
            <a:spLocks noGrp="1" noRot="1" noChangeAspect="1" noChangeArrowheads="1" noTextEdit="1"/>
          </p:cNvSpPr>
          <p:nvPr>
            <p:ph type="sldImg"/>
          </p:nvPr>
        </p:nvSpPr>
        <p:spPr>
          <a:xfrm>
            <a:off x="419100" y="703263"/>
            <a:ext cx="6248400" cy="3516312"/>
          </a:xfrm>
          <a:ln/>
        </p:spPr>
      </p:sp>
      <p:sp>
        <p:nvSpPr>
          <p:cNvPr id="21507" name="Rectangle 3"/>
          <p:cNvSpPr>
            <a:spLocks noGrp="1" noChangeArrowheads="1"/>
          </p:cNvSpPr>
          <p:nvPr>
            <p:ph type="body" idx="1"/>
          </p:nvPr>
        </p:nvSpPr>
        <p:spPr>
          <a:noFill/>
        </p:spPr>
        <p:txBody>
          <a:bodyPr/>
          <a:lstStyle/>
          <a:p>
            <a:pPr marL="171450" indent="-171450" eaLnBrk="1" hangingPunct="1">
              <a:buFontTx/>
              <a:buChar char="-"/>
            </a:pPr>
            <a:r>
              <a:rPr lang="en-US" baseline="0" dirty="0"/>
              <a:t>Reimbursement for PCI procedures in the US is well established.  As new, higher cost technologies are introduced, future reimbursement payments will also likely increase as higher hospital charges resulting from the use of these technologies will be incorporated into calculations used to determine future payments.</a:t>
            </a:r>
          </a:p>
          <a:p>
            <a:pPr marL="171450" indent="-171450" eaLnBrk="1" hangingPunct="1">
              <a:buFontTx/>
              <a:buChar char="-"/>
            </a:pPr>
            <a:r>
              <a:rPr lang="en-US" baseline="0" dirty="0"/>
              <a:t>The most common pathways to obtain incremental reimbursement payment for new technologies under Medicare are:</a:t>
            </a:r>
          </a:p>
          <a:p>
            <a:pPr marL="628650" lvl="1" indent="-171450" eaLnBrk="1" hangingPunct="1">
              <a:buFontTx/>
              <a:buChar char="-"/>
            </a:pPr>
            <a:r>
              <a:rPr lang="en-US" baseline="0" dirty="0"/>
              <a:t>Inpatient New Technology Add-On Payment (NTAP)</a:t>
            </a:r>
          </a:p>
          <a:p>
            <a:pPr marL="628650" lvl="1" indent="-171450" eaLnBrk="1" hangingPunct="1">
              <a:buFontTx/>
              <a:buChar char="-"/>
            </a:pPr>
            <a:r>
              <a:rPr lang="en-US" baseline="0" dirty="0"/>
              <a:t>Outpatient Transitional Pass-Through Payment (PTP)</a:t>
            </a:r>
          </a:p>
          <a:p>
            <a:pPr marL="171450" lvl="0" indent="-171450" eaLnBrk="1" hangingPunct="1">
              <a:buFontTx/>
              <a:buChar char="-"/>
            </a:pPr>
            <a:r>
              <a:rPr lang="en-US" baseline="0" dirty="0"/>
              <a:t>However, these pathways require that the new technology is truly novel, results in significant clinical benefit compared to the standard of care, and the use of which will significantly increase costs to the hospital. </a:t>
            </a:r>
          </a:p>
        </p:txBody>
      </p:sp>
    </p:spTree>
    <p:extLst>
      <p:ext uri="{BB962C8B-B14F-4D97-AF65-F5344CB8AC3E}">
        <p14:creationId xmlns:p14="http://schemas.microsoft.com/office/powerpoint/2010/main" val="2650272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34</a:t>
            </a:fld>
            <a:endParaRPr lang="en-US"/>
          </a:p>
        </p:txBody>
      </p:sp>
    </p:spTree>
    <p:extLst>
      <p:ext uri="{BB962C8B-B14F-4D97-AF65-F5344CB8AC3E}">
        <p14:creationId xmlns:p14="http://schemas.microsoft.com/office/powerpoint/2010/main" val="70187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2177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93138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37</a:t>
            </a:fld>
            <a:endParaRPr lang="en-US"/>
          </a:p>
        </p:txBody>
      </p:sp>
    </p:spTree>
    <p:extLst>
      <p:ext uri="{BB962C8B-B14F-4D97-AF65-F5344CB8AC3E}">
        <p14:creationId xmlns:p14="http://schemas.microsoft.com/office/powerpoint/2010/main" val="56600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F5A78E-7A75-41F7-A7EA-2038E6AD6DC3}"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a:p>
        </p:txBody>
      </p:sp>
    </p:spTree>
    <p:extLst>
      <p:ext uri="{BB962C8B-B14F-4D97-AF65-F5344CB8AC3E}">
        <p14:creationId xmlns:p14="http://schemas.microsoft.com/office/powerpoint/2010/main" val="83395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F5A78E-7A75-41F7-A7EA-2038E6AD6DC3}"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a:p>
        </p:txBody>
      </p:sp>
    </p:spTree>
    <p:extLst>
      <p:ext uri="{BB962C8B-B14F-4D97-AF65-F5344CB8AC3E}">
        <p14:creationId xmlns:p14="http://schemas.microsoft.com/office/powerpoint/2010/main" val="106232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F5A78E-7A75-41F7-A7EA-2038E6AD6DC3}"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a:p>
        </p:txBody>
      </p:sp>
    </p:spTree>
    <p:extLst>
      <p:ext uri="{BB962C8B-B14F-4D97-AF65-F5344CB8AC3E}">
        <p14:creationId xmlns:p14="http://schemas.microsoft.com/office/powerpoint/2010/main" val="268137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F5A78E-7A75-41F7-A7EA-2038E6AD6DC3}"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171170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F5A78E-7A75-41F7-A7EA-2038E6AD6DC3}"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dirty="0"/>
          </a:p>
        </p:txBody>
      </p:sp>
    </p:spTree>
    <p:extLst>
      <p:ext uri="{BB962C8B-B14F-4D97-AF65-F5344CB8AC3E}">
        <p14:creationId xmlns:p14="http://schemas.microsoft.com/office/powerpoint/2010/main" val="29254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F5A78E-7A75-41F7-A7EA-2038E6AD6DC3}"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a:p>
        </p:txBody>
      </p:sp>
    </p:spTree>
    <p:extLst>
      <p:ext uri="{BB962C8B-B14F-4D97-AF65-F5344CB8AC3E}">
        <p14:creationId xmlns:p14="http://schemas.microsoft.com/office/powerpoint/2010/main" val="377645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perfect animal model for human coronary artery disease</a:t>
            </a:r>
          </a:p>
          <a:p>
            <a:r>
              <a:rPr lang="en-US" dirty="0"/>
              <a:t>Multiple species have been used in the preclinical evaluation of stents. The most common animal models used in DES evaluation are porcine coronary arteries and, to a lesser degree, rabbit iliac arteries. </a:t>
            </a:r>
          </a:p>
          <a:p>
            <a:r>
              <a:rPr lang="en-US" dirty="0"/>
              <a:t>Other species have been used historically in the evaluation of coronary stents, though these have certain disadvantages or are not standardized like the porcine model</a:t>
            </a:r>
          </a:p>
          <a:p>
            <a:endParaRPr lang="en-US" dirty="0"/>
          </a:p>
          <a:p>
            <a:r>
              <a:rPr lang="en-US" dirty="0"/>
              <a:t>There are multiple objective for evaluating coronary stents in vivo as listed here – the focus herein being on assessments for characterization and safety.</a:t>
            </a:r>
          </a:p>
          <a:p>
            <a:r>
              <a:rPr lang="en-US" dirty="0"/>
              <a:t>The use of animal models to evaluate potential clinical efficacy is a common objective, though again there is no perfect animal model that can wholly reflect what can occur in the clinical setting </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11</a:t>
            </a:fld>
            <a:endParaRPr lang="en-US"/>
          </a:p>
        </p:txBody>
      </p:sp>
    </p:spTree>
    <p:extLst>
      <p:ext uri="{BB962C8B-B14F-4D97-AF65-F5344CB8AC3E}">
        <p14:creationId xmlns:p14="http://schemas.microsoft.com/office/powerpoint/2010/main" val="3385909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a:ex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a:extLst/>
        </p:spPr>
        <p:txBody>
          <a:bodyPr lIns="0" rIns="0" anchor="ctr">
            <a:spAutoFit/>
          </a:bodyPr>
          <a:lstStyle>
            <a:lvl1pPr>
              <a:lnSpc>
                <a:spcPct val="85000"/>
              </a:lnSpc>
              <a:defRPr sz="3000">
                <a:solidFill>
                  <a:schemeClr val="tx2"/>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a:extLst/>
        </p:spPr>
        <p:txBody>
          <a:bodyPr anchorCtr="1"/>
          <a:lstStyle>
            <a:lvl1pPr marL="0" indent="0" algn="ctr">
              <a:buSzTx/>
              <a:buFontTx/>
              <a:buNone/>
              <a:defRPr sz="2500" i="1" baseline="0"/>
            </a:lvl1pPr>
          </a:lstStyle>
          <a:p>
            <a:pPr lvl="0"/>
            <a:r>
              <a:rPr lang="en-US" noProof="0" dirty="0"/>
              <a:t>Click to edit Master subtitle style</a:t>
            </a:r>
          </a:p>
        </p:txBody>
      </p:sp>
      <p:pic>
        <p:nvPicPr>
          <p:cNvPr id="5" name="Picture 4" descr="TCT18_CRF_pres_slide_16-9_blue.jpg"/>
          <p:cNvPicPr>
            <a:picLocks noChangeAspect="1"/>
          </p:cNvPicPr>
          <p:nvPr userDrawn="1"/>
        </p:nvPicPr>
        <p:blipFill>
          <a:blip r:embed="rId3" cstate="print"/>
          <a:stretch>
            <a:fillRect/>
          </a:stretch>
        </p:blipFill>
        <p:spPr>
          <a:xfrm>
            <a:off x="1354" y="0"/>
            <a:ext cx="9141291" cy="5143500"/>
          </a:xfrm>
          <a:prstGeom prst="rect">
            <a:avLst/>
          </a:prstGeom>
        </p:spPr>
      </p:pic>
      <p:sp>
        <p:nvSpPr>
          <p:cNvPr id="6" name="Rectangle 22">
            <a:extLst>
              <a:ext uri="{FF2B5EF4-FFF2-40B4-BE49-F238E27FC236}">
                <a16:creationId xmlns:a16="http://schemas.microsoft.com/office/drawing/2014/main" xmlns="" id="{E52039F1-9663-4226-B18A-0EB566ACD982}"/>
              </a:ext>
            </a:extLst>
          </p:cNvPr>
          <p:cNvSpPr>
            <a:spLocks noChangeArrowheads="1"/>
          </p:cNvSpPr>
          <p:nvPr userDrawn="1"/>
        </p:nvSpPr>
        <p:spPr bwMode="invGray">
          <a:xfrm>
            <a:off x="1569558" y="4811015"/>
            <a:ext cx="5998535" cy="246221"/>
          </a:xfrm>
          <a:prstGeom prst="rect">
            <a:avLst/>
          </a:prstGeom>
          <a:noFill/>
          <a:ln w="9525">
            <a:noFill/>
            <a:miter lim="800000"/>
            <a:headEnd/>
            <a:tailEnd/>
          </a:ln>
          <a:effectLst/>
        </p:spPr>
        <p:txBody>
          <a:bodyPr wrap="square" lIns="0" tIns="0" rIns="0" bIns="0">
            <a:spAutoFit/>
          </a:bodyPr>
          <a:lstStyle/>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See</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important Safety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Information</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referenced within</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©2018 Abbott. All rights reserved. SE2946837 Rev A</a:t>
            </a:r>
          </a:p>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Not to be reproduced, redistributed or excerpted. </a:t>
            </a:r>
            <a:endParaRPr lang="en-US" sz="8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8" name="Slide Number Placeholder 5">
            <a:extLst>
              <a:ext uri="{FF2B5EF4-FFF2-40B4-BE49-F238E27FC236}">
                <a16:creationId xmlns:a16="http://schemas.microsoft.com/office/drawing/2014/main" xmlns="" id="{2AA5A51C-AF40-492D-A8EE-571CF534C2B7}"/>
              </a:ext>
            </a:extLst>
          </p:cNvPr>
          <p:cNvSpPr txBox="1">
            <a:spLocks/>
          </p:cNvSpPr>
          <p:nvPr userDrawn="1"/>
        </p:nvSpPr>
        <p:spPr>
          <a:xfrm>
            <a:off x="8752955" y="4965763"/>
            <a:ext cx="298780" cy="159449"/>
          </a:xfrm>
          <a:prstGeom prst="rect">
            <a:avLst/>
          </a:prstGeom>
        </p:spPr>
        <p:txBody>
          <a:bodyPr vert="horz" lIns="0" tIns="34290" rIns="0" bIns="34290" rtlCol="0" anchor="b" anchorCtr="0"/>
          <a:lstStyle>
            <a:defPPr>
              <a:defRPr lang="en-US"/>
            </a:defPPr>
            <a:lvl1pPr marL="0" algn="l" defTabSz="914400" rtl="0" eaLnBrk="1" latinLnBrk="0" hangingPunct="1">
              <a:defRPr sz="10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600" b="0"/>
              <a:pPr/>
              <a:t>‹#›</a:t>
            </a:fld>
            <a:r>
              <a:rPr lang="en-US" sz="600" b="0" dirty="0"/>
              <a:t> of  40 </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6732124"/>
      </p:ext>
    </p:extLst>
  </p:cSld>
  <p:clrMapOvr>
    <a:masterClrMapping/>
  </p:clrMapOvr>
  <p:transition spd="med"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994432"/>
      </p:ext>
    </p:extLst>
  </p:cSld>
  <p:clrMapOvr>
    <a:masterClrMapping/>
  </p:clrMapOvr>
  <p:transition spd="med"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3746185"/>
      </p:ext>
    </p:extLst>
  </p:cSld>
  <p:clrMapOvr>
    <a:masterClrMapping/>
  </p:clrMapOvr>
  <p:transition spd="med"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5478965"/>
      </p:ext>
    </p:extLst>
  </p:cSld>
  <p:clrMapOvr>
    <a:masterClrMapping/>
  </p:clrMapOvr>
  <p:transition spd="med"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CT18_CRF_pres_slide_16-9_blue.jpg"/>
          <p:cNvPicPr>
            <a:picLocks noChangeAspect="1"/>
          </p:cNvPicPr>
          <p:nvPr userDrawn="1"/>
        </p:nvPicPr>
        <p:blipFill>
          <a:blip r:embed="rId2" cstate="print"/>
          <a:stretch>
            <a:fillRect/>
          </a:stretch>
        </p:blipFill>
        <p:spPr>
          <a:xfrm>
            <a:off x="1354" y="0"/>
            <a:ext cx="9141291" cy="5143500"/>
          </a:xfrm>
          <a:prstGeom prst="rect">
            <a:avLst/>
          </a:prstGeom>
        </p:spPr>
      </p:pic>
      <p:sp>
        <p:nvSpPr>
          <p:cNvPr id="5" name="Rectangle 22">
            <a:extLst>
              <a:ext uri="{FF2B5EF4-FFF2-40B4-BE49-F238E27FC236}">
                <a16:creationId xmlns:a16="http://schemas.microsoft.com/office/drawing/2014/main" xmlns="" id="{DF486B15-556C-4589-80A8-9F92A2ABE25F}"/>
              </a:ext>
            </a:extLst>
          </p:cNvPr>
          <p:cNvSpPr>
            <a:spLocks noChangeArrowheads="1"/>
          </p:cNvSpPr>
          <p:nvPr userDrawn="1"/>
        </p:nvSpPr>
        <p:spPr bwMode="invGray">
          <a:xfrm>
            <a:off x="1569558" y="4811015"/>
            <a:ext cx="5998535" cy="246221"/>
          </a:xfrm>
          <a:prstGeom prst="rect">
            <a:avLst/>
          </a:prstGeom>
          <a:noFill/>
          <a:ln w="9525">
            <a:noFill/>
            <a:miter lim="800000"/>
            <a:headEnd/>
            <a:tailEnd/>
          </a:ln>
          <a:effectLst/>
        </p:spPr>
        <p:txBody>
          <a:bodyPr wrap="square" lIns="0" tIns="0" rIns="0" bIns="0">
            <a:spAutoFit/>
          </a:bodyPr>
          <a:lstStyle/>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See</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important Safety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Information</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referenced within</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©2018 Abbott. All rights reserved. SE2946837 Rev A</a:t>
            </a:r>
          </a:p>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Not to be reproduced, redistributed or excerpted. </a:t>
            </a:r>
            <a:endParaRPr lang="en-US" sz="8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7" name="Slide Number Placeholder 5">
            <a:extLst>
              <a:ext uri="{FF2B5EF4-FFF2-40B4-BE49-F238E27FC236}">
                <a16:creationId xmlns:a16="http://schemas.microsoft.com/office/drawing/2014/main" xmlns="" id="{A159D301-55AE-4EF6-BD9D-72036A81FF64}"/>
              </a:ext>
            </a:extLst>
          </p:cNvPr>
          <p:cNvSpPr txBox="1">
            <a:spLocks/>
          </p:cNvSpPr>
          <p:nvPr userDrawn="1"/>
        </p:nvSpPr>
        <p:spPr>
          <a:xfrm>
            <a:off x="8752955" y="4965763"/>
            <a:ext cx="298780" cy="159449"/>
          </a:xfrm>
          <a:prstGeom prst="rect">
            <a:avLst/>
          </a:prstGeom>
        </p:spPr>
        <p:txBody>
          <a:bodyPr vert="horz" lIns="0" tIns="34290" rIns="0" bIns="34290" rtlCol="0" anchor="b" anchorCtr="0"/>
          <a:lstStyle>
            <a:defPPr>
              <a:defRPr lang="en-US"/>
            </a:defPPr>
            <a:lvl1pPr marL="0" algn="l" defTabSz="914400" rtl="0" eaLnBrk="1" latinLnBrk="0" hangingPunct="1">
              <a:defRPr sz="10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600" b="0"/>
              <a:pPr/>
              <a:t>‹#›</a:t>
            </a:fld>
            <a:r>
              <a:rPr lang="en-US" sz="600" b="0" dirty="0"/>
              <a:t> of  40 </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TCT18_CRF_pres_slide_16-9_blue.jpg"/>
          <p:cNvPicPr>
            <a:picLocks noChangeAspect="1"/>
          </p:cNvPicPr>
          <p:nvPr userDrawn="1"/>
        </p:nvPicPr>
        <p:blipFill>
          <a:blip r:embed="rId2" cstate="print"/>
          <a:stretch>
            <a:fillRect/>
          </a:stretch>
        </p:blipFill>
        <p:spPr>
          <a:xfrm>
            <a:off x="1354" y="0"/>
            <a:ext cx="9141291" cy="5143500"/>
          </a:xfrm>
          <a:prstGeom prst="rect">
            <a:avLst/>
          </a:prstGeom>
        </p:spPr>
      </p:pic>
      <p:sp>
        <p:nvSpPr>
          <p:cNvPr id="4" name="Rectangle 22">
            <a:extLst>
              <a:ext uri="{FF2B5EF4-FFF2-40B4-BE49-F238E27FC236}">
                <a16:creationId xmlns:a16="http://schemas.microsoft.com/office/drawing/2014/main" xmlns="" id="{8D9B984F-091C-447A-A999-1BB3399F3BAF}"/>
              </a:ext>
            </a:extLst>
          </p:cNvPr>
          <p:cNvSpPr>
            <a:spLocks noChangeArrowheads="1"/>
          </p:cNvSpPr>
          <p:nvPr userDrawn="1"/>
        </p:nvSpPr>
        <p:spPr bwMode="invGray">
          <a:xfrm>
            <a:off x="1569558" y="4811015"/>
            <a:ext cx="5998535" cy="246221"/>
          </a:xfrm>
          <a:prstGeom prst="rect">
            <a:avLst/>
          </a:prstGeom>
          <a:noFill/>
          <a:ln w="9525">
            <a:noFill/>
            <a:miter lim="800000"/>
            <a:headEnd/>
            <a:tailEnd/>
          </a:ln>
          <a:effectLst/>
        </p:spPr>
        <p:txBody>
          <a:bodyPr wrap="square" lIns="0" tIns="0" rIns="0" bIns="0">
            <a:spAutoFit/>
          </a:bodyPr>
          <a:lstStyle/>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See</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important Safety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Information</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referenced within</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©2018 Abbott. All rights reserved. SE2946837 Rev A</a:t>
            </a:r>
          </a:p>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Not to be reproduced, redistributed or excerpted. </a:t>
            </a:r>
            <a:endParaRPr lang="en-US" sz="8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6" name="Slide Number Placeholder 5">
            <a:extLst>
              <a:ext uri="{FF2B5EF4-FFF2-40B4-BE49-F238E27FC236}">
                <a16:creationId xmlns:a16="http://schemas.microsoft.com/office/drawing/2014/main" xmlns="" id="{3E66ADDE-FB9C-48A0-8A42-9821722EC713}"/>
              </a:ext>
            </a:extLst>
          </p:cNvPr>
          <p:cNvSpPr txBox="1">
            <a:spLocks/>
          </p:cNvSpPr>
          <p:nvPr userDrawn="1"/>
        </p:nvSpPr>
        <p:spPr>
          <a:xfrm>
            <a:off x="8752955" y="4965763"/>
            <a:ext cx="298780" cy="159449"/>
          </a:xfrm>
          <a:prstGeom prst="rect">
            <a:avLst/>
          </a:prstGeom>
        </p:spPr>
        <p:txBody>
          <a:bodyPr vert="horz" lIns="0" tIns="34290" rIns="0" bIns="34290" rtlCol="0" anchor="b" anchorCtr="0"/>
          <a:lstStyle>
            <a:defPPr>
              <a:defRPr lang="en-US"/>
            </a:defPPr>
            <a:lvl1pPr marL="0" algn="l" defTabSz="914400" rtl="0" eaLnBrk="1" latinLnBrk="0" hangingPunct="1">
              <a:defRPr sz="10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600" b="0"/>
              <a:pPr/>
              <a:t>‹#›</a:t>
            </a:fld>
            <a:r>
              <a:rPr lang="en-US" sz="600" b="0" dirty="0"/>
              <a:t> of  40 </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551632"/>
            <a:ext cx="8229600" cy="601265"/>
          </a:xfrm>
        </p:spPr>
        <p:txBody>
          <a:bodyPr/>
          <a:lstStyle>
            <a:lvl1pPr>
              <a:defRPr baseline="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02920" y="1243384"/>
            <a:ext cx="8229600" cy="329350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bwMode="gray">
          <a:xfrm>
            <a:off x="502920" y="377874"/>
            <a:ext cx="4297680" cy="115416"/>
          </a:xfrm>
        </p:spPr>
        <p:txBody>
          <a:bodyPr rIns="0" bIns="0" anchor="ctr" anchorCtr="0">
            <a:noAutofit/>
          </a:bodyPr>
          <a:lstStyle>
            <a:lvl1pPr>
              <a:spcBef>
                <a:spcPts val="0"/>
              </a:spcBef>
              <a:defRPr sz="750">
                <a:solidFill>
                  <a:schemeClr val="bg1">
                    <a:lumMod val="65000"/>
                  </a:schemeClr>
                </a:solidFill>
                <a:latin typeface="Calibri" panose="020F0502020204030204" pitchFamily="34" charset="0"/>
              </a:defRPr>
            </a:lvl1pPr>
          </a:lstStyle>
          <a:p>
            <a:pPr lvl="0"/>
            <a:r>
              <a:rPr lang="en-US" dirty="0"/>
              <a:t>Click to edit section title</a:t>
            </a:r>
          </a:p>
        </p:txBody>
      </p:sp>
    </p:spTree>
    <p:extLst>
      <p:ext uri="{BB962C8B-B14F-4D97-AF65-F5344CB8AC3E}">
        <p14:creationId xmlns:p14="http://schemas.microsoft.com/office/powerpoint/2010/main" val="105831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5000"/>
              </a:lnSpc>
              <a:buClr>
                <a:srgbClr val="FDE25E"/>
              </a:buClr>
              <a:defRPr/>
            </a:pPr>
            <a:endParaRPr lang="en-US" altLang="en-US" sz="2600">
              <a:solidFill>
                <a:srgbClr val="DDDDDD"/>
              </a:solidFill>
              <a:latin typeface="Arial" pitchFamily="34" charset="0"/>
              <a:cs typeface="ヒラギノ角ゴ Pro W3"/>
            </a:endParaRPr>
          </a:p>
          <a:p>
            <a:pPr algn="ctr">
              <a:lnSpc>
                <a:spcPct val="95000"/>
              </a:lnSpc>
              <a:buClr>
                <a:srgbClr val="FDE25E"/>
              </a:buClr>
              <a:defRPr/>
            </a:pPr>
            <a:endParaRPr lang="en-US" altLang="en-US" sz="2600">
              <a:solidFill>
                <a:srgbClr val="DDDDDD"/>
              </a:solidFill>
              <a:latin typeface="Arial" pitchFamily="34" charset="0"/>
              <a:cs typeface="ヒラギノ角ゴ Pro W3"/>
            </a:endParaRPr>
          </a:p>
        </p:txBody>
      </p:sp>
      <p:sp>
        <p:nvSpPr>
          <p:cNvPr id="5123" name="Rectangle 3"/>
          <p:cNvSpPr>
            <a:spLocks noGrp="1" noChangeArrowheads="1"/>
          </p:cNvSpPr>
          <p:nvPr>
            <p:ph type="ctrTitle"/>
          </p:nvPr>
        </p:nvSpPr>
        <p:spPr>
          <a:xfrm>
            <a:off x="792164" y="991196"/>
            <a:ext cx="7589837" cy="615553"/>
          </a:xfrm>
          <a:extLst/>
        </p:spPr>
        <p:txBody>
          <a:bodyPr lIns="0" rIns="0" anchor="ctr">
            <a:spAutoFit/>
          </a:bodyPr>
          <a:lstStyle>
            <a:lvl1pPr>
              <a:lnSpc>
                <a:spcPct val="85000"/>
              </a:lnSpc>
              <a:defRPr sz="4000">
                <a:solidFill>
                  <a:schemeClr val="tx2"/>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457200" y="2418160"/>
            <a:ext cx="8185150" cy="666750"/>
          </a:xfrm>
          <a:extLst/>
        </p:spPr>
        <p:txBody>
          <a:bodyPr anchorCtr="1"/>
          <a:lstStyle>
            <a:lvl1pPr marL="0" indent="0" algn="ctr">
              <a:buSzTx/>
              <a:buFontTx/>
              <a:buNone/>
              <a:defRPr sz="3400" i="1"/>
            </a:lvl1pPr>
          </a:lstStyle>
          <a:p>
            <a:pPr lvl="0"/>
            <a:r>
              <a:rPr lang="en-US" noProof="0"/>
              <a:t>Click to edit Master subtitle style</a:t>
            </a:r>
          </a:p>
        </p:txBody>
      </p:sp>
    </p:spTree>
    <p:extLst>
      <p:ext uri="{BB962C8B-B14F-4D97-AF65-F5344CB8AC3E}">
        <p14:creationId xmlns:p14="http://schemas.microsoft.com/office/powerpoint/2010/main" val="164182498"/>
      </p:ext>
    </p:extLst>
  </p:cSld>
  <p:clrMapOvr>
    <a:masterClrMapping/>
  </p:clrMapOvr>
  <p:transition spd="med"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76712"/>
      </p:ext>
    </p:extLst>
  </p:cSld>
  <p:clrMapOvr>
    <a:masterClrMapping/>
  </p:clrMapOvr>
  <p:transition spd="med"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449943"/>
      </p:ext>
    </p:extLst>
  </p:cSld>
  <p:clrMapOvr>
    <a:masterClrMapping/>
  </p:clrMapOvr>
  <p:transition spd="med"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123950"/>
      </p:ext>
    </p:extLst>
  </p:cSld>
  <p:clrMapOvr>
    <a:masterClrMapping/>
  </p:clrMapOvr>
  <p:transition spd="med"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CT18_CRF_pres_slide_16-9_blue.jpg">
            <a:extLst>
              <a:ext uri="{FF2B5EF4-FFF2-40B4-BE49-F238E27FC236}">
                <a16:creationId xmlns:a16="http://schemas.microsoft.com/office/drawing/2014/main" xmlns="" id="{6D1089D4-F14F-4678-B31A-4AD162EE330E}"/>
              </a:ext>
            </a:extLst>
          </p:cNvPr>
          <p:cNvPicPr>
            <a:picLocks noChangeAspect="1"/>
          </p:cNvPicPr>
          <p:nvPr userDrawn="1"/>
        </p:nvPicPr>
        <p:blipFill>
          <a:blip r:embed="rId8" cstate="print"/>
          <a:stretch>
            <a:fillRect/>
          </a:stretch>
        </p:blipFill>
        <p:spPr>
          <a:xfrm>
            <a:off x="1354" y="0"/>
            <a:ext cx="9141291" cy="5143500"/>
          </a:xfrm>
          <a:prstGeom prst="rect">
            <a:avLst/>
          </a:prstGeom>
        </p:spPr>
      </p:pic>
      <p:sp>
        <p:nvSpPr>
          <p:cNvPr id="5" name="Rectangle 22">
            <a:extLst>
              <a:ext uri="{FF2B5EF4-FFF2-40B4-BE49-F238E27FC236}">
                <a16:creationId xmlns:a16="http://schemas.microsoft.com/office/drawing/2014/main" xmlns="" id="{61A49A2C-48A7-4E34-BEBE-B4C9A9A63798}"/>
              </a:ext>
            </a:extLst>
          </p:cNvPr>
          <p:cNvSpPr>
            <a:spLocks noChangeArrowheads="1"/>
          </p:cNvSpPr>
          <p:nvPr userDrawn="1"/>
        </p:nvSpPr>
        <p:spPr bwMode="invGray">
          <a:xfrm>
            <a:off x="1569558" y="4811015"/>
            <a:ext cx="5998535" cy="246221"/>
          </a:xfrm>
          <a:prstGeom prst="rect">
            <a:avLst/>
          </a:prstGeom>
          <a:noFill/>
          <a:ln w="9525">
            <a:noFill/>
            <a:miter lim="800000"/>
            <a:headEnd/>
            <a:tailEnd/>
          </a:ln>
          <a:effectLst/>
        </p:spPr>
        <p:txBody>
          <a:bodyPr wrap="square" lIns="0" tIns="0" rIns="0" bIns="0">
            <a:spAutoFit/>
          </a:bodyPr>
          <a:lstStyle/>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See</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important Safety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Information</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referenced within</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baseline="0" dirty="0">
                <a:solidFill>
                  <a:schemeClr val="tx1"/>
                </a:solidFill>
                <a:latin typeface="Arial" panose="020B0604020202020204" pitchFamily="34" charset="0"/>
                <a:ea typeface="ＭＳ Ｐゴシック" pitchFamily="34" charset="-128"/>
                <a:cs typeface="Arial" panose="020B0604020202020204" pitchFamily="34" charset="0"/>
              </a:rPr>
              <a:t> </a:t>
            </a: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©2018 Abbott. All rights reserved. SE2946837 Rev A</a:t>
            </a:r>
          </a:p>
          <a:p>
            <a:pPr algn="l">
              <a:lnSpc>
                <a:spcPct val="100000"/>
              </a:lnSpc>
              <a:defRPr/>
            </a:pPr>
            <a:r>
              <a:rPr lang="en-US" sz="800" b="0" dirty="0">
                <a:solidFill>
                  <a:schemeClr val="tx1"/>
                </a:solidFill>
                <a:latin typeface="Arial" panose="020B0604020202020204" pitchFamily="34" charset="0"/>
                <a:ea typeface="ＭＳ Ｐゴシック" pitchFamily="34" charset="-128"/>
                <a:cs typeface="Arial" panose="020B0604020202020204" pitchFamily="34" charset="0"/>
              </a:rPr>
              <a:t>Not to be reproduced, redistributed or excerpted. </a:t>
            </a:r>
            <a:endParaRPr lang="en-US" sz="8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6" name="Slide Number Placeholder 5">
            <a:extLst>
              <a:ext uri="{FF2B5EF4-FFF2-40B4-BE49-F238E27FC236}">
                <a16:creationId xmlns:a16="http://schemas.microsoft.com/office/drawing/2014/main" xmlns="" id="{D48D021F-D09D-4CC3-BAEB-ABACFD836D5E}"/>
              </a:ext>
            </a:extLst>
          </p:cNvPr>
          <p:cNvSpPr txBox="1">
            <a:spLocks/>
          </p:cNvSpPr>
          <p:nvPr userDrawn="1"/>
        </p:nvSpPr>
        <p:spPr>
          <a:xfrm>
            <a:off x="8752955" y="4965763"/>
            <a:ext cx="298780" cy="159449"/>
          </a:xfrm>
          <a:prstGeom prst="rect">
            <a:avLst/>
          </a:prstGeom>
        </p:spPr>
        <p:txBody>
          <a:bodyPr vert="horz" lIns="0" tIns="34290" rIns="0" bIns="34290" rtlCol="0" anchor="b" anchorCtr="0"/>
          <a:lstStyle>
            <a:defPPr>
              <a:defRPr lang="en-US"/>
            </a:defPPr>
            <a:lvl1pPr marL="0" algn="l" defTabSz="914400" rtl="0" eaLnBrk="1" latinLnBrk="0" hangingPunct="1">
              <a:defRPr sz="10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600" b="0"/>
              <a:pPr/>
              <a:t>‹#›</a:t>
            </a:fld>
            <a:r>
              <a:rPr lang="en-US" sz="600" b="0" dirty="0"/>
              <a:t> of  40 </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53" r:id="rId3"/>
    <p:sldLayoutId id="2147483652" r:id="rId4"/>
    <p:sldLayoutId id="2147483658" r:id="rId5"/>
  </p:sldLayoutIdLst>
  <p:transition>
    <p:wipe dir="r"/>
  </p:transition>
  <p:txStyles>
    <p:title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4214" y="116681"/>
            <a:ext cx="77692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109663"/>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17187848"/>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ransition spd="med" advClick="0" advTm="300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www.vascular.abbot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tronic.com/covidien/en-us/products/wound-closure/accessories.html#cardiovascular-pledgets" TargetMode="Externa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499730" y="477349"/>
            <a:ext cx="8272130" cy="458587"/>
          </a:xfrm>
        </p:spPr>
        <p:txBody>
          <a:bodyPr/>
          <a:lstStyle/>
          <a:p>
            <a:pPr eaLnBrk="1" hangingPunct="1"/>
            <a:r>
              <a:rPr lang="en-US" sz="2800" dirty="0">
                <a:solidFill>
                  <a:schemeClr val="tx2">
                    <a:lumMod val="75000"/>
                  </a:schemeClr>
                </a:solidFill>
              </a:rPr>
              <a:t>The Methods for Coronary Stent Development</a:t>
            </a:r>
          </a:p>
        </p:txBody>
      </p:sp>
      <p:sp>
        <p:nvSpPr>
          <p:cNvPr id="12290" name="Rectangle 3"/>
          <p:cNvSpPr>
            <a:spLocks noGrp="1" noChangeArrowheads="1"/>
          </p:cNvSpPr>
          <p:nvPr>
            <p:ph type="subTitle" idx="1"/>
          </p:nvPr>
        </p:nvSpPr>
        <p:spPr>
          <a:xfrm>
            <a:off x="-609286" y="1293529"/>
            <a:ext cx="8185150" cy="666750"/>
          </a:xfrm>
        </p:spPr>
        <p:txBody>
          <a:bodyPr/>
          <a:lstStyle/>
          <a:p>
            <a:pPr algn="l" eaLnBrk="1" hangingPunct="1"/>
            <a:r>
              <a:rPr lang="en-US" sz="2000" b="0" i="0" dirty="0"/>
              <a:t>Chuck Simonton, MD, FACC</a:t>
            </a:r>
          </a:p>
          <a:p>
            <a:pPr algn="l" eaLnBrk="1" hangingPunct="1"/>
            <a:r>
              <a:rPr lang="en-US" sz="2000" b="0" i="0" dirty="0"/>
              <a:t>Chief Medical Officer </a:t>
            </a:r>
          </a:p>
          <a:p>
            <a:pPr algn="l" eaLnBrk="1" hangingPunct="1"/>
            <a:r>
              <a:rPr lang="en-US" sz="2000" b="0" i="0" dirty="0"/>
              <a:t>Divisional Vice President, Global Medical Affairs</a:t>
            </a:r>
          </a:p>
          <a:p>
            <a:pPr algn="l" eaLnBrk="1" hangingPunct="1"/>
            <a:r>
              <a:rPr lang="en-US" sz="2000" b="0" i="0" dirty="0"/>
              <a:t>Abbott Vascular</a:t>
            </a:r>
          </a:p>
          <a:p>
            <a:pPr algn="l" eaLnBrk="1" hangingPunct="1"/>
            <a:r>
              <a:rPr lang="en-US" sz="2000" b="0" i="0" dirty="0"/>
              <a:t>Santa Clara, USA</a:t>
            </a:r>
            <a:br>
              <a:rPr lang="en-US" sz="2000" b="0" i="0" dirty="0"/>
            </a:br>
            <a:r>
              <a:rPr lang="en-US" sz="2000" b="0" i="0" dirty="0"/>
              <a:t/>
            </a:r>
            <a:br>
              <a:rPr lang="en-US" sz="2000" b="0" i="0" dirty="0"/>
            </a:br>
            <a:r>
              <a:rPr lang="en-US" sz="2000" b="0" i="0" dirty="0">
                <a:solidFill>
                  <a:srgbClr val="92D050"/>
                </a:solidFill>
              </a:rPr>
              <a:t>ISCTR Symposium</a:t>
            </a:r>
            <a:br>
              <a:rPr lang="en-US" sz="2000" b="0" i="0" dirty="0">
                <a:solidFill>
                  <a:srgbClr val="92D050"/>
                </a:solidFill>
              </a:rPr>
            </a:br>
            <a:r>
              <a:rPr lang="en-US" sz="2000" b="0" i="0" dirty="0">
                <a:solidFill>
                  <a:srgbClr val="92D050"/>
                </a:solidFill>
              </a:rPr>
              <a:t>September 21, 2018</a:t>
            </a:r>
            <a:br>
              <a:rPr lang="en-US" sz="2000" b="0" i="0" dirty="0">
                <a:solidFill>
                  <a:srgbClr val="92D050"/>
                </a:solidFill>
              </a:rPr>
            </a:br>
            <a:r>
              <a:rPr lang="en-US" sz="2000" b="0" i="0" dirty="0">
                <a:solidFill>
                  <a:srgbClr val="92D050"/>
                </a:solidFill>
              </a:rPr>
              <a:t>San Diego, CA</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4277"/>
            <a:ext cx="8474148" cy="566738"/>
          </a:xfrm>
        </p:spPr>
        <p:txBody>
          <a:bodyPr/>
          <a:lstStyle/>
          <a:p>
            <a:r>
              <a:rPr lang="en-US" sz="2800" dirty="0">
                <a:solidFill>
                  <a:schemeClr val="tx2">
                    <a:lumMod val="75000"/>
                  </a:schemeClr>
                </a:solidFill>
              </a:rPr>
              <a:t>The Methods for Coronary Stent Development</a:t>
            </a:r>
          </a:p>
        </p:txBody>
      </p:sp>
      <p:sp>
        <p:nvSpPr>
          <p:cNvPr id="3" name="Content Placeholder 2"/>
          <p:cNvSpPr>
            <a:spLocks noGrp="1"/>
          </p:cNvSpPr>
          <p:nvPr>
            <p:ph idx="1"/>
          </p:nvPr>
        </p:nvSpPr>
        <p:spPr/>
        <p:txBody>
          <a:bodyPr/>
          <a:lstStyle/>
          <a:p>
            <a:pPr marL="457200" indent="-457200">
              <a:buClr>
                <a:schemeClr val="tx2">
                  <a:lumMod val="75000"/>
                </a:schemeClr>
              </a:buClr>
              <a:buFont typeface="+mj-lt"/>
              <a:buAutoNum type="arabicPeriod"/>
            </a:pPr>
            <a:r>
              <a:rPr lang="en-US" sz="2400" b="0" dirty="0">
                <a:solidFill>
                  <a:schemeClr val="bg2">
                    <a:lumMod val="75000"/>
                    <a:lumOff val="25000"/>
                  </a:schemeClr>
                </a:solidFill>
              </a:rPr>
              <a:t>Drug-Eluting Stent (DES) Design</a:t>
            </a:r>
          </a:p>
          <a:p>
            <a:pPr marL="457200" indent="-457200">
              <a:buClr>
                <a:schemeClr val="tx2">
                  <a:lumMod val="75000"/>
                </a:schemeClr>
              </a:buClr>
              <a:buFont typeface="+mj-lt"/>
              <a:buAutoNum type="arabicPeriod"/>
            </a:pPr>
            <a:r>
              <a:rPr lang="en-US" sz="2400" b="0" dirty="0"/>
              <a:t>Preclinical Evidence </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Clinical and Regulatory Considerations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Reimbursement Challenges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Unmet Clinical Needs of DES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Future of DES </a:t>
            </a:r>
          </a:p>
          <a:p>
            <a:pPr marL="457200" indent="-457200">
              <a:buClr>
                <a:schemeClr val="tx2">
                  <a:lumMod val="75000"/>
                </a:schemeClr>
              </a:buClr>
              <a:buFont typeface="+mj-lt"/>
              <a:buAutoNum type="arabicPeriod"/>
            </a:pPr>
            <a:endParaRPr lang="en-US" dirty="0"/>
          </a:p>
        </p:txBody>
      </p:sp>
    </p:spTree>
    <p:extLst>
      <p:ext uri="{BB962C8B-B14F-4D97-AF65-F5344CB8AC3E}">
        <p14:creationId xmlns:p14="http://schemas.microsoft.com/office/powerpoint/2010/main" val="259201975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ACC24-4529-454E-B5BE-D0734524B4E3}"/>
              </a:ext>
            </a:extLst>
          </p:cNvPr>
          <p:cNvSpPr>
            <a:spLocks noGrp="1"/>
          </p:cNvSpPr>
          <p:nvPr>
            <p:ph type="title"/>
          </p:nvPr>
        </p:nvSpPr>
        <p:spPr/>
        <p:txBody>
          <a:bodyPr/>
          <a:lstStyle/>
          <a:p>
            <a:r>
              <a:rPr lang="en-US" sz="2600" dirty="0">
                <a:solidFill>
                  <a:schemeClr val="tx2">
                    <a:lumMod val="75000"/>
                  </a:schemeClr>
                </a:solidFill>
              </a:rPr>
              <a:t>Coronary DES </a:t>
            </a:r>
            <a:r>
              <a:rPr lang="en-US" sz="2600" i="1" dirty="0">
                <a:solidFill>
                  <a:schemeClr val="tx2">
                    <a:lumMod val="75000"/>
                  </a:schemeClr>
                </a:solidFill>
              </a:rPr>
              <a:t>In Vivo </a:t>
            </a:r>
            <a:r>
              <a:rPr lang="en-US" sz="2600" dirty="0">
                <a:solidFill>
                  <a:schemeClr val="tx2">
                    <a:lumMod val="75000"/>
                  </a:schemeClr>
                </a:solidFill>
              </a:rPr>
              <a:t>Assessment:</a:t>
            </a:r>
            <a:br>
              <a:rPr lang="en-US" sz="2600" dirty="0">
                <a:solidFill>
                  <a:schemeClr val="tx2">
                    <a:lumMod val="75000"/>
                  </a:schemeClr>
                </a:solidFill>
              </a:rPr>
            </a:br>
            <a:r>
              <a:rPr lang="en-US" sz="2600" dirty="0">
                <a:solidFill>
                  <a:schemeClr val="tx2">
                    <a:lumMod val="75000"/>
                  </a:schemeClr>
                </a:solidFill>
              </a:rPr>
              <a:t>Models and Objectives</a:t>
            </a:r>
          </a:p>
        </p:txBody>
      </p:sp>
      <p:sp>
        <p:nvSpPr>
          <p:cNvPr id="3" name="Content Placeholder 2">
            <a:extLst>
              <a:ext uri="{FF2B5EF4-FFF2-40B4-BE49-F238E27FC236}">
                <a16:creationId xmlns:a16="http://schemas.microsoft.com/office/drawing/2014/main" xmlns="" id="{3E7FA7EA-C1DA-4D38-86A9-EE0A75788F57}"/>
              </a:ext>
            </a:extLst>
          </p:cNvPr>
          <p:cNvSpPr>
            <a:spLocks noGrp="1"/>
          </p:cNvSpPr>
          <p:nvPr>
            <p:ph idx="1"/>
          </p:nvPr>
        </p:nvSpPr>
        <p:spPr>
          <a:xfrm>
            <a:off x="685799" y="1025773"/>
            <a:ext cx="7854193" cy="3086100"/>
          </a:xfrm>
        </p:spPr>
        <p:txBody>
          <a:bodyPr/>
          <a:lstStyle/>
          <a:p>
            <a:r>
              <a:rPr lang="en-US" dirty="0"/>
              <a:t>Animal Models. . . though none are perfect  </a:t>
            </a:r>
          </a:p>
          <a:p>
            <a:pPr lvl="1">
              <a:spcBef>
                <a:spcPts val="400"/>
              </a:spcBef>
            </a:pPr>
            <a:r>
              <a:rPr lang="en-US" sz="1900" b="0" dirty="0"/>
              <a:t>Standard models: porcine coronary, rabbit iliac arteries</a:t>
            </a:r>
          </a:p>
          <a:p>
            <a:pPr lvl="1">
              <a:spcBef>
                <a:spcPts val="400"/>
              </a:spcBef>
            </a:pPr>
            <a:r>
              <a:rPr lang="en-US" sz="1900" b="0" dirty="0"/>
              <a:t>Other models: rodents, ovine, canine, non-human primates</a:t>
            </a:r>
          </a:p>
          <a:p>
            <a:pPr>
              <a:spcBef>
                <a:spcPts val="1200"/>
              </a:spcBef>
            </a:pPr>
            <a:r>
              <a:rPr lang="en-US" dirty="0"/>
              <a:t>Objectives of </a:t>
            </a:r>
            <a:r>
              <a:rPr lang="en-US" i="1" dirty="0"/>
              <a:t>In Vivo </a:t>
            </a:r>
            <a:r>
              <a:rPr lang="en-US" dirty="0"/>
              <a:t>Evaluation</a:t>
            </a:r>
          </a:p>
          <a:p>
            <a:pPr lvl="1">
              <a:spcBef>
                <a:spcPts val="400"/>
              </a:spcBef>
            </a:pPr>
            <a:r>
              <a:rPr lang="en-US" sz="1900" b="0" dirty="0"/>
              <a:t>Proof-of-Concept / Dosing</a:t>
            </a:r>
          </a:p>
          <a:p>
            <a:pPr lvl="1">
              <a:spcBef>
                <a:spcPts val="400"/>
              </a:spcBef>
            </a:pPr>
            <a:r>
              <a:rPr lang="en-US" sz="1900" b="0" dirty="0"/>
              <a:t>Characterization (pharmacokinetics, degradation)</a:t>
            </a:r>
          </a:p>
          <a:p>
            <a:pPr lvl="1">
              <a:spcBef>
                <a:spcPts val="400"/>
              </a:spcBef>
            </a:pPr>
            <a:r>
              <a:rPr lang="en-US" sz="1900" b="0" dirty="0"/>
              <a:t>Safety</a:t>
            </a:r>
          </a:p>
          <a:p>
            <a:pPr lvl="1">
              <a:spcBef>
                <a:spcPts val="400"/>
              </a:spcBef>
            </a:pPr>
            <a:r>
              <a:rPr lang="en-US" sz="1900" b="0" dirty="0"/>
              <a:t>Potential Clinical Efficacy </a:t>
            </a:r>
          </a:p>
          <a:p>
            <a:pPr lvl="1">
              <a:spcBef>
                <a:spcPts val="400"/>
              </a:spcBef>
            </a:pPr>
            <a:r>
              <a:rPr lang="en-US" sz="1900" b="0" dirty="0"/>
              <a:t>Pathogenesis: vessel healing, restenosis, and other risks specific to coronary stents</a:t>
            </a:r>
          </a:p>
          <a:p>
            <a:endParaRPr lang="en-US" dirty="0"/>
          </a:p>
        </p:txBody>
      </p:sp>
    </p:spTree>
    <p:extLst>
      <p:ext uri="{BB962C8B-B14F-4D97-AF65-F5344CB8AC3E}">
        <p14:creationId xmlns:p14="http://schemas.microsoft.com/office/powerpoint/2010/main" val="279384449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3DC4D-A5AC-4D4C-B163-020EF92C08ED}"/>
              </a:ext>
            </a:extLst>
          </p:cNvPr>
          <p:cNvSpPr>
            <a:spLocks noGrp="1"/>
          </p:cNvSpPr>
          <p:nvPr>
            <p:ph type="title"/>
          </p:nvPr>
        </p:nvSpPr>
        <p:spPr/>
        <p:txBody>
          <a:bodyPr/>
          <a:lstStyle/>
          <a:p>
            <a:r>
              <a:rPr lang="en-US" sz="2600" dirty="0">
                <a:solidFill>
                  <a:schemeClr val="tx2">
                    <a:lumMod val="75000"/>
                  </a:schemeClr>
                </a:solidFill>
              </a:rPr>
              <a:t>Coronary DES </a:t>
            </a:r>
            <a:r>
              <a:rPr lang="en-US" sz="2600" i="1" dirty="0">
                <a:solidFill>
                  <a:schemeClr val="tx2">
                    <a:lumMod val="75000"/>
                  </a:schemeClr>
                </a:solidFill>
              </a:rPr>
              <a:t>In Vivo </a:t>
            </a:r>
            <a:r>
              <a:rPr lang="en-US" sz="2600" dirty="0">
                <a:solidFill>
                  <a:schemeClr val="tx2">
                    <a:lumMod val="75000"/>
                  </a:schemeClr>
                </a:solidFill>
              </a:rPr>
              <a:t>Characterization:</a:t>
            </a:r>
            <a:br>
              <a:rPr lang="en-US" sz="2600" dirty="0">
                <a:solidFill>
                  <a:schemeClr val="tx2">
                    <a:lumMod val="75000"/>
                  </a:schemeClr>
                </a:solidFill>
              </a:rPr>
            </a:br>
            <a:r>
              <a:rPr lang="en-US" sz="2600" dirty="0">
                <a:solidFill>
                  <a:schemeClr val="tx2">
                    <a:lumMod val="75000"/>
                  </a:schemeClr>
                </a:solidFill>
              </a:rPr>
              <a:t>Pharmacokinetics and Degradation</a:t>
            </a:r>
          </a:p>
        </p:txBody>
      </p:sp>
      <p:sp>
        <p:nvSpPr>
          <p:cNvPr id="3" name="Content Placeholder 2">
            <a:extLst>
              <a:ext uri="{FF2B5EF4-FFF2-40B4-BE49-F238E27FC236}">
                <a16:creationId xmlns:a16="http://schemas.microsoft.com/office/drawing/2014/main" xmlns="" id="{6E1BBF91-E6B8-4533-845D-4D5BC258CE45}"/>
              </a:ext>
            </a:extLst>
          </p:cNvPr>
          <p:cNvSpPr>
            <a:spLocks noGrp="1"/>
          </p:cNvSpPr>
          <p:nvPr>
            <p:ph idx="1"/>
          </p:nvPr>
        </p:nvSpPr>
        <p:spPr/>
        <p:txBody>
          <a:bodyPr/>
          <a:lstStyle/>
          <a:p>
            <a:pPr>
              <a:spcBef>
                <a:spcPts val="1200"/>
              </a:spcBef>
            </a:pPr>
            <a:r>
              <a:rPr lang="en-US" dirty="0"/>
              <a:t>Pharmacokinetics (PK): </a:t>
            </a:r>
            <a:r>
              <a:rPr lang="en-US" b="0" dirty="0"/>
              <a:t>drug release, time to complete drug elution; drug levels in artery, myocardium, blood, and peripheral organs</a:t>
            </a:r>
          </a:p>
          <a:p>
            <a:pPr>
              <a:spcBef>
                <a:spcPts val="1200"/>
              </a:spcBef>
            </a:pPr>
            <a:r>
              <a:rPr lang="en-US" dirty="0"/>
              <a:t>Degradation: </a:t>
            </a:r>
            <a:r>
              <a:rPr lang="en-US" b="0" dirty="0"/>
              <a:t> intervallic sampling from implant to complete healing (or tissue quiescence)</a:t>
            </a:r>
          </a:p>
          <a:p>
            <a:pPr>
              <a:spcBef>
                <a:spcPts val="1200"/>
              </a:spcBef>
            </a:pPr>
            <a:r>
              <a:rPr lang="en-US" dirty="0"/>
              <a:t>PK and degradation profiles guide the selection of time points for safety assessment</a:t>
            </a:r>
          </a:p>
        </p:txBody>
      </p:sp>
    </p:spTree>
    <p:extLst>
      <p:ext uri="{BB962C8B-B14F-4D97-AF65-F5344CB8AC3E}">
        <p14:creationId xmlns:p14="http://schemas.microsoft.com/office/powerpoint/2010/main" val="65471656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D2BE60-8A3D-493D-948A-45580E6FC8BA}"/>
              </a:ext>
            </a:extLst>
          </p:cNvPr>
          <p:cNvSpPr>
            <a:spLocks noGrp="1"/>
          </p:cNvSpPr>
          <p:nvPr>
            <p:ph idx="1"/>
          </p:nvPr>
        </p:nvSpPr>
        <p:spPr>
          <a:xfrm>
            <a:off x="2623457" y="894013"/>
            <a:ext cx="6382520" cy="3086100"/>
          </a:xfrm>
        </p:spPr>
        <p:txBody>
          <a:bodyPr/>
          <a:lstStyle/>
          <a:p>
            <a:r>
              <a:rPr lang="en-US" dirty="0"/>
              <a:t>Preclinical emulates clinical: </a:t>
            </a:r>
            <a:r>
              <a:rPr lang="en-US" b="0" dirty="0"/>
              <a:t>implantation techniques and means of assessment match clinical use</a:t>
            </a:r>
          </a:p>
          <a:p>
            <a:pPr>
              <a:spcBef>
                <a:spcPts val="1200"/>
              </a:spcBef>
            </a:pPr>
            <a:r>
              <a:rPr lang="en-US" dirty="0"/>
              <a:t>Control stent: </a:t>
            </a:r>
            <a:r>
              <a:rPr lang="en-US" b="0" dirty="0"/>
              <a:t>inclusion in each animal</a:t>
            </a:r>
          </a:p>
          <a:p>
            <a:pPr>
              <a:spcBef>
                <a:spcPts val="1200"/>
              </a:spcBef>
            </a:pPr>
            <a:r>
              <a:rPr lang="en-US" dirty="0"/>
              <a:t>Evaluation time points: </a:t>
            </a:r>
          </a:p>
          <a:p>
            <a:pPr lvl="1">
              <a:spcBef>
                <a:spcPts val="400"/>
              </a:spcBef>
            </a:pPr>
            <a:r>
              <a:rPr lang="en-US" sz="2000" b="0" dirty="0"/>
              <a:t>Acute: 3, 7 days</a:t>
            </a:r>
          </a:p>
          <a:p>
            <a:pPr lvl="1">
              <a:spcBef>
                <a:spcPts val="400"/>
              </a:spcBef>
            </a:pPr>
            <a:r>
              <a:rPr lang="en-US" sz="2000" b="0" dirty="0"/>
              <a:t>Subchronic: 28 days, ± 90 days</a:t>
            </a:r>
          </a:p>
          <a:p>
            <a:pPr lvl="1">
              <a:spcBef>
                <a:spcPts val="400"/>
              </a:spcBef>
            </a:pPr>
            <a:r>
              <a:rPr lang="en-US" sz="2000" b="0" dirty="0"/>
              <a:t>Chronic: 6 months, 1 year</a:t>
            </a:r>
          </a:p>
          <a:p>
            <a:pPr lvl="1">
              <a:spcBef>
                <a:spcPts val="400"/>
              </a:spcBef>
            </a:pPr>
            <a:r>
              <a:rPr lang="en-US" sz="2000" b="0" dirty="0"/>
              <a:t>Customized Intervallic: dependent on drug release (PK), polymer bioresorption (degradation)</a:t>
            </a:r>
          </a:p>
          <a:p>
            <a:endParaRPr lang="en-US" dirty="0"/>
          </a:p>
          <a:p>
            <a:pPr marL="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xmlns="" id="{6894ABA8-649E-4584-911E-D83A10644B0F}"/>
              </a:ext>
            </a:extLst>
          </p:cNvPr>
          <p:cNvSpPr>
            <a:spLocks noGrp="1"/>
          </p:cNvSpPr>
          <p:nvPr>
            <p:ph type="title"/>
          </p:nvPr>
        </p:nvSpPr>
        <p:spPr/>
        <p:txBody>
          <a:bodyPr/>
          <a:lstStyle/>
          <a:p>
            <a:r>
              <a:rPr lang="en-US" dirty="0">
                <a:solidFill>
                  <a:schemeClr val="tx2">
                    <a:lumMod val="75000"/>
                  </a:schemeClr>
                </a:solidFill>
              </a:rPr>
              <a:t>Coronary DES </a:t>
            </a:r>
            <a:r>
              <a:rPr lang="en-US" i="1" dirty="0">
                <a:solidFill>
                  <a:schemeClr val="tx2">
                    <a:lumMod val="75000"/>
                  </a:schemeClr>
                </a:solidFill>
              </a:rPr>
              <a:t>In Vivo </a:t>
            </a:r>
            <a:r>
              <a:rPr lang="en-US" dirty="0">
                <a:solidFill>
                  <a:schemeClr val="tx2">
                    <a:lumMod val="75000"/>
                  </a:schemeClr>
                </a:solidFill>
              </a:rPr>
              <a:t>Assessment: </a:t>
            </a:r>
            <a:br>
              <a:rPr lang="en-US" dirty="0">
                <a:solidFill>
                  <a:schemeClr val="tx2">
                    <a:lumMod val="75000"/>
                  </a:schemeClr>
                </a:solidFill>
              </a:rPr>
            </a:br>
            <a:r>
              <a:rPr lang="en-US" dirty="0">
                <a:solidFill>
                  <a:schemeClr val="tx2">
                    <a:lumMod val="75000"/>
                  </a:schemeClr>
                </a:solidFill>
              </a:rPr>
              <a:t>Safety Study Design </a:t>
            </a:r>
          </a:p>
        </p:txBody>
      </p:sp>
      <p:grpSp>
        <p:nvGrpSpPr>
          <p:cNvPr id="14" name="Group 13">
            <a:extLst>
              <a:ext uri="{FF2B5EF4-FFF2-40B4-BE49-F238E27FC236}">
                <a16:creationId xmlns:a16="http://schemas.microsoft.com/office/drawing/2014/main" xmlns="" id="{7CDC22BD-8101-4AD5-9645-53073BB706B4}"/>
              </a:ext>
            </a:extLst>
          </p:cNvPr>
          <p:cNvGrpSpPr/>
          <p:nvPr/>
        </p:nvGrpSpPr>
        <p:grpSpPr>
          <a:xfrm>
            <a:off x="312989" y="708247"/>
            <a:ext cx="2075025" cy="3647403"/>
            <a:chOff x="344504" y="871031"/>
            <a:chExt cx="2075025" cy="3647403"/>
          </a:xfrm>
        </p:grpSpPr>
        <p:pic>
          <p:nvPicPr>
            <p:cNvPr id="9" name="Picture 8">
              <a:extLst>
                <a:ext uri="{FF2B5EF4-FFF2-40B4-BE49-F238E27FC236}">
                  <a16:creationId xmlns:a16="http://schemas.microsoft.com/office/drawing/2014/main" xmlns="" id="{9AE54226-55D4-4A38-9E6E-B277F9FF2F76}"/>
                </a:ext>
              </a:extLst>
            </p:cNvPr>
            <p:cNvPicPr>
              <a:picLocks noChangeAspect="1"/>
            </p:cNvPicPr>
            <p:nvPr/>
          </p:nvPicPr>
          <p:blipFill rotWithShape="1">
            <a:blip r:embed="rId3"/>
            <a:srcRect b="4461"/>
            <a:stretch/>
          </p:blipFill>
          <p:spPr>
            <a:xfrm>
              <a:off x="1437286" y="3557464"/>
              <a:ext cx="982243" cy="960970"/>
            </a:xfrm>
            <a:prstGeom prst="rect">
              <a:avLst/>
            </a:prstGeom>
          </p:spPr>
        </p:pic>
        <p:pic>
          <p:nvPicPr>
            <p:cNvPr id="12" name="Picture 11">
              <a:extLst>
                <a:ext uri="{FF2B5EF4-FFF2-40B4-BE49-F238E27FC236}">
                  <a16:creationId xmlns:a16="http://schemas.microsoft.com/office/drawing/2014/main" xmlns="" id="{F500D42E-CDFC-4007-A0CB-5578B96BE6F8}"/>
                </a:ext>
              </a:extLst>
            </p:cNvPr>
            <p:cNvPicPr>
              <a:picLocks noChangeAspect="1"/>
            </p:cNvPicPr>
            <p:nvPr/>
          </p:nvPicPr>
          <p:blipFill>
            <a:blip r:embed="rId4"/>
            <a:stretch>
              <a:fillRect/>
            </a:stretch>
          </p:blipFill>
          <p:spPr>
            <a:xfrm>
              <a:off x="351599" y="2691334"/>
              <a:ext cx="1159641" cy="914400"/>
            </a:xfrm>
            <a:prstGeom prst="rect">
              <a:avLst/>
            </a:prstGeom>
          </p:spPr>
        </p:pic>
        <p:pic>
          <p:nvPicPr>
            <p:cNvPr id="6" name="Picture 5">
              <a:extLst>
                <a:ext uri="{FF2B5EF4-FFF2-40B4-BE49-F238E27FC236}">
                  <a16:creationId xmlns:a16="http://schemas.microsoft.com/office/drawing/2014/main" xmlns="" id="{BB1D9042-871A-4FD6-A8F1-3D8CB7EE6010}"/>
                </a:ext>
              </a:extLst>
            </p:cNvPr>
            <p:cNvPicPr>
              <a:picLocks noChangeAspect="1"/>
            </p:cNvPicPr>
            <p:nvPr/>
          </p:nvPicPr>
          <p:blipFill>
            <a:blip r:embed="rId5"/>
            <a:stretch>
              <a:fillRect/>
            </a:stretch>
          </p:blipFill>
          <p:spPr>
            <a:xfrm>
              <a:off x="1473096" y="875280"/>
              <a:ext cx="946433" cy="914400"/>
            </a:xfrm>
            <a:prstGeom prst="rect">
              <a:avLst/>
            </a:prstGeom>
          </p:spPr>
        </p:pic>
        <p:pic>
          <p:nvPicPr>
            <p:cNvPr id="7" name="Picture 6">
              <a:extLst>
                <a:ext uri="{FF2B5EF4-FFF2-40B4-BE49-F238E27FC236}">
                  <a16:creationId xmlns:a16="http://schemas.microsoft.com/office/drawing/2014/main" xmlns="" id="{E63CA1C3-6790-4CFC-8980-FD6D3C967131}"/>
                </a:ext>
              </a:extLst>
            </p:cNvPr>
            <p:cNvPicPr>
              <a:picLocks noChangeAspect="1"/>
            </p:cNvPicPr>
            <p:nvPr/>
          </p:nvPicPr>
          <p:blipFill>
            <a:blip r:embed="rId6"/>
            <a:stretch>
              <a:fillRect/>
            </a:stretch>
          </p:blipFill>
          <p:spPr>
            <a:xfrm>
              <a:off x="1485434" y="1780335"/>
              <a:ext cx="934095" cy="914400"/>
            </a:xfrm>
            <a:prstGeom prst="rect">
              <a:avLst/>
            </a:prstGeom>
          </p:spPr>
        </p:pic>
        <p:pic>
          <p:nvPicPr>
            <p:cNvPr id="8" name="Picture 7">
              <a:extLst>
                <a:ext uri="{FF2B5EF4-FFF2-40B4-BE49-F238E27FC236}">
                  <a16:creationId xmlns:a16="http://schemas.microsoft.com/office/drawing/2014/main" xmlns="" id="{75FF3F64-606D-455C-832E-23EB18CC3027}"/>
                </a:ext>
              </a:extLst>
            </p:cNvPr>
            <p:cNvPicPr>
              <a:picLocks noChangeAspect="1"/>
            </p:cNvPicPr>
            <p:nvPr/>
          </p:nvPicPr>
          <p:blipFill>
            <a:blip r:embed="rId7"/>
            <a:stretch>
              <a:fillRect/>
            </a:stretch>
          </p:blipFill>
          <p:spPr>
            <a:xfrm>
              <a:off x="1473696" y="2689634"/>
              <a:ext cx="945833" cy="914400"/>
            </a:xfrm>
            <a:prstGeom prst="rect">
              <a:avLst/>
            </a:prstGeom>
          </p:spPr>
        </p:pic>
        <p:pic>
          <p:nvPicPr>
            <p:cNvPr id="10" name="Picture 9">
              <a:extLst>
                <a:ext uri="{FF2B5EF4-FFF2-40B4-BE49-F238E27FC236}">
                  <a16:creationId xmlns:a16="http://schemas.microsoft.com/office/drawing/2014/main" xmlns="" id="{1E33C288-0CFC-492F-BE7C-12BE5184A984}"/>
                </a:ext>
              </a:extLst>
            </p:cNvPr>
            <p:cNvPicPr>
              <a:picLocks noChangeAspect="1"/>
            </p:cNvPicPr>
            <p:nvPr/>
          </p:nvPicPr>
          <p:blipFill>
            <a:blip r:embed="rId8"/>
            <a:stretch>
              <a:fillRect/>
            </a:stretch>
          </p:blipFill>
          <p:spPr>
            <a:xfrm>
              <a:off x="344504" y="871031"/>
              <a:ext cx="1156138" cy="914400"/>
            </a:xfrm>
            <a:prstGeom prst="rect">
              <a:avLst/>
            </a:prstGeom>
          </p:spPr>
        </p:pic>
        <p:pic>
          <p:nvPicPr>
            <p:cNvPr id="11" name="Picture 10">
              <a:extLst>
                <a:ext uri="{FF2B5EF4-FFF2-40B4-BE49-F238E27FC236}">
                  <a16:creationId xmlns:a16="http://schemas.microsoft.com/office/drawing/2014/main" xmlns="" id="{38755044-D452-4612-903A-BCC2DBDED6B6}"/>
                </a:ext>
              </a:extLst>
            </p:cNvPr>
            <p:cNvPicPr>
              <a:picLocks noChangeAspect="1"/>
            </p:cNvPicPr>
            <p:nvPr/>
          </p:nvPicPr>
          <p:blipFill>
            <a:blip r:embed="rId9"/>
            <a:stretch>
              <a:fillRect/>
            </a:stretch>
          </p:blipFill>
          <p:spPr>
            <a:xfrm>
              <a:off x="349595" y="1780333"/>
              <a:ext cx="1137844" cy="914400"/>
            </a:xfrm>
            <a:prstGeom prst="rect">
              <a:avLst/>
            </a:prstGeom>
          </p:spPr>
        </p:pic>
        <p:pic>
          <p:nvPicPr>
            <p:cNvPr id="13" name="Picture 12">
              <a:extLst>
                <a:ext uri="{FF2B5EF4-FFF2-40B4-BE49-F238E27FC236}">
                  <a16:creationId xmlns:a16="http://schemas.microsoft.com/office/drawing/2014/main" xmlns="" id="{B830D373-DCEA-4F9D-99C4-630DE85A9342}"/>
                </a:ext>
              </a:extLst>
            </p:cNvPr>
            <p:cNvPicPr>
              <a:picLocks noChangeAspect="1"/>
            </p:cNvPicPr>
            <p:nvPr/>
          </p:nvPicPr>
          <p:blipFill>
            <a:blip r:embed="rId10"/>
            <a:stretch>
              <a:fillRect/>
            </a:stretch>
          </p:blipFill>
          <p:spPr>
            <a:xfrm>
              <a:off x="358908" y="3604034"/>
              <a:ext cx="1142137" cy="914400"/>
            </a:xfrm>
            <a:prstGeom prst="rect">
              <a:avLst/>
            </a:prstGeom>
          </p:spPr>
        </p:pic>
      </p:grpSp>
      <p:sp>
        <p:nvSpPr>
          <p:cNvPr id="15" name="TextBox 14">
            <a:extLst>
              <a:ext uri="{FF2B5EF4-FFF2-40B4-BE49-F238E27FC236}">
                <a16:creationId xmlns:a16="http://schemas.microsoft.com/office/drawing/2014/main" xmlns="" id="{EDEE060A-5574-4115-AE8C-F80B63B44921}"/>
              </a:ext>
            </a:extLst>
          </p:cNvPr>
          <p:cNvSpPr txBox="1"/>
          <p:nvPr/>
        </p:nvSpPr>
        <p:spPr>
          <a:xfrm>
            <a:off x="1405771" y="4560639"/>
            <a:ext cx="5780033" cy="230832"/>
          </a:xfrm>
          <a:prstGeom prst="rect">
            <a:avLst/>
          </a:prstGeom>
          <a:noFill/>
        </p:spPr>
        <p:txBody>
          <a:bodyPr wrap="square" rtlCol="0">
            <a:spAutoFit/>
          </a:bodyPr>
          <a:lstStyle/>
          <a:p>
            <a:pPr algn="ctr"/>
            <a:r>
              <a:rPr lang="en-US" sz="900" b="0" i="0" dirty="0">
                <a:solidFill>
                  <a:schemeClr val="tx1"/>
                </a:solidFill>
              </a:rPr>
              <a:t>Above: Representative photomicrographs of porcine coronary arteries implanted with DES. </a:t>
            </a:r>
          </a:p>
        </p:txBody>
      </p:sp>
      <p:sp>
        <p:nvSpPr>
          <p:cNvPr id="16" name="TextBox 15">
            <a:extLst>
              <a:ext uri="{FF2B5EF4-FFF2-40B4-BE49-F238E27FC236}">
                <a16:creationId xmlns:a16="http://schemas.microsoft.com/office/drawing/2014/main" xmlns="" id="{9EEA5211-422F-4B3B-8993-8EC9D43A5028}"/>
              </a:ext>
            </a:extLst>
          </p:cNvPr>
          <p:cNvSpPr txBox="1"/>
          <p:nvPr/>
        </p:nvSpPr>
        <p:spPr>
          <a:xfrm>
            <a:off x="341055" y="933894"/>
            <a:ext cx="1009447" cy="261610"/>
          </a:xfrm>
          <a:prstGeom prst="rect">
            <a:avLst/>
          </a:prstGeom>
          <a:noFill/>
        </p:spPr>
        <p:txBody>
          <a:bodyPr wrap="square" rtlCol="0">
            <a:spAutoFit/>
          </a:bodyPr>
          <a:lstStyle/>
          <a:p>
            <a:r>
              <a:rPr lang="en-US" sz="1100" i="0" dirty="0">
                <a:solidFill>
                  <a:schemeClr val="bg1"/>
                </a:solidFill>
              </a:rPr>
              <a:t>3 days</a:t>
            </a:r>
          </a:p>
        </p:txBody>
      </p:sp>
      <p:sp>
        <p:nvSpPr>
          <p:cNvPr id="17" name="TextBox 16">
            <a:extLst>
              <a:ext uri="{FF2B5EF4-FFF2-40B4-BE49-F238E27FC236}">
                <a16:creationId xmlns:a16="http://schemas.microsoft.com/office/drawing/2014/main" xmlns="" id="{79C91FC9-8C0E-4022-BE5C-40BFCD3701AA}"/>
              </a:ext>
            </a:extLst>
          </p:cNvPr>
          <p:cNvSpPr txBox="1"/>
          <p:nvPr/>
        </p:nvSpPr>
        <p:spPr>
          <a:xfrm>
            <a:off x="341055" y="1830268"/>
            <a:ext cx="1009447" cy="261610"/>
          </a:xfrm>
          <a:prstGeom prst="rect">
            <a:avLst/>
          </a:prstGeom>
          <a:noFill/>
        </p:spPr>
        <p:txBody>
          <a:bodyPr wrap="square" rtlCol="0">
            <a:spAutoFit/>
          </a:bodyPr>
          <a:lstStyle/>
          <a:p>
            <a:r>
              <a:rPr lang="en-US" sz="1100" i="0" dirty="0">
                <a:solidFill>
                  <a:schemeClr val="bg1"/>
                </a:solidFill>
              </a:rPr>
              <a:t>28 days</a:t>
            </a:r>
          </a:p>
        </p:txBody>
      </p:sp>
      <p:sp>
        <p:nvSpPr>
          <p:cNvPr id="18" name="TextBox 17">
            <a:extLst>
              <a:ext uri="{FF2B5EF4-FFF2-40B4-BE49-F238E27FC236}">
                <a16:creationId xmlns:a16="http://schemas.microsoft.com/office/drawing/2014/main" xmlns="" id="{A8117D94-E711-403A-9A1F-14795304F360}"/>
              </a:ext>
            </a:extLst>
          </p:cNvPr>
          <p:cNvSpPr txBox="1"/>
          <p:nvPr/>
        </p:nvSpPr>
        <p:spPr>
          <a:xfrm>
            <a:off x="341055" y="2743819"/>
            <a:ext cx="1009447" cy="261610"/>
          </a:xfrm>
          <a:prstGeom prst="rect">
            <a:avLst/>
          </a:prstGeom>
          <a:noFill/>
        </p:spPr>
        <p:txBody>
          <a:bodyPr wrap="square" rtlCol="0">
            <a:spAutoFit/>
          </a:bodyPr>
          <a:lstStyle/>
          <a:p>
            <a:r>
              <a:rPr lang="en-US" sz="1100" i="0" dirty="0">
                <a:solidFill>
                  <a:schemeClr val="bg1"/>
                </a:solidFill>
              </a:rPr>
              <a:t>6 </a:t>
            </a:r>
            <a:r>
              <a:rPr lang="en-US" sz="1100" i="0" dirty="0" err="1">
                <a:solidFill>
                  <a:schemeClr val="bg1"/>
                </a:solidFill>
              </a:rPr>
              <a:t>mos</a:t>
            </a:r>
            <a:endParaRPr lang="en-US" sz="1100" i="0" dirty="0">
              <a:solidFill>
                <a:schemeClr val="bg1"/>
              </a:solidFill>
            </a:endParaRPr>
          </a:p>
        </p:txBody>
      </p:sp>
      <p:sp>
        <p:nvSpPr>
          <p:cNvPr id="19" name="TextBox 18">
            <a:extLst>
              <a:ext uri="{FF2B5EF4-FFF2-40B4-BE49-F238E27FC236}">
                <a16:creationId xmlns:a16="http://schemas.microsoft.com/office/drawing/2014/main" xmlns="" id="{201F88D0-5258-4CF9-9FA5-5C717DAF6FBF}"/>
              </a:ext>
            </a:extLst>
          </p:cNvPr>
          <p:cNvSpPr txBox="1"/>
          <p:nvPr/>
        </p:nvSpPr>
        <p:spPr>
          <a:xfrm>
            <a:off x="341055" y="3670661"/>
            <a:ext cx="1009447" cy="261610"/>
          </a:xfrm>
          <a:prstGeom prst="rect">
            <a:avLst/>
          </a:prstGeom>
          <a:noFill/>
        </p:spPr>
        <p:txBody>
          <a:bodyPr wrap="square" rtlCol="0">
            <a:spAutoFit/>
          </a:bodyPr>
          <a:lstStyle/>
          <a:p>
            <a:r>
              <a:rPr lang="en-US" sz="1100" i="0" dirty="0">
                <a:solidFill>
                  <a:schemeClr val="bg1"/>
                </a:solidFill>
              </a:rPr>
              <a:t>12 </a:t>
            </a:r>
            <a:r>
              <a:rPr lang="en-US" sz="1100" i="0" dirty="0" err="1">
                <a:solidFill>
                  <a:schemeClr val="bg1"/>
                </a:solidFill>
              </a:rPr>
              <a:t>mos</a:t>
            </a:r>
            <a:endParaRPr lang="en-US" sz="1100" i="0" dirty="0">
              <a:solidFill>
                <a:schemeClr val="bg1"/>
              </a:solidFill>
            </a:endParaRPr>
          </a:p>
        </p:txBody>
      </p:sp>
    </p:spTree>
    <p:extLst>
      <p:ext uri="{BB962C8B-B14F-4D97-AF65-F5344CB8AC3E}">
        <p14:creationId xmlns:p14="http://schemas.microsoft.com/office/powerpoint/2010/main" val="62791187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4ABA8-649E-4584-911E-D83A10644B0F}"/>
              </a:ext>
            </a:extLst>
          </p:cNvPr>
          <p:cNvSpPr>
            <a:spLocks noGrp="1"/>
          </p:cNvSpPr>
          <p:nvPr>
            <p:ph type="title"/>
          </p:nvPr>
        </p:nvSpPr>
        <p:spPr/>
        <p:txBody>
          <a:bodyPr/>
          <a:lstStyle/>
          <a:p>
            <a:r>
              <a:rPr lang="en-US" sz="2600" dirty="0">
                <a:solidFill>
                  <a:schemeClr val="tx2">
                    <a:lumMod val="75000"/>
                  </a:schemeClr>
                </a:solidFill>
              </a:rPr>
              <a:t>Coronary DES </a:t>
            </a:r>
            <a:r>
              <a:rPr lang="en-US" sz="2600" i="1" dirty="0">
                <a:solidFill>
                  <a:schemeClr val="tx2">
                    <a:lumMod val="75000"/>
                  </a:schemeClr>
                </a:solidFill>
              </a:rPr>
              <a:t>In Vivo </a:t>
            </a:r>
            <a:r>
              <a:rPr lang="en-US" sz="2600" dirty="0">
                <a:solidFill>
                  <a:schemeClr val="tx2">
                    <a:lumMod val="75000"/>
                  </a:schemeClr>
                </a:solidFill>
              </a:rPr>
              <a:t>Assessment:</a:t>
            </a:r>
            <a:br>
              <a:rPr lang="en-US" sz="2600" dirty="0">
                <a:solidFill>
                  <a:schemeClr val="tx2">
                    <a:lumMod val="75000"/>
                  </a:schemeClr>
                </a:solidFill>
              </a:rPr>
            </a:br>
            <a:r>
              <a:rPr lang="en-US" sz="2600" dirty="0">
                <a:solidFill>
                  <a:schemeClr val="tx2">
                    <a:lumMod val="75000"/>
                  </a:schemeClr>
                </a:solidFill>
              </a:rPr>
              <a:t>Safety Endpoints </a:t>
            </a:r>
          </a:p>
        </p:txBody>
      </p:sp>
      <p:sp>
        <p:nvSpPr>
          <p:cNvPr id="3" name="Content Placeholder 2">
            <a:extLst>
              <a:ext uri="{FF2B5EF4-FFF2-40B4-BE49-F238E27FC236}">
                <a16:creationId xmlns:a16="http://schemas.microsoft.com/office/drawing/2014/main" xmlns="" id="{35D2BE60-8A3D-493D-948A-45580E6FC8BA}"/>
              </a:ext>
            </a:extLst>
          </p:cNvPr>
          <p:cNvSpPr>
            <a:spLocks noGrp="1"/>
          </p:cNvSpPr>
          <p:nvPr>
            <p:ph idx="1"/>
          </p:nvPr>
        </p:nvSpPr>
        <p:spPr>
          <a:xfrm>
            <a:off x="348343" y="911741"/>
            <a:ext cx="6371772" cy="3086100"/>
          </a:xfrm>
        </p:spPr>
        <p:txBody>
          <a:bodyPr/>
          <a:lstStyle/>
          <a:p>
            <a:r>
              <a:rPr lang="en-US" sz="2000" u="sng" dirty="0"/>
              <a:t>Clinical:</a:t>
            </a:r>
            <a:r>
              <a:rPr lang="en-US" sz="2000" dirty="0"/>
              <a:t> </a:t>
            </a:r>
            <a:r>
              <a:rPr lang="en-US" sz="2000" b="0" dirty="0"/>
              <a:t>behavior, serum chemistry, hematology </a:t>
            </a:r>
          </a:p>
          <a:p>
            <a:r>
              <a:rPr lang="en-US" sz="2000" u="sng" dirty="0"/>
              <a:t>Imaging</a:t>
            </a:r>
            <a:r>
              <a:rPr lang="en-US" sz="2000" dirty="0"/>
              <a:t>: </a:t>
            </a:r>
            <a:r>
              <a:rPr lang="en-US" sz="2000" b="0" dirty="0"/>
              <a:t>QCA, ± OCT, ± IVUS, ± </a:t>
            </a:r>
            <a:r>
              <a:rPr lang="en-US" sz="2000" b="0" dirty="0" err="1"/>
              <a:t>microCT</a:t>
            </a:r>
            <a:endParaRPr lang="en-US" sz="2000" b="0" dirty="0"/>
          </a:p>
          <a:p>
            <a:r>
              <a:rPr lang="en-US" sz="2000" u="sng" dirty="0"/>
              <a:t>Systemic</a:t>
            </a:r>
            <a:r>
              <a:rPr lang="en-US" sz="2000" dirty="0"/>
              <a:t>: </a:t>
            </a:r>
            <a:r>
              <a:rPr lang="en-US" sz="2000" b="0" dirty="0"/>
              <a:t>gross necropsy, evaluation of heart and peripheral organs</a:t>
            </a:r>
          </a:p>
          <a:p>
            <a:r>
              <a:rPr lang="en-US" sz="2000" u="sng" dirty="0"/>
              <a:t>Vascular response</a:t>
            </a:r>
            <a:r>
              <a:rPr lang="en-US" sz="2000" dirty="0"/>
              <a:t>: </a:t>
            </a:r>
          </a:p>
          <a:p>
            <a:pPr lvl="1">
              <a:spcBef>
                <a:spcPts val="400"/>
              </a:spcBef>
            </a:pPr>
            <a:r>
              <a:rPr lang="en-US" sz="2000" b="0" dirty="0"/>
              <a:t>Histomorphometry: EEL, IEL, lumen, neointimal areas; NI thickness; % stenosis</a:t>
            </a:r>
          </a:p>
          <a:p>
            <a:pPr lvl="1">
              <a:spcBef>
                <a:spcPts val="400"/>
              </a:spcBef>
            </a:pPr>
            <a:r>
              <a:rPr lang="en-US" sz="2000" b="0" dirty="0"/>
              <a:t>Histomorphology: e.g. injury, fibrin, inflammation, SMC loss, mineralization </a:t>
            </a:r>
          </a:p>
          <a:p>
            <a:pPr lvl="1">
              <a:spcBef>
                <a:spcPts val="400"/>
              </a:spcBef>
            </a:pPr>
            <a:r>
              <a:rPr lang="en-US" sz="2000" b="0" dirty="0"/>
              <a:t>Scanning Electron Microscopy: endothelialization</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xmlns="" id="{0601D9A6-0D6B-40BB-8B73-6E1E482C5D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804"/>
          <a:stretch/>
        </p:blipFill>
        <p:spPr>
          <a:xfrm>
            <a:off x="6865925" y="1334641"/>
            <a:ext cx="2179016" cy="290469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DE650C49-B861-4133-A1C5-F7468AD824B4}"/>
              </a:ext>
            </a:extLst>
          </p:cNvPr>
          <p:cNvSpPr txBox="1"/>
          <p:nvPr/>
        </p:nvSpPr>
        <p:spPr>
          <a:xfrm>
            <a:off x="581629" y="4533647"/>
            <a:ext cx="8842075" cy="230832"/>
          </a:xfrm>
          <a:prstGeom prst="rect">
            <a:avLst/>
          </a:prstGeom>
          <a:noFill/>
        </p:spPr>
        <p:txBody>
          <a:bodyPr wrap="square" rtlCol="0">
            <a:spAutoFit/>
          </a:bodyPr>
          <a:lstStyle/>
          <a:p>
            <a:r>
              <a:rPr lang="en-US" sz="900" b="0" i="0" dirty="0">
                <a:solidFill>
                  <a:schemeClr val="tx1"/>
                </a:solidFill>
              </a:rPr>
              <a:t>Above: Representative photomicrographs of porcine coronary arteries 28 days after implantation with BRS and evaluated by OCT, IVUS, histology, and </a:t>
            </a:r>
            <a:r>
              <a:rPr lang="en-US" sz="900" b="0" i="0" dirty="0" err="1">
                <a:solidFill>
                  <a:schemeClr val="tx1"/>
                </a:solidFill>
              </a:rPr>
              <a:t>microCT</a:t>
            </a:r>
            <a:r>
              <a:rPr lang="en-US" sz="900" b="0" i="0" dirty="0">
                <a:solidFill>
                  <a:schemeClr val="tx1"/>
                </a:solidFill>
              </a:rPr>
              <a:t>. </a:t>
            </a:r>
          </a:p>
        </p:txBody>
      </p:sp>
    </p:spTree>
    <p:extLst>
      <p:ext uri="{BB962C8B-B14F-4D97-AF65-F5344CB8AC3E}">
        <p14:creationId xmlns:p14="http://schemas.microsoft.com/office/powerpoint/2010/main" val="162813512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4277"/>
            <a:ext cx="8474148" cy="566738"/>
          </a:xfrm>
        </p:spPr>
        <p:txBody>
          <a:bodyPr/>
          <a:lstStyle/>
          <a:p>
            <a:r>
              <a:rPr lang="en-US" sz="2800" dirty="0">
                <a:solidFill>
                  <a:schemeClr val="tx2">
                    <a:lumMod val="75000"/>
                  </a:schemeClr>
                </a:solidFill>
              </a:rPr>
              <a:t>The Methods for Coronary Stent Development</a:t>
            </a:r>
          </a:p>
        </p:txBody>
      </p:sp>
      <p:sp>
        <p:nvSpPr>
          <p:cNvPr id="3" name="Content Placeholder 2"/>
          <p:cNvSpPr>
            <a:spLocks noGrp="1"/>
          </p:cNvSpPr>
          <p:nvPr>
            <p:ph idx="1"/>
          </p:nvPr>
        </p:nvSpPr>
        <p:spPr/>
        <p:txBody>
          <a:bodyPr/>
          <a:lstStyle/>
          <a:p>
            <a:pPr marL="457200" indent="-457200">
              <a:buFont typeface="+mj-lt"/>
              <a:buAutoNum type="arabicPeriod"/>
            </a:pPr>
            <a:r>
              <a:rPr lang="en-US" sz="2400" b="0" dirty="0">
                <a:solidFill>
                  <a:schemeClr val="bg2">
                    <a:lumMod val="75000"/>
                    <a:lumOff val="25000"/>
                  </a:schemeClr>
                </a:solidFill>
              </a:rPr>
              <a:t>Drug-Eluting Stent (DES) Design</a:t>
            </a:r>
          </a:p>
          <a:p>
            <a:pPr marL="457200" indent="-457200">
              <a:buFont typeface="+mj-lt"/>
              <a:buAutoNum type="arabicPeriod"/>
            </a:pPr>
            <a:r>
              <a:rPr lang="en-US" sz="2400" b="0" dirty="0">
                <a:solidFill>
                  <a:schemeClr val="bg2">
                    <a:lumMod val="75000"/>
                    <a:lumOff val="25000"/>
                  </a:schemeClr>
                </a:solidFill>
              </a:rPr>
              <a:t>Preclinical Evidence </a:t>
            </a:r>
          </a:p>
          <a:p>
            <a:pPr marL="457200" indent="-457200">
              <a:buFont typeface="+mj-lt"/>
              <a:buAutoNum type="arabicPeriod"/>
            </a:pPr>
            <a:r>
              <a:rPr lang="en-US" sz="2400" b="0" dirty="0"/>
              <a:t>Clinical and Regulatory Considerations</a:t>
            </a:r>
          </a:p>
          <a:p>
            <a:pPr marL="457200" indent="-457200">
              <a:buFont typeface="+mj-lt"/>
              <a:buAutoNum type="arabicPeriod"/>
            </a:pPr>
            <a:r>
              <a:rPr lang="en-US" sz="2400" b="0" dirty="0">
                <a:solidFill>
                  <a:schemeClr val="bg2">
                    <a:lumMod val="75000"/>
                    <a:lumOff val="25000"/>
                  </a:schemeClr>
                </a:solidFill>
              </a:rPr>
              <a:t>Reimbursement Challenges</a:t>
            </a:r>
          </a:p>
          <a:p>
            <a:pPr marL="457200" indent="-457200">
              <a:buFont typeface="+mj-lt"/>
              <a:buAutoNum type="arabicPeriod"/>
            </a:pPr>
            <a:r>
              <a:rPr lang="en-US" sz="2400" b="0" dirty="0">
                <a:solidFill>
                  <a:schemeClr val="bg2">
                    <a:lumMod val="75000"/>
                    <a:lumOff val="25000"/>
                  </a:schemeClr>
                </a:solidFill>
              </a:rPr>
              <a:t>Unmet Clinical Needs of DES</a:t>
            </a:r>
          </a:p>
          <a:p>
            <a:pPr marL="457200" indent="-457200">
              <a:buFont typeface="+mj-lt"/>
              <a:buAutoNum type="arabicPeriod"/>
            </a:pPr>
            <a:r>
              <a:rPr lang="en-US" sz="2400" b="0" dirty="0">
                <a:solidFill>
                  <a:schemeClr val="bg2">
                    <a:lumMod val="75000"/>
                    <a:lumOff val="25000"/>
                  </a:schemeClr>
                </a:solidFill>
              </a:rPr>
              <a:t>Future of DES </a:t>
            </a:r>
          </a:p>
          <a:p>
            <a:pPr marL="457200" indent="-457200">
              <a:buFont typeface="+mj-lt"/>
              <a:buAutoNum type="arabicPeriod"/>
            </a:pPr>
            <a:endParaRPr lang="en-US" dirty="0"/>
          </a:p>
        </p:txBody>
      </p:sp>
    </p:spTree>
    <p:extLst>
      <p:ext uri="{BB962C8B-B14F-4D97-AF65-F5344CB8AC3E}">
        <p14:creationId xmlns:p14="http://schemas.microsoft.com/office/powerpoint/2010/main" val="107482727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75000"/>
                  </a:schemeClr>
                </a:solidFill>
              </a:rPr>
              <a:t>Regulatory Approval Requirements – DES</a:t>
            </a:r>
          </a:p>
        </p:txBody>
      </p:sp>
      <p:sp>
        <p:nvSpPr>
          <p:cNvPr id="3" name="Content Placeholder 2"/>
          <p:cNvSpPr>
            <a:spLocks noGrp="1"/>
          </p:cNvSpPr>
          <p:nvPr>
            <p:ph idx="1"/>
          </p:nvPr>
        </p:nvSpPr>
        <p:spPr>
          <a:xfrm>
            <a:off x="685799" y="1109663"/>
            <a:ext cx="7827579" cy="3619992"/>
          </a:xfrm>
        </p:spPr>
        <p:txBody>
          <a:bodyPr/>
          <a:lstStyle/>
          <a:p>
            <a:r>
              <a:rPr lang="en-US" dirty="0"/>
              <a:t>The global regulatory landscape continues to evolve and result in </a:t>
            </a:r>
            <a:r>
              <a:rPr lang="en-US" i="1" dirty="0"/>
              <a:t>increased complexity</a:t>
            </a:r>
            <a:r>
              <a:rPr lang="en-US" dirty="0"/>
              <a:t> to obtain product approvals</a:t>
            </a:r>
          </a:p>
          <a:p>
            <a:r>
              <a:rPr lang="en-US" dirty="0"/>
              <a:t>Approvals in Tier 1 countries, such as the US and EU (and others), are often used to support approvals in other regions</a:t>
            </a:r>
          </a:p>
          <a:p>
            <a:r>
              <a:rPr lang="en-US" i="1" dirty="0"/>
              <a:t>While the US FDA is opening up options for manufacturers, the EU is becoming stricter</a:t>
            </a:r>
          </a:p>
          <a:p>
            <a:r>
              <a:rPr lang="en-US" dirty="0"/>
              <a:t>Cost and agency review timing are also considerations</a:t>
            </a:r>
          </a:p>
          <a:p>
            <a:endParaRPr lang="en-US" dirty="0"/>
          </a:p>
        </p:txBody>
      </p:sp>
    </p:spTree>
    <p:extLst>
      <p:ext uri="{BB962C8B-B14F-4D97-AF65-F5344CB8AC3E}">
        <p14:creationId xmlns:p14="http://schemas.microsoft.com/office/powerpoint/2010/main" val="345749429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109"/>
            <a:ext cx="7769225" cy="566738"/>
          </a:xfrm>
        </p:spPr>
        <p:txBody>
          <a:bodyPr/>
          <a:lstStyle/>
          <a:p>
            <a:r>
              <a:rPr lang="en-US" sz="2800" dirty="0">
                <a:solidFill>
                  <a:schemeClr val="tx2">
                    <a:lumMod val="75000"/>
                  </a:schemeClr>
                </a:solidFill>
              </a:rPr>
              <a:t>US FDA Approval Process</a:t>
            </a:r>
          </a:p>
        </p:txBody>
      </p:sp>
      <p:sp>
        <p:nvSpPr>
          <p:cNvPr id="3" name="Content Placeholder 2"/>
          <p:cNvSpPr>
            <a:spLocks noGrp="1"/>
          </p:cNvSpPr>
          <p:nvPr>
            <p:ph idx="1"/>
          </p:nvPr>
        </p:nvSpPr>
        <p:spPr>
          <a:xfrm>
            <a:off x="685800" y="1109663"/>
            <a:ext cx="7772400" cy="3430806"/>
          </a:xfrm>
        </p:spPr>
        <p:txBody>
          <a:bodyPr/>
          <a:lstStyle/>
          <a:p>
            <a:r>
              <a:rPr lang="en-US" dirty="0"/>
              <a:t>DES regulated through the FDA CDRH, Division of Cardiovascular Devices, Interventional Cardiology Devices branch</a:t>
            </a:r>
          </a:p>
          <a:p>
            <a:r>
              <a:rPr lang="en-US" dirty="0"/>
              <a:t>Class III device – highest risk, Premarket Approval (PMA)</a:t>
            </a:r>
          </a:p>
          <a:p>
            <a:pPr lvl="1"/>
            <a:r>
              <a:rPr lang="en-US" dirty="0"/>
              <a:t>Requires comprehensive evaluation of data to demonstrate reasonable assurance of safety and effectiveness</a:t>
            </a:r>
          </a:p>
          <a:p>
            <a:pPr lvl="1"/>
            <a:r>
              <a:rPr lang="en-US" dirty="0"/>
              <a:t>Guidance documents exist to assist manufacturers on submission requirements</a:t>
            </a:r>
          </a:p>
          <a:p>
            <a:pPr lvl="1"/>
            <a:r>
              <a:rPr lang="en-US" dirty="0"/>
              <a:t>Pre-submission (Q-sub) for sponsors and FDA </a:t>
            </a:r>
            <a:r>
              <a:rPr lang="en-US" i="1" dirty="0"/>
              <a:t>to reach consensus on data to support PMA</a:t>
            </a:r>
          </a:p>
        </p:txBody>
      </p:sp>
    </p:spTree>
    <p:extLst>
      <p:ext uri="{BB962C8B-B14F-4D97-AF65-F5344CB8AC3E}">
        <p14:creationId xmlns:p14="http://schemas.microsoft.com/office/powerpoint/2010/main" val="73061372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75000"/>
                  </a:schemeClr>
                </a:solidFill>
              </a:rPr>
              <a:t>US FDA Approval Process (continued)</a:t>
            </a:r>
          </a:p>
        </p:txBody>
      </p:sp>
      <p:sp>
        <p:nvSpPr>
          <p:cNvPr id="3" name="Content Placeholder 2"/>
          <p:cNvSpPr>
            <a:spLocks noGrp="1"/>
          </p:cNvSpPr>
          <p:nvPr>
            <p:ph idx="1"/>
          </p:nvPr>
        </p:nvSpPr>
        <p:spPr>
          <a:xfrm>
            <a:off x="749808" y="683419"/>
            <a:ext cx="7772400" cy="3886200"/>
          </a:xfrm>
        </p:spPr>
        <p:txBody>
          <a:bodyPr/>
          <a:lstStyle/>
          <a:p>
            <a:r>
              <a:rPr lang="en-US" dirty="0"/>
              <a:t>Several clinical trial options</a:t>
            </a:r>
          </a:p>
          <a:p>
            <a:pPr lvl="1"/>
            <a:r>
              <a:rPr lang="en-US" dirty="0">
                <a:solidFill>
                  <a:schemeClr val="bg2">
                    <a:lumMod val="50000"/>
                    <a:lumOff val="50000"/>
                  </a:schemeClr>
                </a:solidFill>
              </a:rPr>
              <a:t>Early Feasibility Study (EFS) – limited clinical investigation for a new device early in development, approx. 10 patients</a:t>
            </a:r>
          </a:p>
          <a:p>
            <a:pPr lvl="2"/>
            <a:r>
              <a:rPr lang="en-US" dirty="0">
                <a:solidFill>
                  <a:schemeClr val="bg2">
                    <a:lumMod val="50000"/>
                    <a:lumOff val="50000"/>
                  </a:schemeClr>
                </a:solidFill>
              </a:rPr>
              <a:t>Typical practice was to initiate early study in the EU</a:t>
            </a:r>
          </a:p>
          <a:p>
            <a:pPr lvl="2"/>
            <a:r>
              <a:rPr lang="en-US" dirty="0">
                <a:solidFill>
                  <a:schemeClr val="bg2">
                    <a:lumMod val="50000"/>
                    <a:lumOff val="50000"/>
                  </a:schemeClr>
                </a:solidFill>
              </a:rPr>
              <a:t>Could lead to refinement of device design before pivotal trial</a:t>
            </a:r>
          </a:p>
          <a:p>
            <a:pPr lvl="1"/>
            <a:r>
              <a:rPr lang="en-US" dirty="0">
                <a:solidFill>
                  <a:schemeClr val="bg2">
                    <a:lumMod val="50000"/>
                    <a:lumOff val="50000"/>
                  </a:schemeClr>
                </a:solidFill>
              </a:rPr>
              <a:t>First in Human and traditional feasibility studies</a:t>
            </a:r>
          </a:p>
          <a:p>
            <a:pPr lvl="1"/>
            <a:r>
              <a:rPr lang="en-US" dirty="0"/>
              <a:t>Pivotal Trial – collects definitive evidence of safety and effectiveness (may be a RCT) </a:t>
            </a:r>
          </a:p>
          <a:p>
            <a:pPr lvl="2"/>
            <a:r>
              <a:rPr lang="en-US" dirty="0"/>
              <a:t>For new devices and changes to devices that affect the safety and effectiveness of the device, e.g. stent material</a:t>
            </a:r>
          </a:p>
          <a:p>
            <a:pPr lvl="3"/>
            <a:r>
              <a:rPr lang="en-US" dirty="0"/>
              <a:t>New devices – may require demonstration of superiority over current treatment</a:t>
            </a:r>
          </a:p>
          <a:p>
            <a:pPr lvl="3"/>
            <a:r>
              <a:rPr lang="en-US" dirty="0"/>
              <a:t>Revised devices – demonstration of non-inferiority over other DES</a:t>
            </a:r>
          </a:p>
          <a:p>
            <a:pPr lvl="2"/>
            <a:endParaRPr lang="en-US" dirty="0"/>
          </a:p>
        </p:txBody>
      </p:sp>
    </p:spTree>
    <p:extLst>
      <p:ext uri="{BB962C8B-B14F-4D97-AF65-F5344CB8AC3E}">
        <p14:creationId xmlns:p14="http://schemas.microsoft.com/office/powerpoint/2010/main" val="369362327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75000"/>
                  </a:schemeClr>
                </a:solidFill>
              </a:rPr>
              <a:t>US FDA Approval Process (continued)</a:t>
            </a:r>
          </a:p>
        </p:txBody>
      </p:sp>
      <p:sp>
        <p:nvSpPr>
          <p:cNvPr id="3" name="Content Placeholder 2"/>
          <p:cNvSpPr>
            <a:spLocks noGrp="1"/>
          </p:cNvSpPr>
          <p:nvPr>
            <p:ph idx="1"/>
          </p:nvPr>
        </p:nvSpPr>
        <p:spPr>
          <a:xfrm>
            <a:off x="681039" y="683419"/>
            <a:ext cx="7772400" cy="3627875"/>
          </a:xfrm>
        </p:spPr>
        <p:txBody>
          <a:bodyPr/>
          <a:lstStyle/>
          <a:p>
            <a:r>
              <a:rPr lang="en-US" dirty="0"/>
              <a:t>Use of foreign data to support premarket approval</a:t>
            </a:r>
          </a:p>
          <a:p>
            <a:pPr lvl="1"/>
            <a:r>
              <a:rPr lang="en-US" dirty="0"/>
              <a:t>Challenges to accepting data due to potential patient population or clinical practice differences – but high quality data is increasingly accepted</a:t>
            </a:r>
          </a:p>
          <a:p>
            <a:pPr lvl="1"/>
            <a:r>
              <a:rPr lang="en-US" dirty="0"/>
              <a:t>Currently recommended over 50% of patients enrolled must be from US sites</a:t>
            </a:r>
          </a:p>
          <a:p>
            <a:r>
              <a:rPr lang="en-US" dirty="0"/>
              <a:t>Post market information to support approval</a:t>
            </a:r>
          </a:p>
          <a:p>
            <a:pPr lvl="1"/>
            <a:r>
              <a:rPr lang="en-US" dirty="0"/>
              <a:t>Participation in an established registry as a means to balance pre-approval and post-approval requirements</a:t>
            </a:r>
          </a:p>
          <a:p>
            <a:pPr lvl="1"/>
            <a:r>
              <a:rPr lang="en-US" dirty="0"/>
              <a:t>Data gathered from a registry may be used as Real World Evidence (RWE) to support future device changes, such as indication expansions</a:t>
            </a:r>
          </a:p>
        </p:txBody>
      </p:sp>
    </p:spTree>
    <p:extLst>
      <p:ext uri="{BB962C8B-B14F-4D97-AF65-F5344CB8AC3E}">
        <p14:creationId xmlns:p14="http://schemas.microsoft.com/office/powerpoint/2010/main" val="302788291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81000" y="57150"/>
            <a:ext cx="8305800" cy="566738"/>
          </a:xfrm>
        </p:spPr>
        <p:txBody>
          <a:bodyPr/>
          <a:lstStyle/>
          <a:p>
            <a:pPr eaLnBrk="1" hangingPunct="1"/>
            <a:r>
              <a:rPr lang="en-US" altLang="en-US" sz="3200" dirty="0"/>
              <a:t>Disclosure Statement of Financial Interest</a:t>
            </a:r>
          </a:p>
        </p:txBody>
      </p:sp>
      <p:sp>
        <p:nvSpPr>
          <p:cNvPr id="5129" name="TextBox 9"/>
          <p:cNvSpPr txBox="1">
            <a:spLocks noChangeArrowheads="1"/>
          </p:cNvSpPr>
          <p:nvPr/>
        </p:nvSpPr>
        <p:spPr bwMode="auto">
          <a:xfrm>
            <a:off x="304800" y="4208345"/>
            <a:ext cx="5338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chemeClr val="tx2"/>
              </a:buClr>
              <a:buSzPct val="110000"/>
              <a:buChar char="•"/>
              <a:defRPr sz="3000" b="1">
                <a:solidFill>
                  <a:schemeClr val="tx1"/>
                </a:solidFill>
                <a:latin typeface="Arial" pitchFamily="34" charset="0"/>
              </a:defRPr>
            </a:lvl1pPr>
            <a:lvl2pPr marL="742950" indent="-285750" eaLnBrk="0" hangingPunct="0">
              <a:spcBef>
                <a:spcPct val="30000"/>
              </a:spcBef>
              <a:buClr>
                <a:schemeClr val="tx2"/>
              </a:buClr>
              <a:buSzPct val="70000"/>
              <a:buFont typeface="Wingdings 2" pitchFamily="18" charset="2"/>
              <a:buChar char="¡"/>
              <a:defRPr sz="2800" b="1">
                <a:solidFill>
                  <a:schemeClr val="tx1"/>
                </a:solidFill>
                <a:latin typeface="Arial" pitchFamily="34" charset="0"/>
              </a:defRPr>
            </a:lvl2pPr>
            <a:lvl3pPr marL="1143000" indent="-228600" eaLnBrk="0" hangingPunct="0">
              <a:spcBef>
                <a:spcPct val="30000"/>
              </a:spcBef>
              <a:buChar char="•"/>
              <a:defRPr sz="2400" b="1">
                <a:solidFill>
                  <a:schemeClr val="tx1"/>
                </a:solidFill>
                <a:latin typeface="Arial" pitchFamily="34" charset="0"/>
              </a:defRPr>
            </a:lvl3pPr>
            <a:lvl4pPr marL="1600200" indent="-228600" eaLnBrk="0" hangingPunct="0">
              <a:spcBef>
                <a:spcPct val="30000"/>
              </a:spcBef>
              <a:buChar char="–"/>
              <a:defRPr sz="2000" b="1">
                <a:solidFill>
                  <a:schemeClr val="tx1"/>
                </a:solidFill>
                <a:latin typeface="Arial" pitchFamily="34" charset="0"/>
              </a:defRPr>
            </a:lvl4pPr>
            <a:lvl5pPr marL="2057400" indent="-228600" eaLnBrk="0" hangingPunct="0">
              <a:spcBef>
                <a:spcPct val="30000"/>
              </a:spcBef>
              <a:buChar char="»"/>
              <a:defRPr sz="2000" b="1">
                <a:solidFill>
                  <a:schemeClr val="tx1"/>
                </a:solidFill>
                <a:latin typeface="Arial" pitchFamily="34" charset="0"/>
              </a:defRPr>
            </a:lvl5pPr>
            <a:lvl6pPr marL="2514600" indent="-228600" eaLnBrk="0" fontAlgn="base" hangingPunct="0">
              <a:spcBef>
                <a:spcPct val="30000"/>
              </a:spcBef>
              <a:spcAft>
                <a:spcPct val="0"/>
              </a:spcAft>
              <a:buChar char="»"/>
              <a:defRPr sz="2000" b="1">
                <a:solidFill>
                  <a:schemeClr val="tx1"/>
                </a:solidFill>
                <a:latin typeface="Arial" pitchFamily="34" charset="0"/>
              </a:defRPr>
            </a:lvl6pPr>
            <a:lvl7pPr marL="2971800" indent="-228600" eaLnBrk="0" fontAlgn="base" hangingPunct="0">
              <a:spcBef>
                <a:spcPct val="30000"/>
              </a:spcBef>
              <a:spcAft>
                <a:spcPct val="0"/>
              </a:spcAft>
              <a:buChar char="»"/>
              <a:defRPr sz="2000" b="1">
                <a:solidFill>
                  <a:schemeClr val="tx1"/>
                </a:solidFill>
                <a:latin typeface="Arial" pitchFamily="34" charset="0"/>
              </a:defRPr>
            </a:lvl7pPr>
            <a:lvl8pPr marL="3429000" indent="-228600" eaLnBrk="0" fontAlgn="base" hangingPunct="0">
              <a:spcBef>
                <a:spcPct val="30000"/>
              </a:spcBef>
              <a:spcAft>
                <a:spcPct val="0"/>
              </a:spcAft>
              <a:buChar char="»"/>
              <a:defRPr sz="2000" b="1">
                <a:solidFill>
                  <a:schemeClr val="tx1"/>
                </a:solidFill>
                <a:latin typeface="Arial" pitchFamily="34" charset="0"/>
              </a:defRPr>
            </a:lvl8pPr>
            <a:lvl9pPr marL="3886200" indent="-228600" eaLnBrk="0" fontAlgn="base" hangingPunct="0">
              <a:spcBef>
                <a:spcPct val="30000"/>
              </a:spcBef>
              <a:spcAft>
                <a:spcPct val="0"/>
              </a:spcAft>
              <a:buChar char="»"/>
              <a:defRPr sz="2000" b="1">
                <a:solidFill>
                  <a:schemeClr val="tx1"/>
                </a:solidFill>
                <a:latin typeface="Arial" pitchFamily="34" charset="0"/>
              </a:defRPr>
            </a:lvl9pPr>
          </a:lstStyle>
          <a:p>
            <a:pPr eaLnBrk="1" hangingPunct="1">
              <a:spcBef>
                <a:spcPct val="0"/>
              </a:spcBef>
              <a:buClr>
                <a:srgbClr val="FDE25E"/>
              </a:buClr>
              <a:buFontTx/>
              <a:buNone/>
            </a:pPr>
            <a:r>
              <a:rPr lang="en-US" altLang="en-US" sz="1400" b="0" dirty="0">
                <a:solidFill>
                  <a:srgbClr val="FFFFFF"/>
                </a:solidFill>
                <a:ea typeface="+mn-ea"/>
                <a:cs typeface="Arial" pitchFamily="34" charset="0"/>
              </a:rPr>
              <a:t>All TCT 2018 faculty disclosures are listed online and on the App.</a:t>
            </a:r>
          </a:p>
        </p:txBody>
      </p:sp>
      <p:sp>
        <p:nvSpPr>
          <p:cNvPr id="3" name="Content Placeholder 2"/>
          <p:cNvSpPr>
            <a:spLocks noGrp="1"/>
          </p:cNvSpPr>
          <p:nvPr>
            <p:ph sz="half" idx="1"/>
          </p:nvPr>
        </p:nvSpPr>
        <p:spPr/>
        <p:txBody>
          <a:bodyPr/>
          <a:lstStyle/>
          <a:p>
            <a:pPr marL="0" indent="0">
              <a:buNone/>
            </a:pPr>
            <a:r>
              <a:rPr lang="en-US" sz="2400" b="0" dirty="0" smtClean="0"/>
              <a:t>Chief Medical Officer</a:t>
            </a:r>
            <a:br>
              <a:rPr lang="en-US" sz="2400" b="0" dirty="0" smtClean="0"/>
            </a:br>
            <a:r>
              <a:rPr lang="en-US" sz="2400" b="0" dirty="0" smtClean="0"/>
              <a:t>Divisional Vice President</a:t>
            </a:r>
            <a:br>
              <a:rPr lang="en-US" sz="2400" b="0" dirty="0" smtClean="0"/>
            </a:br>
            <a:r>
              <a:rPr lang="en-US" sz="2400" b="0" dirty="0" smtClean="0"/>
              <a:t>Global Medical Affairs</a:t>
            </a:r>
            <a:br>
              <a:rPr lang="en-US" sz="2400" b="0" dirty="0" smtClean="0"/>
            </a:br>
            <a:r>
              <a:rPr lang="en-US" sz="2400" b="0" dirty="0" smtClean="0"/>
              <a:t>Abbott Vascular</a:t>
            </a:r>
            <a:br>
              <a:rPr lang="en-US" sz="2400" b="0" dirty="0" smtClean="0"/>
            </a:br>
            <a:r>
              <a:rPr lang="en-US" sz="2400" b="0" dirty="0" smtClean="0"/>
              <a:t>Santa Clara, CA, USA</a:t>
            </a:r>
            <a:endParaRPr lang="en-US" sz="2400" b="0" dirty="0"/>
          </a:p>
        </p:txBody>
      </p:sp>
    </p:spTree>
    <p:extLst>
      <p:ext uri="{BB962C8B-B14F-4D97-AF65-F5344CB8AC3E}">
        <p14:creationId xmlns:p14="http://schemas.microsoft.com/office/powerpoint/2010/main" val="1009821965"/>
      </p:ext>
    </p:extLst>
  </p:cSld>
  <p:clrMapOvr>
    <a:masterClrMapping/>
  </p:clrMapOvr>
  <p:transition spd="med" advClick="0" advTm="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687386" y="0"/>
            <a:ext cx="7769225" cy="566738"/>
          </a:xfrm>
        </p:spPr>
        <p:txBody>
          <a:bodyPr/>
          <a:lstStyle/>
          <a:p>
            <a:pPr eaLnBrk="1" hangingPunct="1"/>
            <a:r>
              <a:rPr lang="en-US" sz="2800" dirty="0">
                <a:solidFill>
                  <a:schemeClr val="tx2">
                    <a:lumMod val="75000"/>
                  </a:schemeClr>
                </a:solidFill>
              </a:rPr>
              <a:t>Case Examples</a:t>
            </a:r>
          </a:p>
        </p:txBody>
      </p:sp>
      <p:graphicFrame>
        <p:nvGraphicFramePr>
          <p:cNvPr id="537604" name="Group 4"/>
          <p:cNvGraphicFramePr>
            <a:graphicFrameLocks noGrp="1"/>
          </p:cNvGraphicFramePr>
          <p:nvPr>
            <p:extLst>
              <p:ext uri="{D42A27DB-BD31-4B8C-83A1-F6EECF244321}">
                <p14:modId xmlns:p14="http://schemas.microsoft.com/office/powerpoint/2010/main" val="1220601738"/>
              </p:ext>
            </p:extLst>
          </p:nvPr>
        </p:nvGraphicFramePr>
        <p:xfrm>
          <a:off x="443849" y="481621"/>
          <a:ext cx="8256298" cy="4060942"/>
        </p:xfrm>
        <a:graphic>
          <a:graphicData uri="http://schemas.openxmlformats.org/drawingml/2006/table">
            <a:tbl>
              <a:tblPr/>
              <a:tblGrid>
                <a:gridCol w="1802102">
                  <a:extLst>
                    <a:ext uri="{9D8B030D-6E8A-4147-A177-3AD203B41FA5}">
                      <a16:colId xmlns:a16="http://schemas.microsoft.com/office/drawing/2014/main" xmlns="" val="20000"/>
                    </a:ext>
                  </a:extLst>
                </a:gridCol>
                <a:gridCol w="3650926">
                  <a:extLst>
                    <a:ext uri="{9D8B030D-6E8A-4147-A177-3AD203B41FA5}">
                      <a16:colId xmlns:a16="http://schemas.microsoft.com/office/drawing/2014/main" xmlns="" val="20001"/>
                    </a:ext>
                  </a:extLst>
                </a:gridCol>
                <a:gridCol w="1750542">
                  <a:extLst>
                    <a:ext uri="{9D8B030D-6E8A-4147-A177-3AD203B41FA5}">
                      <a16:colId xmlns:a16="http://schemas.microsoft.com/office/drawing/2014/main" xmlns="" val="20002"/>
                    </a:ext>
                  </a:extLst>
                </a:gridCol>
                <a:gridCol w="1052728">
                  <a:extLst>
                    <a:ext uri="{9D8B030D-6E8A-4147-A177-3AD203B41FA5}">
                      <a16:colId xmlns:a16="http://schemas.microsoft.com/office/drawing/2014/main" xmlns="" val="20003"/>
                    </a:ext>
                  </a:extLst>
                </a:gridCol>
              </a:tblGrid>
              <a:tr h="66696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1" i="0" u="none" strike="noStrike" cap="none" normalizeH="0" baseline="0" dirty="0">
                          <a:ln>
                            <a:noFill/>
                          </a:ln>
                          <a:solidFill>
                            <a:schemeClr val="accent6">
                              <a:lumMod val="40000"/>
                              <a:lumOff val="60000"/>
                            </a:schemeClr>
                          </a:solidFill>
                          <a:effectLst/>
                          <a:latin typeface="Arial" charset="0"/>
                        </a:rPr>
                        <a:t>Product</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3864"/>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1" i="0" u="none" strike="noStrike" cap="none" normalizeH="0" baseline="0" dirty="0">
                          <a:ln>
                            <a:noFill/>
                          </a:ln>
                          <a:solidFill>
                            <a:schemeClr val="accent6">
                              <a:lumMod val="40000"/>
                              <a:lumOff val="60000"/>
                            </a:schemeClr>
                          </a:solidFill>
                          <a:effectLst/>
                          <a:latin typeface="Arial" charset="0"/>
                        </a:rPr>
                        <a:t>Trial Design</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386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6">
                              <a:lumMod val="40000"/>
                              <a:lumOff val="60000"/>
                            </a:schemeClr>
                          </a:solidFill>
                          <a:effectLst/>
                          <a:latin typeface="Arial" charset="0"/>
                        </a:rPr>
                        <a:t>Primary Endpoint</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3864"/>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1" i="0" u="none" strike="noStrike" cap="none" normalizeH="0" baseline="0" dirty="0">
                          <a:ln>
                            <a:noFill/>
                          </a:ln>
                          <a:solidFill>
                            <a:schemeClr val="accent6">
                              <a:lumMod val="40000"/>
                              <a:lumOff val="60000"/>
                            </a:schemeClr>
                          </a:solidFill>
                          <a:effectLst/>
                          <a:latin typeface="Arial" charset="0"/>
                        </a:rPr>
                        <a:t># of Pts</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3864"/>
                    </a:solidFill>
                  </a:tcPr>
                </a:tc>
                <a:extLst>
                  <a:ext uri="{0D108BD9-81ED-4DB2-BD59-A6C34878D82A}">
                    <a16:rowId xmlns:a16="http://schemas.microsoft.com/office/drawing/2014/main" xmlns="" val="10000"/>
                  </a:ext>
                </a:extLst>
              </a:tr>
              <a:tr h="342932">
                <a:tc rowSpan="2">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err="1">
                          <a:ln>
                            <a:noFill/>
                          </a:ln>
                          <a:solidFill>
                            <a:schemeClr val="tx2"/>
                          </a:solidFill>
                          <a:effectLst/>
                          <a:latin typeface="Arial" charset="0"/>
                        </a:rPr>
                        <a:t>Elunir</a:t>
                      </a:r>
                      <a:r>
                        <a:rPr kumimoji="0" lang="en-US" sz="1400" b="0" i="0" u="none" strike="noStrike" cap="none" normalizeH="0" baseline="30000" dirty="0" err="1">
                          <a:ln>
                            <a:noFill/>
                          </a:ln>
                          <a:solidFill>
                            <a:schemeClr val="tx2"/>
                          </a:solidFill>
                          <a:effectLst/>
                          <a:latin typeface="Arial" charset="0"/>
                        </a:rPr>
                        <a:t>TM</a:t>
                      </a:r>
                      <a:r>
                        <a:rPr kumimoji="0" lang="en-US" sz="1400" b="0" i="0" u="none" strike="noStrike" cap="none" normalizeH="0" baseline="0" dirty="0">
                          <a:ln>
                            <a:noFill/>
                          </a:ln>
                          <a:solidFill>
                            <a:schemeClr val="tx2"/>
                          </a:solidFill>
                          <a:effectLst/>
                          <a:latin typeface="Arial" charset="0"/>
                        </a:rPr>
                        <a:t> </a:t>
                      </a:r>
                      <a:r>
                        <a:rPr kumimoji="0" lang="en-US" sz="1400" b="0" i="0" u="none" strike="noStrike" cap="none" normalizeH="0" baseline="0" dirty="0" err="1">
                          <a:ln>
                            <a:noFill/>
                          </a:ln>
                          <a:solidFill>
                            <a:schemeClr val="tx2"/>
                          </a:solidFill>
                          <a:effectLst/>
                          <a:latin typeface="Arial" charset="0"/>
                        </a:rPr>
                        <a:t>Ridaforolimus</a:t>
                      </a:r>
                      <a:r>
                        <a:rPr kumimoji="0" lang="en-US" sz="1400" b="0" i="0" u="none" strike="noStrike" cap="none" normalizeH="0" baseline="0" dirty="0">
                          <a:ln>
                            <a:noFill/>
                          </a:ln>
                          <a:solidFill>
                            <a:schemeClr val="tx2"/>
                          </a:solidFill>
                          <a:effectLst/>
                          <a:latin typeface="Arial" charset="0"/>
                        </a:rPr>
                        <a:t> ECSS (</a:t>
                      </a:r>
                      <a:r>
                        <a:rPr kumimoji="0" lang="en-US" sz="1400" b="0" i="0" u="none" strike="noStrike" cap="none" normalizeH="0" baseline="0" dirty="0" err="1">
                          <a:ln>
                            <a:noFill/>
                          </a:ln>
                          <a:solidFill>
                            <a:schemeClr val="tx2"/>
                          </a:solidFill>
                          <a:effectLst/>
                          <a:latin typeface="Arial" charset="0"/>
                        </a:rPr>
                        <a:t>Medinol</a:t>
                      </a:r>
                      <a:r>
                        <a:rPr kumimoji="0" lang="en-US" sz="1400" b="0" i="0" u="none" strike="noStrike" cap="none" normalizeH="0" baseline="0" dirty="0">
                          <a:ln>
                            <a:noFill/>
                          </a:ln>
                          <a:solidFill>
                            <a:schemeClr val="tx2"/>
                          </a:solidFill>
                          <a:effectLst/>
                          <a:latin typeface="Arial" charset="0"/>
                        </a:rPr>
                        <a:t>)</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BIONICS – Pivotal trial, random 1:1 vs. Resolute (MDT), non-inferiority</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TLF @ 12 months</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1856</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1"/>
                  </a:ext>
                </a:extLst>
              </a:tr>
              <a:tr h="342932">
                <a:tc vMerge="1">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endParaRPr kumimoji="0" lang="en-US" sz="1400" b="0" i="0" u="none" strike="noStrike" cap="none" normalizeH="0" baseline="0" dirty="0">
                        <a:ln>
                          <a:noFill/>
                        </a:ln>
                        <a:solidFill>
                          <a:schemeClr val="tx2"/>
                        </a:solidFill>
                        <a:effectLst/>
                        <a:latin typeface="Arial"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BIONICS-PK – Sub-study, first 12 pts through 30 days</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N/A</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12</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2"/>
                  </a:ext>
                </a:extLst>
              </a:tr>
              <a:tr h="34293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2"/>
                          </a:solidFill>
                          <a:effectLst/>
                          <a:latin typeface="Arial" charset="0"/>
                        </a:rPr>
                        <a:t>Tryton</a:t>
                      </a:r>
                      <a:r>
                        <a:rPr kumimoji="0" lang="en-US" sz="1400" b="0" i="0" u="none" strike="noStrike" cap="none" normalizeH="0" baseline="30000" dirty="0" err="1">
                          <a:ln>
                            <a:noFill/>
                          </a:ln>
                          <a:solidFill>
                            <a:schemeClr val="tx2"/>
                          </a:solidFill>
                          <a:effectLst/>
                          <a:latin typeface="Arial" charset="0"/>
                        </a:rPr>
                        <a:t>TM</a:t>
                      </a:r>
                      <a:r>
                        <a:rPr kumimoji="0" lang="en-US" sz="1400" b="0" i="0" u="none" strike="noStrike" cap="none" normalizeH="0" baseline="0" dirty="0">
                          <a:ln>
                            <a:noFill/>
                          </a:ln>
                          <a:solidFill>
                            <a:schemeClr val="tx2"/>
                          </a:solidFill>
                          <a:effectLst/>
                          <a:latin typeface="Arial" charset="0"/>
                        </a:rPr>
                        <a:t> Side Branch (</a:t>
                      </a:r>
                      <a:r>
                        <a:rPr kumimoji="0" lang="en-US" sz="1400" b="0" i="0" u="none" strike="noStrike" cap="none" normalizeH="0" baseline="0" dirty="0" err="1">
                          <a:ln>
                            <a:noFill/>
                          </a:ln>
                          <a:solidFill>
                            <a:schemeClr val="tx2"/>
                          </a:solidFill>
                          <a:effectLst/>
                          <a:latin typeface="Arial" charset="0"/>
                        </a:rPr>
                        <a:t>Tryton</a:t>
                      </a:r>
                      <a:r>
                        <a:rPr kumimoji="0" lang="en-US" sz="1400" b="0" i="0" u="none" strike="noStrike" cap="none" normalizeH="0" baseline="0" dirty="0">
                          <a:ln>
                            <a:noFill/>
                          </a:ln>
                          <a:solidFill>
                            <a:schemeClr val="tx2"/>
                          </a:solidFill>
                          <a:effectLst/>
                          <a:latin typeface="Arial" charset="0"/>
                        </a:rPr>
                        <a:t>)</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TRYTON – Pivotal trial, random 1:1 (</a:t>
                      </a:r>
                      <a:r>
                        <a:rPr kumimoji="0" lang="en-US" sz="1400" b="0" i="0" u="none" strike="noStrike" cap="none" normalizeH="0" baseline="0" dirty="0" err="1">
                          <a:ln>
                            <a:noFill/>
                          </a:ln>
                          <a:solidFill>
                            <a:schemeClr val="tx1"/>
                          </a:solidFill>
                          <a:effectLst/>
                          <a:latin typeface="Arial" charset="0"/>
                        </a:rPr>
                        <a:t>DES+Tryton</a:t>
                      </a:r>
                      <a:r>
                        <a:rPr kumimoji="0" lang="en-US" sz="1400" b="0" i="0" u="none" strike="noStrike" cap="none" normalizeH="0" baseline="0" dirty="0">
                          <a:ln>
                            <a:noFill/>
                          </a:ln>
                          <a:solidFill>
                            <a:schemeClr val="tx1"/>
                          </a:solidFill>
                          <a:effectLst/>
                          <a:latin typeface="Arial" charset="0"/>
                        </a:rPr>
                        <a:t> vs DES+POBA), non-inferiority</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TVF @ 9 months</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65 (roll-in)</a:t>
                      </a:r>
                    </a:p>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704 (random)</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3"/>
                  </a:ext>
                </a:extLst>
              </a:tr>
              <a:tr h="342932">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TRYTON Extend Access – Confirmation study, single arm, verify side branch diameters, confirm acute safety, confirm results seen in pivotal</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PPMI &gt;3X URL CK-MB @ 48 hours</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133</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4"/>
                  </a:ext>
                </a:extLst>
              </a:tr>
              <a:tr h="617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2"/>
                          </a:solidFill>
                          <a:effectLst/>
                          <a:latin typeface="Arial" charset="0"/>
                        </a:rPr>
                        <a:t>Orsiro</a:t>
                      </a:r>
                      <a:r>
                        <a:rPr kumimoji="0" lang="en-US" sz="1400" b="0" i="0" u="none" strike="noStrike" cap="none" normalizeH="0" baseline="30000" dirty="0" err="1">
                          <a:ln>
                            <a:noFill/>
                          </a:ln>
                          <a:solidFill>
                            <a:schemeClr val="tx2"/>
                          </a:solidFill>
                          <a:effectLst/>
                          <a:latin typeface="Arial" charset="0"/>
                        </a:rPr>
                        <a:t>TM</a:t>
                      </a:r>
                      <a:r>
                        <a:rPr kumimoji="0" lang="en-US" sz="1400" b="0" i="0" u="none" strike="noStrike" cap="none" normalizeH="0" baseline="0" dirty="0">
                          <a:ln>
                            <a:noFill/>
                          </a:ln>
                          <a:solidFill>
                            <a:schemeClr val="tx2"/>
                          </a:solidFill>
                          <a:effectLst/>
                          <a:latin typeface="Arial" charset="0"/>
                        </a:rPr>
                        <a:t> Sirolimus ECSS (</a:t>
                      </a:r>
                      <a:r>
                        <a:rPr kumimoji="0" lang="en-US" sz="1400" b="0" i="0" u="none" strike="noStrike" cap="none" normalizeH="0" baseline="0" dirty="0" err="1">
                          <a:ln>
                            <a:noFill/>
                          </a:ln>
                          <a:solidFill>
                            <a:schemeClr val="tx2"/>
                          </a:solidFill>
                          <a:effectLst/>
                          <a:latin typeface="Arial" charset="0"/>
                        </a:rPr>
                        <a:t>Biotronik</a:t>
                      </a:r>
                      <a:r>
                        <a:rPr kumimoji="0" lang="en-US" sz="1400" b="0" i="0" u="none" strike="noStrike" cap="none" normalizeH="0" baseline="0" dirty="0">
                          <a:ln>
                            <a:noFill/>
                          </a:ln>
                          <a:solidFill>
                            <a:schemeClr val="tx2"/>
                          </a:solidFill>
                          <a:effectLst/>
                          <a:latin typeface="Arial" charset="0"/>
                        </a:rPr>
                        <a:t>)*</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BIOFLOW-V – Pivotal trial, random 2:1 vs XIENCE (ABT) + results from BIOFLOW II&amp;IV OUS Trials, non-inferiority </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TLF @ 12 months</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1400" b="0" i="0" u="none" strike="noStrike" cap="none" normalizeH="0" baseline="0" dirty="0">
                          <a:ln>
                            <a:noFill/>
                          </a:ln>
                          <a:solidFill>
                            <a:schemeClr val="tx1"/>
                          </a:solidFill>
                          <a:effectLst/>
                          <a:latin typeface="Arial" charset="0"/>
                        </a:rPr>
                        <a:t>1334</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5"/>
                  </a:ext>
                </a:extLst>
              </a:tr>
            </a:tbl>
          </a:graphicData>
        </a:graphic>
      </p:graphicFrame>
      <p:sp>
        <p:nvSpPr>
          <p:cNvPr id="25632" name="Rectangle 4"/>
          <p:cNvSpPr>
            <a:spLocks noChangeArrowheads="1"/>
          </p:cNvSpPr>
          <p:nvPr/>
        </p:nvSpPr>
        <p:spPr bwMode="auto">
          <a:xfrm>
            <a:off x="1143000" y="673831"/>
            <a:ext cx="6858000" cy="434579"/>
          </a:xfrm>
          <a:prstGeom prst="rect">
            <a:avLst/>
          </a:prstGeom>
          <a:noFill/>
          <a:ln w="9525">
            <a:noFill/>
            <a:miter lim="800000"/>
            <a:headEnd/>
            <a:tailEnd/>
          </a:ln>
        </p:spPr>
        <p:txBody>
          <a:bodyPr lIns="34290" rIns="34290" anchor="ctr"/>
          <a:lstStyle/>
          <a:p>
            <a:pPr algn="ctr">
              <a:lnSpc>
                <a:spcPct val="90000"/>
              </a:lnSpc>
            </a:pPr>
            <a:endParaRPr lang="en-US" dirty="0">
              <a:solidFill>
                <a:srgbClr val="FDE25E"/>
              </a:solidFill>
              <a:cs typeface="ヒラギノ角ゴ Pro W3"/>
            </a:endParaRPr>
          </a:p>
        </p:txBody>
      </p:sp>
      <p:sp>
        <p:nvSpPr>
          <p:cNvPr id="7" name="Text Box 14"/>
          <p:cNvSpPr txBox="1">
            <a:spLocks noChangeArrowheads="1"/>
          </p:cNvSpPr>
          <p:nvPr/>
        </p:nvSpPr>
        <p:spPr bwMode="auto">
          <a:xfrm>
            <a:off x="2389803" y="4542563"/>
            <a:ext cx="3427809" cy="205979"/>
          </a:xfrm>
          <a:prstGeom prst="rect">
            <a:avLst/>
          </a:prstGeom>
          <a:noFill/>
          <a:ln w="9525">
            <a:noFill/>
            <a:miter lim="800000"/>
            <a:headEnd/>
            <a:tailEnd/>
          </a:ln>
        </p:spPr>
        <p:txBody>
          <a:bodyPr/>
          <a:lstStyle/>
          <a:p>
            <a:pPr algn="ctr"/>
            <a:r>
              <a:rPr lang="en-US" sz="1050" i="0" dirty="0">
                <a:solidFill>
                  <a:schemeClr val="tx1"/>
                </a:solidFill>
              </a:rPr>
              <a:t>*Not approved in the US</a:t>
            </a:r>
          </a:p>
        </p:txBody>
      </p:sp>
    </p:spTree>
    <p:extLst>
      <p:ext uri="{BB962C8B-B14F-4D97-AF65-F5344CB8AC3E}">
        <p14:creationId xmlns:p14="http://schemas.microsoft.com/office/powerpoint/2010/main" val="67011058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75000"/>
                  </a:schemeClr>
                </a:solidFill>
              </a:rPr>
              <a:t>EU CE Mark Application Process</a:t>
            </a:r>
          </a:p>
        </p:txBody>
      </p:sp>
      <p:sp>
        <p:nvSpPr>
          <p:cNvPr id="3" name="Content Placeholder 2"/>
          <p:cNvSpPr>
            <a:spLocks noGrp="1"/>
          </p:cNvSpPr>
          <p:nvPr>
            <p:ph idx="1"/>
          </p:nvPr>
        </p:nvSpPr>
        <p:spPr>
          <a:xfrm>
            <a:off x="681039" y="936241"/>
            <a:ext cx="7772400" cy="3706703"/>
          </a:xfrm>
        </p:spPr>
        <p:txBody>
          <a:bodyPr/>
          <a:lstStyle/>
          <a:p>
            <a:r>
              <a:rPr lang="en-US" dirty="0"/>
              <a:t>Regulated through Medical Devices Directives (MDD)</a:t>
            </a:r>
          </a:p>
          <a:p>
            <a:r>
              <a:rPr lang="en-US" dirty="0"/>
              <a:t>Notified bodies designated by EU member states assess sponsor’s evidence of conformity to the MDD</a:t>
            </a:r>
          </a:p>
          <a:p>
            <a:r>
              <a:rPr lang="en-US" dirty="0"/>
              <a:t>Class III – highest risk, Design Dossier approval route</a:t>
            </a:r>
          </a:p>
          <a:p>
            <a:pPr lvl="1"/>
            <a:r>
              <a:rPr lang="en-US" dirty="0"/>
              <a:t>Requires a comprehensive evaluation of evidence to establish conformity to the MDD and to establish safety and performance</a:t>
            </a:r>
          </a:p>
          <a:p>
            <a:pPr lvl="1"/>
            <a:r>
              <a:rPr lang="en-US" dirty="0"/>
              <a:t>ISO standards and </a:t>
            </a:r>
            <a:r>
              <a:rPr lang="en-US" dirty="0" err="1"/>
              <a:t>Meddev</a:t>
            </a:r>
            <a:r>
              <a:rPr lang="en-US" dirty="0"/>
              <a:t> guidelines exist to assist sponsors with establishing the evidence</a:t>
            </a:r>
          </a:p>
          <a:p>
            <a:pPr lvl="1"/>
            <a:r>
              <a:rPr lang="en-US" dirty="0"/>
              <a:t>No pre-submission process to discuss and obtain consensus on filing requirements; however, may file and request written feedback on non-clinical protocols</a:t>
            </a:r>
          </a:p>
          <a:p>
            <a:pPr lvl="1"/>
            <a:endParaRPr lang="en-US" dirty="0"/>
          </a:p>
        </p:txBody>
      </p:sp>
    </p:spTree>
    <p:extLst>
      <p:ext uri="{BB962C8B-B14F-4D97-AF65-F5344CB8AC3E}">
        <p14:creationId xmlns:p14="http://schemas.microsoft.com/office/powerpoint/2010/main" val="287784795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4" y="70499"/>
            <a:ext cx="7769225" cy="566738"/>
          </a:xfrm>
        </p:spPr>
        <p:txBody>
          <a:bodyPr/>
          <a:lstStyle/>
          <a:p>
            <a:r>
              <a:rPr lang="en-US" sz="2800" dirty="0">
                <a:solidFill>
                  <a:schemeClr val="tx2">
                    <a:lumMod val="75000"/>
                  </a:schemeClr>
                </a:solidFill>
              </a:rPr>
              <a:t>US FDA / EU CE Mark Comparison - DES</a:t>
            </a:r>
          </a:p>
        </p:txBody>
      </p:sp>
      <p:graphicFrame>
        <p:nvGraphicFramePr>
          <p:cNvPr id="3" name="Table 2"/>
          <p:cNvGraphicFramePr>
            <a:graphicFrameLocks noGrp="1"/>
          </p:cNvGraphicFramePr>
          <p:nvPr>
            <p:extLst>
              <p:ext uri="{D42A27DB-BD31-4B8C-83A1-F6EECF244321}">
                <p14:modId xmlns:p14="http://schemas.microsoft.com/office/powerpoint/2010/main" val="2803677517"/>
              </p:ext>
            </p:extLst>
          </p:nvPr>
        </p:nvGraphicFramePr>
        <p:xfrm>
          <a:off x="471055" y="674255"/>
          <a:ext cx="8098891" cy="3876040"/>
        </p:xfrm>
        <a:graphic>
          <a:graphicData uri="http://schemas.openxmlformats.org/drawingml/2006/table">
            <a:tbl>
              <a:tblPr firstRow="1" bandRow="1">
                <a:tableStyleId>{5C22544A-7EE6-4342-B048-85BDC9FD1C3A}</a:tableStyleId>
              </a:tblPr>
              <a:tblGrid>
                <a:gridCol w="1940637">
                  <a:extLst>
                    <a:ext uri="{9D8B030D-6E8A-4147-A177-3AD203B41FA5}">
                      <a16:colId xmlns:a16="http://schemas.microsoft.com/office/drawing/2014/main" xmlns="" val="569055273"/>
                    </a:ext>
                  </a:extLst>
                </a:gridCol>
                <a:gridCol w="3074177">
                  <a:extLst>
                    <a:ext uri="{9D8B030D-6E8A-4147-A177-3AD203B41FA5}">
                      <a16:colId xmlns:a16="http://schemas.microsoft.com/office/drawing/2014/main" xmlns="" val="3857292303"/>
                    </a:ext>
                  </a:extLst>
                </a:gridCol>
                <a:gridCol w="3084077">
                  <a:extLst>
                    <a:ext uri="{9D8B030D-6E8A-4147-A177-3AD203B41FA5}">
                      <a16:colId xmlns:a16="http://schemas.microsoft.com/office/drawing/2014/main" xmlns="" val="182256274"/>
                    </a:ext>
                  </a:extLst>
                </a:gridCol>
              </a:tblGrid>
              <a:tr h="246300">
                <a:tc>
                  <a:txBody>
                    <a:bodyPr/>
                    <a:lstStyle/>
                    <a:p>
                      <a:endParaRPr lang="en-US" dirty="0">
                        <a:solidFill>
                          <a:schemeClr val="tx2"/>
                        </a:solidFill>
                      </a:endParaRPr>
                    </a:p>
                  </a:txBody>
                  <a:tcPr>
                    <a:solidFill>
                      <a:srgbClr val="203864"/>
                    </a:solidFill>
                  </a:tcPr>
                </a:tc>
                <a:tc>
                  <a:txBody>
                    <a:bodyPr/>
                    <a:lstStyle/>
                    <a:p>
                      <a:pPr algn="ctr"/>
                      <a:r>
                        <a:rPr lang="en-US" sz="1800" dirty="0">
                          <a:solidFill>
                            <a:schemeClr val="tx2">
                              <a:lumMod val="75000"/>
                            </a:schemeClr>
                          </a:solidFill>
                        </a:rPr>
                        <a:t>US FDA</a:t>
                      </a:r>
                    </a:p>
                  </a:txBody>
                  <a:tcPr>
                    <a:solidFill>
                      <a:srgbClr val="203864"/>
                    </a:solidFill>
                  </a:tcPr>
                </a:tc>
                <a:tc>
                  <a:txBody>
                    <a:bodyPr/>
                    <a:lstStyle/>
                    <a:p>
                      <a:pPr algn="ctr"/>
                      <a:r>
                        <a:rPr lang="en-US" sz="1800" dirty="0">
                          <a:solidFill>
                            <a:schemeClr val="tx2">
                              <a:lumMod val="75000"/>
                            </a:schemeClr>
                          </a:solidFill>
                        </a:rPr>
                        <a:t>EU CE Mark</a:t>
                      </a:r>
                    </a:p>
                  </a:txBody>
                  <a:tcPr>
                    <a:solidFill>
                      <a:srgbClr val="203864"/>
                    </a:solidFill>
                  </a:tcPr>
                </a:tc>
                <a:extLst>
                  <a:ext uri="{0D108BD9-81ED-4DB2-BD59-A6C34878D82A}">
                    <a16:rowId xmlns:a16="http://schemas.microsoft.com/office/drawing/2014/main" xmlns="" val="4203380956"/>
                  </a:ext>
                </a:extLst>
              </a:tr>
              <a:tr h="370840">
                <a:tc>
                  <a:txBody>
                    <a:bodyPr/>
                    <a:lstStyle/>
                    <a:p>
                      <a:r>
                        <a:rPr lang="en-US" sz="1300" dirty="0">
                          <a:solidFill>
                            <a:schemeClr val="tx2">
                              <a:lumMod val="75000"/>
                            </a:schemeClr>
                          </a:solidFill>
                        </a:rPr>
                        <a:t>Class / Filing Type</a:t>
                      </a:r>
                    </a:p>
                  </a:txBody>
                  <a:tcPr>
                    <a:solidFill>
                      <a:srgbClr val="0A2D74"/>
                    </a:solidFill>
                  </a:tcPr>
                </a:tc>
                <a:tc>
                  <a:txBody>
                    <a:bodyPr/>
                    <a:lstStyle/>
                    <a:p>
                      <a:r>
                        <a:rPr lang="en-US" sz="1300" dirty="0">
                          <a:solidFill>
                            <a:schemeClr val="tx1"/>
                          </a:solidFill>
                        </a:rPr>
                        <a:t>III / PMA</a:t>
                      </a:r>
                    </a:p>
                  </a:txBody>
                  <a:tcPr>
                    <a:solidFill>
                      <a:schemeClr val="accent6">
                        <a:lumMod val="50000"/>
                      </a:schemeClr>
                    </a:solidFill>
                  </a:tcPr>
                </a:tc>
                <a:tc>
                  <a:txBody>
                    <a:bodyPr/>
                    <a:lstStyle/>
                    <a:p>
                      <a:r>
                        <a:rPr lang="en-US" sz="1300" dirty="0">
                          <a:solidFill>
                            <a:schemeClr val="tx1"/>
                          </a:solidFill>
                        </a:rPr>
                        <a:t>III / Design Dossier</a:t>
                      </a:r>
                    </a:p>
                  </a:txBody>
                  <a:tcPr>
                    <a:solidFill>
                      <a:schemeClr val="accent6">
                        <a:lumMod val="50000"/>
                      </a:schemeClr>
                    </a:solidFill>
                  </a:tcPr>
                </a:tc>
                <a:extLst>
                  <a:ext uri="{0D108BD9-81ED-4DB2-BD59-A6C34878D82A}">
                    <a16:rowId xmlns:a16="http://schemas.microsoft.com/office/drawing/2014/main" xmlns="" val="1151652254"/>
                  </a:ext>
                </a:extLst>
              </a:tr>
              <a:tr h="370840">
                <a:tc>
                  <a:txBody>
                    <a:bodyPr/>
                    <a:lstStyle/>
                    <a:p>
                      <a:r>
                        <a:rPr lang="en-US" sz="1300" dirty="0">
                          <a:solidFill>
                            <a:schemeClr val="tx2">
                              <a:lumMod val="75000"/>
                            </a:schemeClr>
                          </a:solidFill>
                        </a:rPr>
                        <a:t>New device – trial data</a:t>
                      </a:r>
                    </a:p>
                  </a:txBody>
                  <a:tcPr>
                    <a:solidFill>
                      <a:srgbClr val="0A2D74"/>
                    </a:solidFill>
                  </a:tcPr>
                </a:tc>
                <a:tc>
                  <a:txBody>
                    <a:bodyPr/>
                    <a:lstStyle/>
                    <a:p>
                      <a:r>
                        <a:rPr lang="en-US" sz="1300" dirty="0">
                          <a:solidFill>
                            <a:schemeClr val="tx1"/>
                          </a:solidFill>
                        </a:rPr>
                        <a:t>Yes –  IDE (EFS / pivotal trial), may need to demonstrate superiority; unless “me too” device, demonstrate non-inferiority</a:t>
                      </a:r>
                    </a:p>
                  </a:txBody>
                  <a:tcPr>
                    <a:solidFill>
                      <a:schemeClr val="accent6">
                        <a:lumMod val="50000"/>
                      </a:schemeClr>
                    </a:solidFill>
                  </a:tcPr>
                </a:tc>
                <a:tc>
                  <a:txBody>
                    <a:bodyPr/>
                    <a:lstStyle/>
                    <a:p>
                      <a:r>
                        <a:rPr lang="en-US" sz="1300" dirty="0">
                          <a:solidFill>
                            <a:schemeClr val="tx1"/>
                          </a:solidFill>
                        </a:rPr>
                        <a:t>Yes – clinical evidence demonstrated through trial</a:t>
                      </a:r>
                      <a:r>
                        <a:rPr lang="en-US" sz="1300" baseline="0" dirty="0">
                          <a:solidFill>
                            <a:schemeClr val="tx1"/>
                          </a:solidFill>
                        </a:rPr>
                        <a:t> data</a:t>
                      </a:r>
                      <a:endParaRPr lang="en-US" sz="1300" dirty="0">
                        <a:solidFill>
                          <a:schemeClr val="tx1"/>
                        </a:solidFill>
                      </a:endParaRPr>
                    </a:p>
                  </a:txBody>
                  <a:tcPr>
                    <a:solidFill>
                      <a:schemeClr val="accent6">
                        <a:lumMod val="50000"/>
                      </a:schemeClr>
                    </a:solidFill>
                  </a:tcPr>
                </a:tc>
                <a:extLst>
                  <a:ext uri="{0D108BD9-81ED-4DB2-BD59-A6C34878D82A}">
                    <a16:rowId xmlns:a16="http://schemas.microsoft.com/office/drawing/2014/main" xmlns="" val="1729310084"/>
                  </a:ext>
                </a:extLst>
              </a:tr>
              <a:tr h="370840">
                <a:tc>
                  <a:txBody>
                    <a:bodyPr/>
                    <a:lstStyle/>
                    <a:p>
                      <a:r>
                        <a:rPr lang="en-US" sz="1300" dirty="0">
                          <a:solidFill>
                            <a:schemeClr val="tx2">
                              <a:lumMod val="75000"/>
                            </a:schemeClr>
                          </a:solidFill>
                        </a:rPr>
                        <a:t>Modified device –</a:t>
                      </a:r>
                      <a:r>
                        <a:rPr lang="en-US" sz="1300" baseline="0" dirty="0">
                          <a:solidFill>
                            <a:schemeClr val="tx2">
                              <a:lumMod val="75000"/>
                            </a:schemeClr>
                          </a:solidFill>
                        </a:rPr>
                        <a:t> trial data</a:t>
                      </a:r>
                      <a:endParaRPr lang="en-US" sz="1300" dirty="0">
                        <a:solidFill>
                          <a:schemeClr val="tx2">
                            <a:lumMod val="75000"/>
                          </a:schemeClr>
                        </a:solidFill>
                      </a:endParaRPr>
                    </a:p>
                  </a:txBody>
                  <a:tcPr>
                    <a:solidFill>
                      <a:srgbClr val="0A2D74"/>
                    </a:solidFill>
                  </a:tcPr>
                </a:tc>
                <a:tc>
                  <a:txBody>
                    <a:bodyPr/>
                    <a:lstStyle/>
                    <a:p>
                      <a:r>
                        <a:rPr lang="en-US" sz="1300" dirty="0">
                          <a:solidFill>
                            <a:schemeClr val="tx1"/>
                          </a:solidFill>
                        </a:rPr>
                        <a:t>Yes</a:t>
                      </a:r>
                      <a:r>
                        <a:rPr lang="en-US" sz="1300" baseline="0" dirty="0">
                          <a:solidFill>
                            <a:schemeClr val="tx1"/>
                          </a:solidFill>
                        </a:rPr>
                        <a:t> – if change aspects related to safety and effectiveness, demonstrate non-inferiority</a:t>
                      </a:r>
                      <a:endParaRPr lang="en-US" sz="1300" dirty="0">
                        <a:solidFill>
                          <a:schemeClr val="tx1"/>
                        </a:solidFill>
                      </a:endParaRPr>
                    </a:p>
                  </a:txBody>
                  <a:tcPr>
                    <a:solidFill>
                      <a:schemeClr val="accent6">
                        <a:lumMod val="50000"/>
                      </a:schemeClr>
                    </a:solidFill>
                  </a:tcPr>
                </a:tc>
                <a:tc>
                  <a:txBody>
                    <a:bodyPr/>
                    <a:lstStyle/>
                    <a:p>
                      <a:r>
                        <a:rPr lang="en-US" sz="1300" dirty="0">
                          <a:solidFill>
                            <a:schemeClr val="tx1"/>
                          </a:solidFill>
                        </a:rPr>
                        <a:t>Yes – unless changes do not</a:t>
                      </a:r>
                      <a:r>
                        <a:rPr lang="en-US" sz="1300" baseline="0" dirty="0">
                          <a:solidFill>
                            <a:schemeClr val="tx1"/>
                          </a:solidFill>
                        </a:rPr>
                        <a:t> effect clinical evidence</a:t>
                      </a:r>
                      <a:endParaRPr lang="en-US" sz="1300" dirty="0">
                        <a:solidFill>
                          <a:schemeClr val="tx1"/>
                        </a:solidFill>
                      </a:endParaRPr>
                    </a:p>
                  </a:txBody>
                  <a:tcPr>
                    <a:solidFill>
                      <a:schemeClr val="accent6">
                        <a:lumMod val="50000"/>
                      </a:schemeClr>
                    </a:solidFill>
                  </a:tcPr>
                </a:tc>
                <a:extLst>
                  <a:ext uri="{0D108BD9-81ED-4DB2-BD59-A6C34878D82A}">
                    <a16:rowId xmlns:a16="http://schemas.microsoft.com/office/drawing/2014/main" xmlns="" val="2893432465"/>
                  </a:ext>
                </a:extLst>
              </a:tr>
              <a:tr h="370840">
                <a:tc>
                  <a:txBody>
                    <a:bodyPr/>
                    <a:lstStyle/>
                    <a:p>
                      <a:r>
                        <a:rPr lang="en-US" sz="1300" dirty="0">
                          <a:solidFill>
                            <a:schemeClr val="tx2">
                              <a:lumMod val="75000"/>
                            </a:schemeClr>
                          </a:solidFill>
                        </a:rPr>
                        <a:t>Agency review cycle</a:t>
                      </a:r>
                    </a:p>
                  </a:txBody>
                  <a:tcPr>
                    <a:solidFill>
                      <a:srgbClr val="0A2D74"/>
                    </a:solidFill>
                  </a:tcPr>
                </a:tc>
                <a:tc>
                  <a:txBody>
                    <a:bodyPr/>
                    <a:lstStyle/>
                    <a:p>
                      <a:r>
                        <a:rPr lang="en-US" sz="1300" dirty="0">
                          <a:solidFill>
                            <a:schemeClr val="tx1"/>
                          </a:solidFill>
                        </a:rPr>
                        <a:t>Multiple reviews within FDA coordinated by single reviewer</a:t>
                      </a:r>
                    </a:p>
                  </a:txBody>
                  <a:tcPr>
                    <a:solidFill>
                      <a:schemeClr val="accent6">
                        <a:lumMod val="50000"/>
                      </a:schemeClr>
                    </a:solidFill>
                  </a:tcPr>
                </a:tc>
                <a:tc>
                  <a:txBody>
                    <a:bodyPr/>
                    <a:lstStyle/>
                    <a:p>
                      <a:r>
                        <a:rPr lang="en-US" sz="1300" dirty="0">
                          <a:solidFill>
                            <a:schemeClr val="tx1"/>
                          </a:solidFill>
                        </a:rPr>
                        <a:t>Multiple reviews</a:t>
                      </a:r>
                      <a:r>
                        <a:rPr lang="en-US" sz="1300" baseline="0" dirty="0">
                          <a:solidFill>
                            <a:schemeClr val="tx1"/>
                          </a:solidFill>
                        </a:rPr>
                        <a:t> within Notified Bodies (NB) and outside NB (medicinal review)</a:t>
                      </a:r>
                      <a:endParaRPr lang="en-US" sz="1300" dirty="0">
                        <a:solidFill>
                          <a:schemeClr val="tx1"/>
                        </a:solidFill>
                      </a:endParaRPr>
                    </a:p>
                  </a:txBody>
                  <a:tcPr>
                    <a:solidFill>
                      <a:schemeClr val="accent6">
                        <a:lumMod val="50000"/>
                      </a:schemeClr>
                    </a:solidFill>
                  </a:tcPr>
                </a:tc>
                <a:extLst>
                  <a:ext uri="{0D108BD9-81ED-4DB2-BD59-A6C34878D82A}">
                    <a16:rowId xmlns:a16="http://schemas.microsoft.com/office/drawing/2014/main" xmlns="" val="1054760246"/>
                  </a:ext>
                </a:extLst>
              </a:tr>
              <a:tr h="370840">
                <a:tc>
                  <a:txBody>
                    <a:bodyPr/>
                    <a:lstStyle/>
                    <a:p>
                      <a:r>
                        <a:rPr lang="en-US" sz="1300" dirty="0">
                          <a:solidFill>
                            <a:schemeClr val="tx2">
                              <a:lumMod val="75000"/>
                            </a:schemeClr>
                          </a:solidFill>
                        </a:rPr>
                        <a:t>Panel review</a:t>
                      </a:r>
                    </a:p>
                  </a:txBody>
                  <a:tcPr>
                    <a:solidFill>
                      <a:srgbClr val="0A2D74"/>
                    </a:solidFill>
                  </a:tcPr>
                </a:tc>
                <a:tc>
                  <a:txBody>
                    <a:bodyPr/>
                    <a:lstStyle/>
                    <a:p>
                      <a:r>
                        <a:rPr lang="en-US" sz="1300" dirty="0">
                          <a:solidFill>
                            <a:schemeClr val="tx1"/>
                          </a:solidFill>
                        </a:rPr>
                        <a:t>For unique, initial device and indication.  Formal</a:t>
                      </a:r>
                      <a:r>
                        <a:rPr lang="en-US" sz="1300" baseline="0" dirty="0">
                          <a:solidFill>
                            <a:schemeClr val="tx1"/>
                          </a:solidFill>
                        </a:rPr>
                        <a:t> panel review of clinical data, open to public. Panel review for s</a:t>
                      </a:r>
                      <a:r>
                        <a:rPr lang="en-US" sz="1300" dirty="0">
                          <a:solidFill>
                            <a:schemeClr val="tx1"/>
                          </a:solidFill>
                        </a:rPr>
                        <a:t>ubsequent “me too” devices</a:t>
                      </a:r>
                      <a:r>
                        <a:rPr lang="en-US" sz="1300" baseline="0" dirty="0">
                          <a:solidFill>
                            <a:schemeClr val="tx1"/>
                          </a:solidFill>
                        </a:rPr>
                        <a:t> may not be necessary.</a:t>
                      </a:r>
                      <a:endParaRPr lang="en-US" sz="1300" dirty="0">
                        <a:solidFill>
                          <a:schemeClr val="tx1"/>
                        </a:solidFill>
                      </a:endParaRPr>
                    </a:p>
                  </a:txBody>
                  <a:tcPr>
                    <a:solidFill>
                      <a:schemeClr val="accent6">
                        <a:lumMod val="50000"/>
                      </a:schemeClr>
                    </a:solidFill>
                  </a:tcPr>
                </a:tc>
                <a:tc>
                  <a:txBody>
                    <a:bodyPr/>
                    <a:lstStyle/>
                    <a:p>
                      <a:r>
                        <a:rPr lang="en-US" sz="1300" dirty="0">
                          <a:solidFill>
                            <a:schemeClr val="tx1"/>
                          </a:solidFill>
                        </a:rPr>
                        <a:t>For both new and modified</a:t>
                      </a:r>
                      <a:r>
                        <a:rPr lang="en-US" sz="1300" baseline="0" dirty="0">
                          <a:solidFill>
                            <a:schemeClr val="tx1"/>
                          </a:solidFill>
                        </a:rPr>
                        <a:t> devices, paper review of all data and NB’s recommendation</a:t>
                      </a:r>
                      <a:endParaRPr lang="en-US" sz="1300" dirty="0">
                        <a:solidFill>
                          <a:schemeClr val="tx1"/>
                        </a:solidFill>
                      </a:endParaRPr>
                    </a:p>
                  </a:txBody>
                  <a:tcPr>
                    <a:solidFill>
                      <a:schemeClr val="accent6">
                        <a:lumMod val="50000"/>
                      </a:schemeClr>
                    </a:solidFill>
                  </a:tcPr>
                </a:tc>
                <a:extLst>
                  <a:ext uri="{0D108BD9-81ED-4DB2-BD59-A6C34878D82A}">
                    <a16:rowId xmlns:a16="http://schemas.microsoft.com/office/drawing/2014/main" xmlns="" val="785277330"/>
                  </a:ext>
                </a:extLst>
              </a:tr>
            </a:tbl>
          </a:graphicData>
        </a:graphic>
      </p:graphicFrame>
    </p:spTree>
    <p:extLst>
      <p:ext uri="{BB962C8B-B14F-4D97-AF65-F5344CB8AC3E}">
        <p14:creationId xmlns:p14="http://schemas.microsoft.com/office/powerpoint/2010/main" val="289252342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75000"/>
                  </a:schemeClr>
                </a:solidFill>
              </a:rPr>
              <a:t>Conclusion</a:t>
            </a:r>
          </a:p>
        </p:txBody>
      </p:sp>
      <p:sp>
        <p:nvSpPr>
          <p:cNvPr id="3" name="Content Placeholder 2"/>
          <p:cNvSpPr>
            <a:spLocks noGrp="1"/>
          </p:cNvSpPr>
          <p:nvPr>
            <p:ph idx="1"/>
          </p:nvPr>
        </p:nvSpPr>
        <p:spPr>
          <a:xfrm>
            <a:off x="684214" y="818637"/>
            <a:ext cx="7772400" cy="3588461"/>
          </a:xfrm>
        </p:spPr>
        <p:txBody>
          <a:bodyPr/>
          <a:lstStyle/>
          <a:p>
            <a:r>
              <a:rPr lang="en-US" dirty="0"/>
              <a:t>Recent guidance from FDA allows options to satisfy demonstration of safety and effectiveness</a:t>
            </a:r>
          </a:p>
          <a:p>
            <a:pPr lvl="1"/>
            <a:r>
              <a:rPr lang="en-US" dirty="0"/>
              <a:t>EFS, use of foreign data, use of registries to balance pre-  vs post-market data</a:t>
            </a:r>
          </a:p>
          <a:p>
            <a:r>
              <a:rPr lang="en-US" dirty="0"/>
              <a:t>Recent EU </a:t>
            </a:r>
            <a:r>
              <a:rPr lang="en-US" dirty="0" err="1"/>
              <a:t>Meddev</a:t>
            </a:r>
            <a:r>
              <a:rPr lang="en-US" dirty="0"/>
              <a:t> guidance and transition to EU MDR requires more burden on sponsors to demonstrate clinical equivalence</a:t>
            </a:r>
          </a:p>
          <a:p>
            <a:r>
              <a:rPr lang="en-US" dirty="0"/>
              <a:t>The change in regulatory requirements in the US and EU has a ripple effect on obtaining regulatory approval in other regions thus adding complexity to an already complex regulatory environment</a:t>
            </a:r>
          </a:p>
          <a:p>
            <a:pPr lvl="1"/>
            <a:endParaRPr lang="en-US" dirty="0"/>
          </a:p>
          <a:p>
            <a:pPr lvl="1"/>
            <a:endParaRPr lang="en-US" dirty="0"/>
          </a:p>
        </p:txBody>
      </p:sp>
    </p:spTree>
    <p:extLst>
      <p:ext uri="{BB962C8B-B14F-4D97-AF65-F5344CB8AC3E}">
        <p14:creationId xmlns:p14="http://schemas.microsoft.com/office/powerpoint/2010/main" val="171534869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1690300"/>
            <a:ext cx="8835655" cy="566738"/>
          </a:xfrm>
        </p:spPr>
        <p:txBody>
          <a:bodyPr/>
          <a:lstStyle/>
          <a:p>
            <a:r>
              <a:rPr lang="en-US" dirty="0">
                <a:solidFill>
                  <a:schemeClr val="tx2">
                    <a:lumMod val="75000"/>
                  </a:schemeClr>
                </a:solidFill>
              </a:rPr>
              <a:t>Clinical Data for Expanded DES Indications is Now the Name of the Game in This Mature Device Category</a:t>
            </a:r>
          </a:p>
        </p:txBody>
      </p:sp>
    </p:spTree>
    <p:extLst>
      <p:ext uri="{BB962C8B-B14F-4D97-AF65-F5344CB8AC3E}">
        <p14:creationId xmlns:p14="http://schemas.microsoft.com/office/powerpoint/2010/main" val="326589156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3DC4D-A5AC-4D4C-B163-020EF92C08ED}"/>
              </a:ext>
            </a:extLst>
          </p:cNvPr>
          <p:cNvSpPr>
            <a:spLocks noGrp="1"/>
          </p:cNvSpPr>
          <p:nvPr>
            <p:ph type="title"/>
          </p:nvPr>
        </p:nvSpPr>
        <p:spPr>
          <a:xfrm>
            <a:off x="120073" y="116681"/>
            <a:ext cx="8691417" cy="566738"/>
          </a:xfrm>
        </p:spPr>
        <p:txBody>
          <a:bodyPr/>
          <a:lstStyle/>
          <a:p>
            <a:r>
              <a:rPr lang="en-US" sz="2800" dirty="0">
                <a:solidFill>
                  <a:schemeClr val="tx2">
                    <a:lumMod val="75000"/>
                  </a:schemeClr>
                </a:solidFill>
              </a:rPr>
              <a:t>Current State of Coronary DES U.S. Indications</a:t>
            </a:r>
          </a:p>
        </p:txBody>
      </p:sp>
      <p:sp>
        <p:nvSpPr>
          <p:cNvPr id="6" name="TextBox 5"/>
          <p:cNvSpPr txBox="1"/>
          <p:nvPr/>
        </p:nvSpPr>
        <p:spPr>
          <a:xfrm>
            <a:off x="1560508" y="4130929"/>
            <a:ext cx="1141658"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000" i="0" dirty="0">
                <a:solidFill>
                  <a:schemeClr val="tx1"/>
                </a:solidFill>
              </a:rPr>
              <a:t>XIENCE</a:t>
            </a:r>
          </a:p>
        </p:txBody>
      </p:sp>
      <p:sp>
        <p:nvSpPr>
          <p:cNvPr id="13" name="TextBox 12"/>
          <p:cNvSpPr txBox="1"/>
          <p:nvPr/>
        </p:nvSpPr>
        <p:spPr>
          <a:xfrm>
            <a:off x="6636402" y="4130929"/>
            <a:ext cx="1229824"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000" i="0" dirty="0">
                <a:solidFill>
                  <a:schemeClr val="accent2">
                    <a:lumMod val="60000"/>
                    <a:lumOff val="40000"/>
                  </a:schemeClr>
                </a:solidFill>
              </a:rPr>
              <a:t>ONYX</a:t>
            </a:r>
            <a:r>
              <a:rPr lang="en-US" sz="2000" i="0" baseline="30000" dirty="0">
                <a:solidFill>
                  <a:schemeClr val="accent2">
                    <a:lumMod val="60000"/>
                    <a:lumOff val="40000"/>
                  </a:schemeClr>
                </a:solidFill>
              </a:rPr>
              <a:t>TM</a:t>
            </a:r>
            <a:r>
              <a:rPr lang="en-US" sz="2000" i="0" dirty="0">
                <a:solidFill>
                  <a:schemeClr val="accent2">
                    <a:lumMod val="60000"/>
                    <a:lumOff val="40000"/>
                  </a:schemeClr>
                </a:solidFill>
              </a:rPr>
              <a:t> </a:t>
            </a:r>
          </a:p>
        </p:txBody>
      </p:sp>
      <p:sp>
        <p:nvSpPr>
          <p:cNvPr id="14" name="TextBox 13"/>
          <p:cNvSpPr txBox="1"/>
          <p:nvPr/>
        </p:nvSpPr>
        <p:spPr>
          <a:xfrm>
            <a:off x="3727858" y="4130929"/>
            <a:ext cx="1688283"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000" i="0" dirty="0">
                <a:solidFill>
                  <a:schemeClr val="tx2"/>
                </a:solidFill>
              </a:rPr>
              <a:t>SYNERGY</a:t>
            </a:r>
            <a:r>
              <a:rPr lang="en-US" sz="2000" i="0" baseline="30000" dirty="0">
                <a:solidFill>
                  <a:schemeClr val="tx2"/>
                </a:solidFill>
              </a:rPr>
              <a:t>TM</a:t>
            </a:r>
          </a:p>
        </p:txBody>
      </p:sp>
      <p:cxnSp>
        <p:nvCxnSpPr>
          <p:cNvPr id="17" name="Straight Connector 16"/>
          <p:cNvCxnSpPr>
            <a:cxnSpLocks/>
            <a:stCxn id="6" idx="0"/>
            <a:endCxn id="4" idx="4"/>
          </p:cNvCxnSpPr>
          <p:nvPr/>
        </p:nvCxnSpPr>
        <p:spPr bwMode="auto">
          <a:xfrm flipV="1">
            <a:off x="2131337" y="3306879"/>
            <a:ext cx="330205" cy="824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cxnSpLocks/>
            <a:stCxn id="6" idx="0"/>
            <a:endCxn id="9" idx="4"/>
          </p:cNvCxnSpPr>
          <p:nvPr/>
        </p:nvCxnSpPr>
        <p:spPr bwMode="auto">
          <a:xfrm flipV="1">
            <a:off x="2131337" y="3306879"/>
            <a:ext cx="1703422" cy="824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a:stCxn id="6" idx="0"/>
            <a:endCxn id="11" idx="4"/>
          </p:cNvCxnSpPr>
          <p:nvPr/>
        </p:nvCxnSpPr>
        <p:spPr bwMode="auto">
          <a:xfrm flipV="1">
            <a:off x="2131337" y="3306879"/>
            <a:ext cx="3049989" cy="824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cxnSpLocks/>
            <a:stCxn id="6" idx="0"/>
            <a:endCxn id="12" idx="4"/>
          </p:cNvCxnSpPr>
          <p:nvPr/>
        </p:nvCxnSpPr>
        <p:spPr bwMode="auto">
          <a:xfrm flipV="1">
            <a:off x="2131337" y="3306879"/>
            <a:ext cx="5798473" cy="824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cxnSpLocks/>
            <a:stCxn id="13" idx="0"/>
            <a:endCxn id="15" idx="4"/>
          </p:cNvCxnSpPr>
          <p:nvPr/>
        </p:nvCxnSpPr>
        <p:spPr bwMode="auto">
          <a:xfrm flipH="1" flipV="1">
            <a:off x="6550690" y="3306879"/>
            <a:ext cx="700624" cy="82405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cxnSpLocks/>
            <a:stCxn id="13" idx="0"/>
            <a:endCxn id="11" idx="4"/>
          </p:cNvCxnSpPr>
          <p:nvPr/>
        </p:nvCxnSpPr>
        <p:spPr bwMode="auto">
          <a:xfrm flipH="1" flipV="1">
            <a:off x="5181326" y="3306879"/>
            <a:ext cx="2069988" cy="82405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cxnSpLocks/>
            <a:stCxn id="13" idx="0"/>
            <a:endCxn id="9" idx="4"/>
          </p:cNvCxnSpPr>
          <p:nvPr/>
        </p:nvCxnSpPr>
        <p:spPr bwMode="auto">
          <a:xfrm flipH="1" flipV="1">
            <a:off x="3834759" y="3306879"/>
            <a:ext cx="3416555" cy="82405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cxnSpLocks/>
            <a:stCxn id="13" idx="0"/>
            <a:endCxn id="4" idx="4"/>
          </p:cNvCxnSpPr>
          <p:nvPr/>
        </p:nvCxnSpPr>
        <p:spPr bwMode="auto">
          <a:xfrm flipH="1" flipV="1">
            <a:off x="2461542" y="3306879"/>
            <a:ext cx="4789772" cy="82405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cxnSpLocks/>
            <a:stCxn id="14" idx="0"/>
            <a:endCxn id="20" idx="4"/>
          </p:cNvCxnSpPr>
          <p:nvPr/>
        </p:nvCxnSpPr>
        <p:spPr bwMode="auto">
          <a:xfrm flipH="1" flipV="1">
            <a:off x="1121455" y="3308600"/>
            <a:ext cx="3450545" cy="822329"/>
          </a:xfrm>
          <a:prstGeom prst="line">
            <a:avLst/>
          </a:prstGeom>
          <a:solidFill>
            <a:schemeClr val="accent1"/>
          </a:solidFill>
          <a:ln w="127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cxnSpLocks/>
            <a:stCxn id="14" idx="0"/>
            <a:endCxn id="4" idx="4"/>
          </p:cNvCxnSpPr>
          <p:nvPr/>
        </p:nvCxnSpPr>
        <p:spPr bwMode="auto">
          <a:xfrm flipH="1" flipV="1">
            <a:off x="2461542" y="3306879"/>
            <a:ext cx="2110458" cy="824050"/>
          </a:xfrm>
          <a:prstGeom prst="line">
            <a:avLst/>
          </a:prstGeom>
          <a:solidFill>
            <a:schemeClr val="accent1"/>
          </a:solidFill>
          <a:ln w="127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cxnSpLocks/>
            <a:stCxn id="14" idx="0"/>
            <a:endCxn id="9" idx="4"/>
          </p:cNvCxnSpPr>
          <p:nvPr/>
        </p:nvCxnSpPr>
        <p:spPr bwMode="auto">
          <a:xfrm flipH="1" flipV="1">
            <a:off x="3834759" y="3306879"/>
            <a:ext cx="737241" cy="824050"/>
          </a:xfrm>
          <a:prstGeom prst="line">
            <a:avLst/>
          </a:prstGeom>
          <a:solidFill>
            <a:schemeClr val="accent1"/>
          </a:solidFill>
          <a:ln w="127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10"/>
          <p:cNvSpPr/>
          <p:nvPr/>
        </p:nvSpPr>
        <p:spPr bwMode="auto">
          <a:xfrm>
            <a:off x="4404086" y="1752399"/>
            <a:ext cx="1554480" cy="1554480"/>
          </a:xfrm>
          <a:prstGeom prst="ellipse">
            <a:avLst/>
          </a:prstGeom>
          <a:solidFill>
            <a:schemeClr val="accent3"/>
          </a:solidFill>
          <a:ln w="2857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Long Lesions</a:t>
            </a:r>
          </a:p>
        </p:txBody>
      </p:sp>
      <p:sp>
        <p:nvSpPr>
          <p:cNvPr id="12" name="Oval 11"/>
          <p:cNvSpPr/>
          <p:nvPr/>
        </p:nvSpPr>
        <p:spPr bwMode="auto">
          <a:xfrm>
            <a:off x="7152570" y="1752399"/>
            <a:ext cx="1554480" cy="1554480"/>
          </a:xfrm>
          <a:prstGeom prst="ellipse">
            <a:avLst/>
          </a:prstGeom>
          <a:solidFill>
            <a:schemeClr val="accent1"/>
          </a:solidFill>
          <a:ln w="2857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CTO</a:t>
            </a:r>
          </a:p>
        </p:txBody>
      </p:sp>
      <p:sp>
        <p:nvSpPr>
          <p:cNvPr id="15" name="Oval 14"/>
          <p:cNvSpPr/>
          <p:nvPr/>
        </p:nvSpPr>
        <p:spPr bwMode="auto">
          <a:xfrm>
            <a:off x="5773450" y="1752399"/>
            <a:ext cx="1554480" cy="1554480"/>
          </a:xfrm>
          <a:prstGeom prst="ellipse">
            <a:avLst/>
          </a:prstGeom>
          <a:solidFill>
            <a:srgbClr val="FFC000"/>
          </a:solidFill>
          <a:ln w="2857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Large Vessel </a:t>
            </a:r>
          </a:p>
        </p:txBody>
      </p:sp>
      <p:sp>
        <p:nvSpPr>
          <p:cNvPr id="4" name="Oval 3"/>
          <p:cNvSpPr/>
          <p:nvPr/>
        </p:nvSpPr>
        <p:spPr bwMode="auto">
          <a:xfrm>
            <a:off x="1684302" y="1752399"/>
            <a:ext cx="1554480" cy="1554480"/>
          </a:xfrm>
          <a:prstGeom prst="ellipse">
            <a:avLst/>
          </a:prstGeom>
          <a:solidFill>
            <a:srgbClr val="00B050"/>
          </a:solidFill>
          <a:ln w="2857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Diabetics</a:t>
            </a:r>
          </a:p>
        </p:txBody>
      </p:sp>
      <p:sp>
        <p:nvSpPr>
          <p:cNvPr id="9" name="Oval 8"/>
          <p:cNvSpPr/>
          <p:nvPr/>
        </p:nvSpPr>
        <p:spPr bwMode="auto">
          <a:xfrm>
            <a:off x="3057519" y="1752399"/>
            <a:ext cx="1554480" cy="1554480"/>
          </a:xfrm>
          <a:prstGeom prst="ellipse">
            <a:avLst/>
          </a:prstGeom>
          <a:solidFill>
            <a:schemeClr val="accent2"/>
          </a:solidFill>
          <a:ln w="2857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Small vessels</a:t>
            </a:r>
          </a:p>
        </p:txBody>
      </p:sp>
      <p:sp>
        <p:nvSpPr>
          <p:cNvPr id="20" name="Oval 19"/>
          <p:cNvSpPr/>
          <p:nvPr/>
        </p:nvSpPr>
        <p:spPr bwMode="auto">
          <a:xfrm>
            <a:off x="344215" y="1750679"/>
            <a:ext cx="1554480" cy="1557921"/>
          </a:xfrm>
          <a:prstGeom prst="ellipse">
            <a:avLst/>
          </a:prstGeom>
          <a:solidFill>
            <a:srgbClr val="00B050"/>
          </a:solidFill>
          <a:ln w="2857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UA/</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latin typeface="Arial" charset="0"/>
                <a:ea typeface="ヒラギノ角ゴ Pro W3" pitchFamily="-111" charset="-128"/>
              </a:rPr>
              <a:t>NSTEMI</a:t>
            </a:r>
          </a:p>
        </p:txBody>
      </p:sp>
      <p:sp>
        <p:nvSpPr>
          <p:cNvPr id="50" name="Content Placeholder 2">
            <a:extLst>
              <a:ext uri="{FF2B5EF4-FFF2-40B4-BE49-F238E27FC236}">
                <a16:creationId xmlns:a16="http://schemas.microsoft.com/office/drawing/2014/main" xmlns="" id="{A4842E65-C4D5-4D96-B9B9-7C1558523E76}"/>
              </a:ext>
            </a:extLst>
          </p:cNvPr>
          <p:cNvSpPr txBox="1">
            <a:spLocks/>
          </p:cNvSpPr>
          <p:nvPr/>
        </p:nvSpPr>
        <p:spPr bwMode="auto">
          <a:xfrm>
            <a:off x="1351722" y="685598"/>
            <a:ext cx="6440556" cy="670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indent="0" algn="ctr">
              <a:buFontTx/>
              <a:buNone/>
            </a:pPr>
            <a:r>
              <a:rPr lang="en-US" sz="1800" b="0" i="0" kern="0"/>
              <a:t>Mature US DES market with second- and third-generation devices with expanded indications</a:t>
            </a:r>
            <a:endParaRPr lang="en-US" sz="1800" b="0" i="0" kern="0" dirty="0"/>
          </a:p>
        </p:txBody>
      </p:sp>
    </p:spTree>
    <p:extLst>
      <p:ext uri="{BB962C8B-B14F-4D97-AF65-F5344CB8AC3E}">
        <p14:creationId xmlns:p14="http://schemas.microsoft.com/office/powerpoint/2010/main" val="425968554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3DC4D-A5AC-4D4C-B163-020EF92C08ED}"/>
              </a:ext>
            </a:extLst>
          </p:cNvPr>
          <p:cNvSpPr>
            <a:spLocks noGrp="1"/>
          </p:cNvSpPr>
          <p:nvPr>
            <p:ph type="title"/>
          </p:nvPr>
        </p:nvSpPr>
        <p:spPr/>
        <p:txBody>
          <a:bodyPr/>
          <a:lstStyle/>
          <a:p>
            <a:r>
              <a:rPr lang="en-US" sz="2800">
                <a:solidFill>
                  <a:schemeClr val="tx2">
                    <a:lumMod val="75000"/>
                  </a:schemeClr>
                </a:solidFill>
              </a:rPr>
              <a:t>Current State of Coronary DES</a:t>
            </a:r>
            <a:endParaRPr lang="en-US" sz="2800" dirty="0">
              <a:solidFill>
                <a:schemeClr val="tx2">
                  <a:lumMod val="75000"/>
                </a:schemeClr>
              </a:solidFill>
            </a:endParaRPr>
          </a:p>
        </p:txBody>
      </p:sp>
      <p:graphicFrame>
        <p:nvGraphicFramePr>
          <p:cNvPr id="8" name="Diagram 7"/>
          <p:cNvGraphicFramePr/>
          <p:nvPr>
            <p:extLst>
              <p:ext uri="{D42A27DB-BD31-4B8C-83A1-F6EECF244321}">
                <p14:modId xmlns:p14="http://schemas.microsoft.com/office/powerpoint/2010/main" val="2549963397"/>
              </p:ext>
            </p:extLst>
          </p:nvPr>
        </p:nvGraphicFramePr>
        <p:xfrm>
          <a:off x="847507" y="1662545"/>
          <a:ext cx="7448987" cy="267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xmlns="" id="{1E0121C4-C4E6-4C72-A9CA-2A821722E304}"/>
              </a:ext>
            </a:extLst>
          </p:cNvPr>
          <p:cNvSpPr txBox="1">
            <a:spLocks/>
          </p:cNvSpPr>
          <p:nvPr/>
        </p:nvSpPr>
        <p:spPr>
          <a:xfrm>
            <a:off x="1351722" y="685598"/>
            <a:ext cx="6440556" cy="670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0" hangingPunct="0">
              <a:spcBef>
                <a:spcPct val="30000"/>
              </a:spcBef>
              <a:buClr>
                <a:schemeClr val="tx2"/>
              </a:buClr>
              <a:buSzPct val="110000"/>
              <a:buNone/>
              <a:defRPr sz="1800" b="0" baseline="0">
                <a:solidFill>
                  <a:schemeClr val="accent2"/>
                </a:solidFill>
                <a:latin typeface="+mn-lt"/>
                <a:ea typeface="+mn-ea"/>
                <a:cs typeface="+mn-cs"/>
              </a:defRPr>
            </a:lvl1pPr>
            <a:lvl2pPr marL="557213" indent="-214313" eaLnBrk="0" hangingPunct="0">
              <a:spcBef>
                <a:spcPct val="30000"/>
              </a:spcBef>
              <a:buClr>
                <a:schemeClr val="tx2"/>
              </a:buClr>
              <a:buSzPct val="70000"/>
              <a:buFont typeface="Wingdings 2" pitchFamily="18" charset="2"/>
              <a:buChar char="¡"/>
              <a:defRPr sz="1800" baseline="0">
                <a:solidFill>
                  <a:schemeClr val="tx1"/>
                </a:solidFill>
                <a:latin typeface="+mn-lt"/>
              </a:defRPr>
            </a:lvl2pPr>
            <a:lvl3pPr marL="857250" indent="-171450" eaLnBrk="0" hangingPunct="0">
              <a:spcBef>
                <a:spcPct val="30000"/>
              </a:spcBef>
              <a:buChar char="•"/>
              <a:defRPr sz="1600" baseline="0">
                <a:solidFill>
                  <a:schemeClr val="tx1"/>
                </a:solidFill>
                <a:latin typeface="+mn-lt"/>
              </a:defRPr>
            </a:lvl3pPr>
            <a:lvl4pPr marL="1200150" indent="-171450" eaLnBrk="0" hangingPunct="0">
              <a:spcBef>
                <a:spcPct val="30000"/>
              </a:spcBef>
              <a:buChar char="–"/>
              <a:defRPr sz="1400" baseline="0">
                <a:solidFill>
                  <a:schemeClr val="tx1"/>
                </a:solidFill>
                <a:latin typeface="+mj-lt"/>
              </a:defRPr>
            </a:lvl4pPr>
            <a:lvl5pPr marL="1543050" indent="-171450" eaLnBrk="0" hangingPunct="0">
              <a:spcBef>
                <a:spcPct val="30000"/>
              </a:spcBef>
              <a:buChar char="»"/>
              <a:defRPr sz="1200" baseline="0">
                <a:solidFill>
                  <a:schemeClr val="tx1"/>
                </a:solidFill>
                <a:latin typeface="+mn-lt"/>
              </a:defRPr>
            </a:lvl5pPr>
            <a:lvl6pPr marL="1885950" indent="-171450" fontAlgn="base">
              <a:spcBef>
                <a:spcPct val="30000"/>
              </a:spcBef>
              <a:spcAft>
                <a:spcPct val="0"/>
              </a:spcAft>
              <a:buChar char="»"/>
              <a:defRPr sz="1500">
                <a:solidFill>
                  <a:schemeClr val="tx1"/>
                </a:solidFill>
                <a:latin typeface="+mn-lt"/>
              </a:defRPr>
            </a:lvl6pPr>
            <a:lvl7pPr marL="2228850" indent="-171450" fontAlgn="base">
              <a:spcBef>
                <a:spcPct val="30000"/>
              </a:spcBef>
              <a:spcAft>
                <a:spcPct val="0"/>
              </a:spcAft>
              <a:buChar char="»"/>
              <a:defRPr sz="1500">
                <a:solidFill>
                  <a:schemeClr val="tx1"/>
                </a:solidFill>
                <a:latin typeface="+mn-lt"/>
              </a:defRPr>
            </a:lvl7pPr>
            <a:lvl8pPr marL="2571750" indent="-171450" fontAlgn="base">
              <a:spcBef>
                <a:spcPct val="30000"/>
              </a:spcBef>
              <a:spcAft>
                <a:spcPct val="0"/>
              </a:spcAft>
              <a:buChar char="»"/>
              <a:defRPr sz="1500">
                <a:solidFill>
                  <a:schemeClr val="tx1"/>
                </a:solidFill>
                <a:latin typeface="+mn-lt"/>
              </a:defRPr>
            </a:lvl8pPr>
            <a:lvl9pPr marL="2914650" indent="-171450" fontAlgn="base">
              <a:spcBef>
                <a:spcPct val="30000"/>
              </a:spcBef>
              <a:spcAft>
                <a:spcPct val="0"/>
              </a:spcAft>
              <a:buChar char="»"/>
              <a:defRPr sz="1500">
                <a:solidFill>
                  <a:schemeClr val="tx1"/>
                </a:solidFill>
                <a:latin typeface="+mn-lt"/>
              </a:defRPr>
            </a:lvl9pPr>
          </a:lstStyle>
          <a:p>
            <a:r>
              <a:rPr lang="en-US" i="0" dirty="0">
                <a:solidFill>
                  <a:schemeClr val="tx1"/>
                </a:solidFill>
              </a:rPr>
              <a:t>Considering the established DES market and increased complexity of PCI, additional indications are being sought</a:t>
            </a:r>
          </a:p>
        </p:txBody>
      </p:sp>
    </p:spTree>
    <p:extLst>
      <p:ext uri="{BB962C8B-B14F-4D97-AF65-F5344CB8AC3E}">
        <p14:creationId xmlns:p14="http://schemas.microsoft.com/office/powerpoint/2010/main" val="273645394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2">
                    <a:lumMod val="75000"/>
                  </a:schemeClr>
                </a:solidFill>
              </a:rPr>
              <a:t>XIENCE Short DAPT Program</a:t>
            </a:r>
          </a:p>
        </p:txBody>
      </p:sp>
      <p:cxnSp>
        <p:nvCxnSpPr>
          <p:cNvPr id="22" name="Straight Connector 21">
            <a:extLst>
              <a:ext uri="{FF2B5EF4-FFF2-40B4-BE49-F238E27FC236}">
                <a16:creationId xmlns:a16="http://schemas.microsoft.com/office/drawing/2014/main" xmlns="" id="{96772160-B70E-4EFA-917E-DEB4910DECCD}"/>
              </a:ext>
            </a:extLst>
          </p:cNvPr>
          <p:cNvCxnSpPr/>
          <p:nvPr/>
        </p:nvCxnSpPr>
        <p:spPr>
          <a:xfrm>
            <a:off x="4571486" y="2355527"/>
            <a:ext cx="0" cy="29672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267E653-5549-42B9-ACBA-39D661300D2A}"/>
              </a:ext>
            </a:extLst>
          </p:cNvPr>
          <p:cNvCxnSpPr/>
          <p:nvPr/>
        </p:nvCxnSpPr>
        <p:spPr>
          <a:xfrm>
            <a:off x="2878492" y="2644937"/>
            <a:ext cx="3385989" cy="686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3F6F844-C394-49B5-9FBC-2C9C649BC5BC}"/>
              </a:ext>
            </a:extLst>
          </p:cNvPr>
          <p:cNvCxnSpPr/>
          <p:nvPr/>
        </p:nvCxnSpPr>
        <p:spPr>
          <a:xfrm>
            <a:off x="2878492" y="2644937"/>
            <a:ext cx="0" cy="29627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343A6CE-E31B-4281-A676-F5461F721840}"/>
              </a:ext>
            </a:extLst>
          </p:cNvPr>
          <p:cNvCxnSpPr/>
          <p:nvPr/>
        </p:nvCxnSpPr>
        <p:spPr>
          <a:xfrm>
            <a:off x="6264481" y="2644937"/>
            <a:ext cx="0" cy="29627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24420FC8-280B-41A7-81AA-6E362DE7194E}"/>
              </a:ext>
            </a:extLst>
          </p:cNvPr>
          <p:cNvSpPr txBox="1"/>
          <p:nvPr/>
        </p:nvSpPr>
        <p:spPr>
          <a:xfrm>
            <a:off x="2000969" y="4027157"/>
            <a:ext cx="1757212" cy="338554"/>
          </a:xfrm>
          <a:prstGeom prst="rect">
            <a:avLst/>
          </a:prstGeom>
          <a:noFill/>
        </p:spPr>
        <p:txBody>
          <a:bodyPr wrap="none" rtlCol="0">
            <a:spAutoFit/>
          </a:bodyPr>
          <a:lstStyle/>
          <a:p>
            <a:pPr algn="ctr" defTabSz="685800">
              <a:defRPr/>
            </a:pPr>
            <a:r>
              <a:rPr lang="en-US" sz="1600" i="0" kern="0" dirty="0">
                <a:solidFill>
                  <a:schemeClr val="tx2"/>
                </a:solidFill>
                <a:latin typeface="Georgia" panose="02040502050405020303" pitchFamily="18" charset="0"/>
              </a:rPr>
              <a:t>3-month DAPT</a:t>
            </a:r>
          </a:p>
        </p:txBody>
      </p:sp>
      <p:sp>
        <p:nvSpPr>
          <p:cNvPr id="27" name="TextBox 26">
            <a:extLst>
              <a:ext uri="{FF2B5EF4-FFF2-40B4-BE49-F238E27FC236}">
                <a16:creationId xmlns:a16="http://schemas.microsoft.com/office/drawing/2014/main" xmlns="" id="{682D9C04-4BF6-47FB-BEA6-BBCBB74A8312}"/>
              </a:ext>
            </a:extLst>
          </p:cNvPr>
          <p:cNvSpPr txBox="1"/>
          <p:nvPr/>
        </p:nvSpPr>
        <p:spPr>
          <a:xfrm>
            <a:off x="5386462" y="4027153"/>
            <a:ext cx="1729961" cy="338554"/>
          </a:xfrm>
          <a:prstGeom prst="rect">
            <a:avLst/>
          </a:prstGeom>
          <a:noFill/>
        </p:spPr>
        <p:txBody>
          <a:bodyPr wrap="none" rtlCol="0">
            <a:spAutoFit/>
          </a:bodyPr>
          <a:lstStyle/>
          <a:p>
            <a:pPr algn="ctr" defTabSz="685800">
              <a:defRPr/>
            </a:pPr>
            <a:r>
              <a:rPr lang="en-US" sz="1600" i="0" kern="0" dirty="0">
                <a:solidFill>
                  <a:schemeClr val="tx2"/>
                </a:solidFill>
                <a:latin typeface="Georgia" panose="02040502050405020303" pitchFamily="18" charset="0"/>
              </a:rPr>
              <a:t>1-month DAPT</a:t>
            </a:r>
          </a:p>
        </p:txBody>
      </p:sp>
      <p:pic>
        <p:nvPicPr>
          <p:cNvPr id="28" name="Picture 27">
            <a:extLst>
              <a:ext uri="{FF2B5EF4-FFF2-40B4-BE49-F238E27FC236}">
                <a16:creationId xmlns:a16="http://schemas.microsoft.com/office/drawing/2014/main" xmlns="" id="{B01E7404-8A1A-470F-8EB0-3C9187B8EC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55766" y="2852422"/>
            <a:ext cx="1647619" cy="1045515"/>
          </a:xfrm>
          <a:prstGeom prst="rect">
            <a:avLst/>
          </a:prstGeom>
          <a:noFill/>
        </p:spPr>
      </p:pic>
      <p:pic>
        <p:nvPicPr>
          <p:cNvPr id="31" name="Picture 30">
            <a:extLst>
              <a:ext uri="{FF2B5EF4-FFF2-40B4-BE49-F238E27FC236}">
                <a16:creationId xmlns:a16="http://schemas.microsoft.com/office/drawing/2014/main" xmlns="" id="{2D50DA87-430E-4323-BB61-4703B6D1D24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25191" y="2852697"/>
            <a:ext cx="1652503" cy="1044965"/>
          </a:xfrm>
          <a:prstGeom prst="rect">
            <a:avLst/>
          </a:prstGeom>
          <a:noFill/>
        </p:spPr>
      </p:pic>
      <p:pic>
        <p:nvPicPr>
          <p:cNvPr id="32" name="Picture 31">
            <a:extLst>
              <a:ext uri="{FF2B5EF4-FFF2-40B4-BE49-F238E27FC236}">
                <a16:creationId xmlns:a16="http://schemas.microsoft.com/office/drawing/2014/main" xmlns="" id="{7133B4C1-9124-4038-AAAF-FAEBC4D0FE35}"/>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b="16508"/>
          <a:stretch/>
        </p:blipFill>
        <p:spPr>
          <a:xfrm>
            <a:off x="3307795" y="1053295"/>
            <a:ext cx="2527383" cy="1333824"/>
          </a:xfrm>
          <a:prstGeom prst="rect">
            <a:avLst/>
          </a:prstGeom>
        </p:spPr>
      </p:pic>
      <p:pic>
        <p:nvPicPr>
          <p:cNvPr id="35" name="Picture 34">
            <a:extLst>
              <a:ext uri="{FF2B5EF4-FFF2-40B4-BE49-F238E27FC236}">
                <a16:creationId xmlns:a16="http://schemas.microsoft.com/office/drawing/2014/main" xmlns="" id="{BA42CA1F-C8BD-4D74-96F8-C09285816E2D}"/>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a:xfrm>
            <a:off x="7914999" y="326055"/>
            <a:ext cx="722376" cy="381234"/>
          </a:xfrm>
          <a:prstGeom prst="rect">
            <a:avLst/>
          </a:prstGeom>
        </p:spPr>
      </p:pic>
    </p:spTree>
    <p:extLst>
      <p:ext uri="{BB962C8B-B14F-4D97-AF65-F5344CB8AC3E}">
        <p14:creationId xmlns:p14="http://schemas.microsoft.com/office/powerpoint/2010/main" val="668833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4277"/>
            <a:ext cx="8474148" cy="566738"/>
          </a:xfrm>
        </p:spPr>
        <p:txBody>
          <a:bodyPr/>
          <a:lstStyle/>
          <a:p>
            <a:r>
              <a:rPr lang="en-US" sz="2800" dirty="0">
                <a:solidFill>
                  <a:schemeClr val="tx2">
                    <a:lumMod val="75000"/>
                  </a:schemeClr>
                </a:solidFill>
              </a:rPr>
              <a:t>The Methods for Coronary Stent Development</a:t>
            </a:r>
          </a:p>
        </p:txBody>
      </p:sp>
      <p:sp>
        <p:nvSpPr>
          <p:cNvPr id="3" name="Content Placeholder 2"/>
          <p:cNvSpPr>
            <a:spLocks noGrp="1"/>
          </p:cNvSpPr>
          <p:nvPr>
            <p:ph idx="1"/>
          </p:nvPr>
        </p:nvSpPr>
        <p:spPr/>
        <p:txBody>
          <a:bodyPr/>
          <a:lstStyle/>
          <a:p>
            <a:pPr marL="457200" indent="-457200">
              <a:buClr>
                <a:schemeClr val="tx2">
                  <a:lumMod val="75000"/>
                </a:schemeClr>
              </a:buClr>
              <a:buFont typeface="+mj-lt"/>
              <a:buAutoNum type="arabicPeriod"/>
            </a:pPr>
            <a:r>
              <a:rPr lang="en-US" sz="2400" b="0" dirty="0">
                <a:solidFill>
                  <a:schemeClr val="bg2">
                    <a:lumMod val="75000"/>
                    <a:lumOff val="25000"/>
                  </a:schemeClr>
                </a:solidFill>
              </a:rPr>
              <a:t>Drug-Eluting Stent (DES) Design</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Preclinical Evidence </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Clinical and Regulatory Considerations</a:t>
            </a:r>
          </a:p>
          <a:p>
            <a:pPr marL="457200" indent="-457200">
              <a:buClr>
                <a:schemeClr val="tx2">
                  <a:lumMod val="75000"/>
                </a:schemeClr>
              </a:buClr>
              <a:buFont typeface="+mj-lt"/>
              <a:buAutoNum type="arabicPeriod"/>
            </a:pPr>
            <a:r>
              <a:rPr lang="en-US" sz="2400" b="0" dirty="0"/>
              <a:t>Reimbursement Challenges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Unmet Clinical Needs of DES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Future of DES </a:t>
            </a:r>
          </a:p>
          <a:p>
            <a:pPr marL="457200" indent="-457200">
              <a:buClr>
                <a:schemeClr val="tx2">
                  <a:lumMod val="75000"/>
                </a:schemeClr>
              </a:buClr>
              <a:buFont typeface="+mj-lt"/>
              <a:buAutoNum type="arabicPeriod"/>
            </a:pPr>
            <a:endParaRPr lang="en-US" dirty="0"/>
          </a:p>
        </p:txBody>
      </p:sp>
    </p:spTree>
    <p:extLst>
      <p:ext uri="{BB962C8B-B14F-4D97-AF65-F5344CB8AC3E}">
        <p14:creationId xmlns:p14="http://schemas.microsoft.com/office/powerpoint/2010/main" val="156906538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38539" y="2102576"/>
            <a:ext cx="8627165" cy="2389911"/>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0482" name="Rectangle 3"/>
          <p:cNvSpPr>
            <a:spLocks noGrp="1" noChangeArrowheads="1"/>
          </p:cNvSpPr>
          <p:nvPr>
            <p:ph type="title"/>
          </p:nvPr>
        </p:nvSpPr>
        <p:spPr/>
        <p:txBody>
          <a:bodyPr/>
          <a:lstStyle/>
          <a:p>
            <a:r>
              <a:rPr lang="en-US" sz="2800" dirty="0">
                <a:solidFill>
                  <a:schemeClr val="tx2">
                    <a:lumMod val="75000"/>
                  </a:schemeClr>
                </a:solidFill>
              </a:rPr>
              <a:t>New Hurdles in Device Development</a:t>
            </a:r>
          </a:p>
        </p:txBody>
      </p:sp>
      <p:pic>
        <p:nvPicPr>
          <p:cNvPr id="7" name="Content Placeholder 3" descr="hurdle.gif"/>
          <p:cNvPicPr>
            <a:picLocks noChangeAspect="1"/>
          </p:cNvPicPr>
          <p:nvPr/>
        </p:nvPicPr>
        <p:blipFill>
          <a:blip r:embed="rId3" cstate="print"/>
          <a:srcRect/>
          <a:stretch>
            <a:fillRect/>
          </a:stretch>
        </p:blipFill>
        <p:spPr bwMode="auto">
          <a:xfrm>
            <a:off x="3679682" y="2104650"/>
            <a:ext cx="1310597" cy="1141808"/>
          </a:xfrm>
          <a:prstGeom prst="rect">
            <a:avLst/>
          </a:prstGeom>
          <a:noFill/>
          <a:ln w="9525">
            <a:noFill/>
            <a:miter lim="800000"/>
            <a:headEnd/>
            <a:tailEnd/>
          </a:ln>
        </p:spPr>
      </p:pic>
      <p:pic>
        <p:nvPicPr>
          <p:cNvPr id="8" name="Content Placeholder 3" descr="hurdle.gif"/>
          <p:cNvPicPr>
            <a:picLocks noChangeAspect="1"/>
          </p:cNvPicPr>
          <p:nvPr/>
        </p:nvPicPr>
        <p:blipFill>
          <a:blip r:embed="rId3" cstate="print"/>
          <a:srcRect/>
          <a:stretch>
            <a:fillRect/>
          </a:stretch>
        </p:blipFill>
        <p:spPr bwMode="auto">
          <a:xfrm>
            <a:off x="490325" y="2104650"/>
            <a:ext cx="912191" cy="794095"/>
          </a:xfrm>
          <a:prstGeom prst="rect">
            <a:avLst/>
          </a:prstGeom>
          <a:noFill/>
          <a:ln w="9525">
            <a:noFill/>
            <a:miter lim="800000"/>
            <a:headEnd/>
            <a:tailEnd/>
          </a:ln>
        </p:spPr>
      </p:pic>
      <p:pic>
        <p:nvPicPr>
          <p:cNvPr id="9" name="Content Placeholder 3" descr="hurdle.gif"/>
          <p:cNvPicPr>
            <a:picLocks noChangeAspect="1"/>
          </p:cNvPicPr>
          <p:nvPr/>
        </p:nvPicPr>
        <p:blipFill>
          <a:blip r:embed="rId3" cstate="print"/>
          <a:srcRect/>
          <a:stretch>
            <a:fillRect/>
          </a:stretch>
        </p:blipFill>
        <p:spPr bwMode="auto">
          <a:xfrm>
            <a:off x="2441709" y="2104650"/>
            <a:ext cx="1237973" cy="1077797"/>
          </a:xfrm>
          <a:prstGeom prst="rect">
            <a:avLst/>
          </a:prstGeom>
          <a:noFill/>
          <a:ln w="9525">
            <a:noFill/>
            <a:miter lim="800000"/>
            <a:headEnd/>
            <a:tailEnd/>
          </a:ln>
        </p:spPr>
      </p:pic>
      <p:pic>
        <p:nvPicPr>
          <p:cNvPr id="12" name="Content Placeholder 3" descr="hurdle.gif"/>
          <p:cNvPicPr>
            <a:picLocks noChangeAspect="1"/>
          </p:cNvPicPr>
          <p:nvPr/>
        </p:nvPicPr>
        <p:blipFill>
          <a:blip r:embed="rId3" cstate="print"/>
          <a:srcRect/>
          <a:stretch>
            <a:fillRect/>
          </a:stretch>
        </p:blipFill>
        <p:spPr bwMode="auto">
          <a:xfrm>
            <a:off x="1400861" y="2104650"/>
            <a:ext cx="1042504" cy="908119"/>
          </a:xfrm>
          <a:prstGeom prst="rect">
            <a:avLst/>
          </a:prstGeom>
          <a:noFill/>
          <a:ln w="9525">
            <a:noFill/>
            <a:miter lim="800000"/>
            <a:headEnd/>
            <a:tailEnd/>
          </a:ln>
        </p:spPr>
      </p:pic>
      <p:pic>
        <p:nvPicPr>
          <p:cNvPr id="13" name="Content Placeholder 3" descr="hurdle.gif"/>
          <p:cNvPicPr>
            <a:picLocks noChangeAspect="1"/>
          </p:cNvPicPr>
          <p:nvPr/>
        </p:nvPicPr>
        <p:blipFill>
          <a:blip r:embed="rId3" cstate="print"/>
          <a:srcRect/>
          <a:stretch>
            <a:fillRect/>
          </a:stretch>
        </p:blipFill>
        <p:spPr bwMode="auto">
          <a:xfrm>
            <a:off x="4990279" y="2104650"/>
            <a:ext cx="1573709" cy="1370169"/>
          </a:xfrm>
          <a:prstGeom prst="rect">
            <a:avLst/>
          </a:prstGeom>
          <a:noFill/>
          <a:ln w="9525">
            <a:noFill/>
            <a:miter lim="800000"/>
            <a:headEnd/>
            <a:tailEnd/>
          </a:ln>
        </p:spPr>
      </p:pic>
      <p:pic>
        <p:nvPicPr>
          <p:cNvPr id="14" name="Content Placeholder 3" descr="hurdle.gif"/>
          <p:cNvPicPr>
            <a:picLocks noChangeAspect="1"/>
          </p:cNvPicPr>
          <p:nvPr/>
        </p:nvPicPr>
        <p:blipFill>
          <a:blip r:embed="rId3" cstate="print"/>
          <a:srcRect/>
          <a:stretch>
            <a:fillRect/>
          </a:stretch>
        </p:blipFill>
        <p:spPr bwMode="auto">
          <a:xfrm>
            <a:off x="6563988" y="2102576"/>
            <a:ext cx="1846749" cy="1608459"/>
          </a:xfrm>
          <a:prstGeom prst="rect">
            <a:avLst/>
          </a:prstGeom>
          <a:noFill/>
          <a:ln w="9525">
            <a:noFill/>
            <a:miter lim="800000"/>
            <a:headEnd/>
            <a:tailEnd/>
          </a:ln>
        </p:spPr>
      </p:pic>
      <p:sp>
        <p:nvSpPr>
          <p:cNvPr id="15" name="TextBox 9"/>
          <p:cNvSpPr txBox="1">
            <a:spLocks noChangeArrowheads="1"/>
          </p:cNvSpPr>
          <p:nvPr/>
        </p:nvSpPr>
        <p:spPr bwMode="auto">
          <a:xfrm>
            <a:off x="465162" y="2949978"/>
            <a:ext cx="779463" cy="369888"/>
          </a:xfrm>
          <a:prstGeom prst="rect">
            <a:avLst/>
          </a:prstGeom>
          <a:noFill/>
          <a:ln w="9525">
            <a:noFill/>
            <a:miter lim="800000"/>
            <a:headEnd/>
            <a:tailEnd/>
          </a:ln>
        </p:spPr>
        <p:txBody>
          <a:bodyPr wrap="none">
            <a:spAutoFit/>
          </a:bodyPr>
          <a:lstStyle/>
          <a:p>
            <a:r>
              <a:rPr lang="en-US" sz="1800" dirty="0">
                <a:solidFill>
                  <a:schemeClr val="bg2"/>
                </a:solidFill>
                <a:latin typeface="Calibri" pitchFamily="34" charset="0"/>
              </a:rPr>
              <a:t>Safety</a:t>
            </a:r>
          </a:p>
        </p:txBody>
      </p:sp>
      <p:sp>
        <p:nvSpPr>
          <p:cNvPr id="16" name="TextBox 10"/>
          <p:cNvSpPr txBox="1">
            <a:spLocks noChangeArrowheads="1"/>
          </p:cNvSpPr>
          <p:nvPr/>
        </p:nvSpPr>
        <p:spPr bwMode="auto">
          <a:xfrm>
            <a:off x="1140242" y="3105487"/>
            <a:ext cx="1424108" cy="369332"/>
          </a:xfrm>
          <a:prstGeom prst="rect">
            <a:avLst/>
          </a:prstGeom>
          <a:noFill/>
          <a:ln w="9525">
            <a:noFill/>
            <a:miter lim="800000"/>
            <a:headEnd/>
            <a:tailEnd/>
          </a:ln>
        </p:spPr>
        <p:txBody>
          <a:bodyPr wrap="none">
            <a:spAutoFit/>
          </a:bodyPr>
          <a:lstStyle/>
          <a:p>
            <a:r>
              <a:rPr lang="en-US" sz="1800" dirty="0">
                <a:solidFill>
                  <a:schemeClr val="bg2"/>
                </a:solidFill>
                <a:latin typeface="Calibri" pitchFamily="34" charset="0"/>
              </a:rPr>
              <a:t>Effectiveness</a:t>
            </a:r>
          </a:p>
        </p:txBody>
      </p:sp>
      <p:sp>
        <p:nvSpPr>
          <p:cNvPr id="17" name="TextBox 11"/>
          <p:cNvSpPr txBox="1">
            <a:spLocks noChangeArrowheads="1"/>
          </p:cNvSpPr>
          <p:nvPr/>
        </p:nvSpPr>
        <p:spPr bwMode="auto">
          <a:xfrm>
            <a:off x="2502330" y="3246458"/>
            <a:ext cx="882650" cy="369888"/>
          </a:xfrm>
          <a:prstGeom prst="rect">
            <a:avLst/>
          </a:prstGeom>
          <a:noFill/>
          <a:ln w="9525">
            <a:noFill/>
            <a:miter lim="800000"/>
            <a:headEnd/>
            <a:tailEnd/>
          </a:ln>
        </p:spPr>
        <p:txBody>
          <a:bodyPr wrap="none">
            <a:spAutoFit/>
          </a:bodyPr>
          <a:lstStyle/>
          <a:p>
            <a:r>
              <a:rPr lang="en-US" sz="1800" dirty="0">
                <a:solidFill>
                  <a:schemeClr val="bg2"/>
                </a:solidFill>
                <a:latin typeface="Calibri" pitchFamily="34" charset="0"/>
              </a:rPr>
              <a:t>Quality</a:t>
            </a:r>
          </a:p>
        </p:txBody>
      </p:sp>
      <p:sp>
        <p:nvSpPr>
          <p:cNvPr id="18" name="TextBox 12"/>
          <p:cNvSpPr txBox="1">
            <a:spLocks noChangeArrowheads="1"/>
          </p:cNvSpPr>
          <p:nvPr/>
        </p:nvSpPr>
        <p:spPr bwMode="auto">
          <a:xfrm>
            <a:off x="3485654" y="3356248"/>
            <a:ext cx="1752600" cy="923925"/>
          </a:xfrm>
          <a:prstGeom prst="rect">
            <a:avLst/>
          </a:prstGeom>
          <a:noFill/>
          <a:ln w="9525">
            <a:noFill/>
            <a:miter lim="800000"/>
            <a:headEnd/>
            <a:tailEnd/>
          </a:ln>
        </p:spPr>
        <p:txBody>
          <a:bodyPr>
            <a:spAutoFit/>
          </a:bodyPr>
          <a:lstStyle/>
          <a:p>
            <a:r>
              <a:rPr lang="en-US" sz="1800" dirty="0">
                <a:solidFill>
                  <a:schemeClr val="bg2"/>
                </a:solidFill>
                <a:latin typeface="Calibri" pitchFamily="34" charset="0"/>
              </a:rPr>
              <a:t>Reimbursement</a:t>
            </a:r>
          </a:p>
          <a:p>
            <a:r>
              <a:rPr lang="en-US" sz="1800" dirty="0">
                <a:solidFill>
                  <a:schemeClr val="bg2"/>
                </a:solidFill>
                <a:latin typeface="Calibri" pitchFamily="34" charset="0"/>
              </a:rPr>
              <a:t>HTA/Economic Evaluation</a:t>
            </a:r>
          </a:p>
        </p:txBody>
      </p:sp>
      <p:sp>
        <p:nvSpPr>
          <p:cNvPr id="19" name="TextBox 13"/>
          <p:cNvSpPr txBox="1">
            <a:spLocks noChangeArrowheads="1"/>
          </p:cNvSpPr>
          <p:nvPr/>
        </p:nvSpPr>
        <p:spPr bwMode="auto">
          <a:xfrm>
            <a:off x="5184684" y="3492236"/>
            <a:ext cx="1676400" cy="923925"/>
          </a:xfrm>
          <a:prstGeom prst="rect">
            <a:avLst/>
          </a:prstGeom>
          <a:noFill/>
          <a:ln w="9525">
            <a:noFill/>
            <a:miter lim="800000"/>
            <a:headEnd/>
            <a:tailEnd/>
          </a:ln>
        </p:spPr>
        <p:txBody>
          <a:bodyPr>
            <a:spAutoFit/>
          </a:bodyPr>
          <a:lstStyle/>
          <a:p>
            <a:r>
              <a:rPr lang="en-US" sz="1800" dirty="0">
                <a:solidFill>
                  <a:schemeClr val="bg2"/>
                </a:solidFill>
                <a:latin typeface="Calibri" pitchFamily="34" charset="0"/>
              </a:rPr>
              <a:t>Budgeting</a:t>
            </a:r>
          </a:p>
          <a:p>
            <a:r>
              <a:rPr lang="en-US" sz="1800" dirty="0">
                <a:solidFill>
                  <a:schemeClr val="bg2"/>
                </a:solidFill>
                <a:latin typeface="Calibri" pitchFamily="34" charset="0"/>
              </a:rPr>
              <a:t>Protocols and Restrictions</a:t>
            </a:r>
          </a:p>
        </p:txBody>
      </p:sp>
      <p:sp>
        <p:nvSpPr>
          <p:cNvPr id="20" name="TextBox 14"/>
          <p:cNvSpPr txBox="1">
            <a:spLocks noChangeArrowheads="1"/>
          </p:cNvSpPr>
          <p:nvPr/>
        </p:nvSpPr>
        <p:spPr bwMode="auto">
          <a:xfrm>
            <a:off x="6643081" y="3659763"/>
            <a:ext cx="2124075" cy="646112"/>
          </a:xfrm>
          <a:prstGeom prst="rect">
            <a:avLst/>
          </a:prstGeom>
          <a:noFill/>
          <a:ln w="9525">
            <a:noFill/>
            <a:miter lim="800000"/>
            <a:headEnd/>
            <a:tailEnd/>
          </a:ln>
        </p:spPr>
        <p:txBody>
          <a:bodyPr wrap="none">
            <a:spAutoFit/>
          </a:bodyPr>
          <a:lstStyle/>
          <a:p>
            <a:r>
              <a:rPr lang="en-US" sz="1800" dirty="0">
                <a:solidFill>
                  <a:schemeClr val="bg2"/>
                </a:solidFill>
                <a:latin typeface="Calibri" pitchFamily="34" charset="0"/>
              </a:rPr>
              <a:t>Patient Cost-Sharing</a:t>
            </a:r>
          </a:p>
          <a:p>
            <a:r>
              <a:rPr lang="en-US" sz="1800" dirty="0">
                <a:solidFill>
                  <a:schemeClr val="bg2"/>
                </a:solidFill>
                <a:latin typeface="Calibri" pitchFamily="34" charset="0"/>
              </a:rPr>
              <a:t>Value-Based Pricing</a:t>
            </a:r>
          </a:p>
        </p:txBody>
      </p:sp>
      <p:sp>
        <p:nvSpPr>
          <p:cNvPr id="21" name="Left-Right Arrow 18"/>
          <p:cNvSpPr/>
          <p:nvPr/>
        </p:nvSpPr>
        <p:spPr>
          <a:xfrm>
            <a:off x="357807" y="1571732"/>
            <a:ext cx="3415748" cy="457200"/>
          </a:xfrm>
          <a:prstGeom prst="leftRightArrow">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black"/>
                </a:solidFill>
              </a:rPr>
              <a:t>R&amp;D/Regulatory/Clinical</a:t>
            </a:r>
          </a:p>
        </p:txBody>
      </p:sp>
      <p:sp>
        <p:nvSpPr>
          <p:cNvPr id="22" name="Left-Right Arrow 19"/>
          <p:cNvSpPr/>
          <p:nvPr/>
        </p:nvSpPr>
        <p:spPr>
          <a:xfrm>
            <a:off x="3849755" y="1571732"/>
            <a:ext cx="4856922" cy="457200"/>
          </a:xfrm>
          <a:prstGeom prst="leftRightArrow">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black"/>
                </a:solidFill>
              </a:rPr>
              <a:t>Market Place Challenges</a:t>
            </a:r>
          </a:p>
        </p:txBody>
      </p:sp>
      <p:sp>
        <p:nvSpPr>
          <p:cNvPr id="23" name="Down Arrow Callout 20"/>
          <p:cNvSpPr/>
          <p:nvPr/>
        </p:nvSpPr>
        <p:spPr>
          <a:xfrm>
            <a:off x="2677485" y="917671"/>
            <a:ext cx="2269434" cy="841513"/>
          </a:xfrm>
          <a:prstGeom prst="downArrowCallou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black"/>
                </a:solidFill>
              </a:rPr>
              <a:t>Market  Authorization</a:t>
            </a:r>
          </a:p>
          <a:p>
            <a:pPr algn="ctr" fontAlgn="auto">
              <a:spcBef>
                <a:spcPts val="0"/>
              </a:spcBef>
              <a:spcAft>
                <a:spcPts val="0"/>
              </a:spcAft>
              <a:defRPr/>
            </a:pPr>
            <a:r>
              <a:rPr lang="en-US" sz="1600" dirty="0">
                <a:solidFill>
                  <a:prstClr val="black"/>
                </a:solidFill>
              </a:rPr>
              <a:t>/Approval</a:t>
            </a:r>
          </a:p>
        </p:txBody>
      </p:sp>
    </p:spTree>
    <p:extLst>
      <p:ext uri="{BB962C8B-B14F-4D97-AF65-F5344CB8AC3E}">
        <p14:creationId xmlns:p14="http://schemas.microsoft.com/office/powerpoint/2010/main" val="247127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4277"/>
            <a:ext cx="8474148" cy="566738"/>
          </a:xfrm>
        </p:spPr>
        <p:txBody>
          <a:bodyPr/>
          <a:lstStyle/>
          <a:p>
            <a:r>
              <a:rPr lang="en-US" sz="2800" dirty="0">
                <a:solidFill>
                  <a:schemeClr val="tx2">
                    <a:lumMod val="75000"/>
                  </a:schemeClr>
                </a:solidFill>
              </a:rPr>
              <a:t>The Methods for Coronary Stent Development</a:t>
            </a:r>
          </a:p>
        </p:txBody>
      </p:sp>
      <p:sp>
        <p:nvSpPr>
          <p:cNvPr id="3" name="Content Placeholder 2"/>
          <p:cNvSpPr>
            <a:spLocks noGrp="1"/>
          </p:cNvSpPr>
          <p:nvPr>
            <p:ph idx="1"/>
          </p:nvPr>
        </p:nvSpPr>
        <p:spPr/>
        <p:txBody>
          <a:bodyPr/>
          <a:lstStyle/>
          <a:p>
            <a:pPr marL="457200" indent="-457200">
              <a:buClr>
                <a:schemeClr val="tx2">
                  <a:lumMod val="75000"/>
                </a:schemeClr>
              </a:buClr>
              <a:buFont typeface="+mj-lt"/>
              <a:buAutoNum type="arabicPeriod"/>
            </a:pPr>
            <a:r>
              <a:rPr lang="en-US" sz="2400" b="0" dirty="0"/>
              <a:t>Drug-Eluting Stent (DES) Design</a:t>
            </a:r>
          </a:p>
          <a:p>
            <a:pPr marL="457200" indent="-457200">
              <a:buClr>
                <a:schemeClr val="tx2">
                  <a:lumMod val="75000"/>
                </a:schemeClr>
              </a:buClr>
              <a:buFont typeface="+mj-lt"/>
              <a:buAutoNum type="arabicPeriod"/>
            </a:pPr>
            <a:r>
              <a:rPr lang="en-US" sz="2400" b="0" dirty="0"/>
              <a:t>Preclinical Evidence </a:t>
            </a:r>
          </a:p>
          <a:p>
            <a:pPr marL="457200" indent="-457200">
              <a:buClr>
                <a:schemeClr val="tx2">
                  <a:lumMod val="75000"/>
                </a:schemeClr>
              </a:buClr>
              <a:buFont typeface="+mj-lt"/>
              <a:buAutoNum type="arabicPeriod"/>
            </a:pPr>
            <a:r>
              <a:rPr lang="en-US" sz="2400" b="0" dirty="0"/>
              <a:t>Clinical and Regulatory Considerations</a:t>
            </a:r>
          </a:p>
          <a:p>
            <a:pPr marL="457200" indent="-457200">
              <a:buClr>
                <a:schemeClr val="tx2">
                  <a:lumMod val="75000"/>
                </a:schemeClr>
              </a:buClr>
              <a:buFont typeface="+mj-lt"/>
              <a:buAutoNum type="arabicPeriod"/>
            </a:pPr>
            <a:r>
              <a:rPr lang="en-US" sz="2400" b="0" dirty="0"/>
              <a:t>Reimbursement Challenges</a:t>
            </a:r>
          </a:p>
          <a:p>
            <a:pPr marL="457200" indent="-457200">
              <a:buClr>
                <a:schemeClr val="tx2">
                  <a:lumMod val="75000"/>
                </a:schemeClr>
              </a:buClr>
              <a:buFont typeface="+mj-lt"/>
              <a:buAutoNum type="arabicPeriod"/>
            </a:pPr>
            <a:r>
              <a:rPr lang="en-US" sz="2400" b="0" dirty="0"/>
              <a:t>Unmet Clinical Needs of DES</a:t>
            </a:r>
          </a:p>
          <a:p>
            <a:pPr marL="457200" indent="-457200">
              <a:buClr>
                <a:schemeClr val="tx2">
                  <a:lumMod val="75000"/>
                </a:schemeClr>
              </a:buClr>
              <a:buFont typeface="+mj-lt"/>
              <a:buAutoNum type="arabicPeriod"/>
            </a:pPr>
            <a:r>
              <a:rPr lang="en-US" sz="2400" b="0" dirty="0"/>
              <a:t>Future of DES </a:t>
            </a:r>
          </a:p>
          <a:p>
            <a:pPr marL="457200" indent="-457200">
              <a:buClr>
                <a:schemeClr val="tx2">
                  <a:lumMod val="75000"/>
                </a:schemeClr>
              </a:buClr>
              <a:buFont typeface="+mj-lt"/>
              <a:buAutoNum type="arabicPeriod"/>
            </a:pPr>
            <a:endParaRPr lang="en-US" dirty="0"/>
          </a:p>
        </p:txBody>
      </p:sp>
    </p:spTree>
    <p:extLst>
      <p:ext uri="{BB962C8B-B14F-4D97-AF65-F5344CB8AC3E}">
        <p14:creationId xmlns:p14="http://schemas.microsoft.com/office/powerpoint/2010/main" val="88200456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212436" y="116681"/>
            <a:ext cx="8608291" cy="566738"/>
          </a:xfrm>
        </p:spPr>
        <p:txBody>
          <a:bodyPr/>
          <a:lstStyle/>
          <a:p>
            <a:r>
              <a:rPr lang="en-US" sz="2800" dirty="0">
                <a:solidFill>
                  <a:schemeClr val="tx2">
                    <a:lumMod val="75000"/>
                  </a:schemeClr>
                </a:solidFill>
              </a:rPr>
              <a:t>US Reimbursement for Coronary Interventions is Well Established</a:t>
            </a:r>
          </a:p>
        </p:txBody>
      </p:sp>
      <p:sp>
        <p:nvSpPr>
          <p:cNvPr id="20530" name="Rectangle 79"/>
          <p:cNvSpPr>
            <a:spLocks noGrp="1" noChangeArrowheads="1"/>
          </p:cNvSpPr>
          <p:nvPr>
            <p:ph idx="1"/>
          </p:nvPr>
        </p:nvSpPr>
        <p:spPr>
          <a:xfrm>
            <a:off x="684214" y="1126434"/>
            <a:ext cx="7772400" cy="3414393"/>
          </a:xfrm>
        </p:spPr>
        <p:txBody>
          <a:bodyPr/>
          <a:lstStyle/>
          <a:p>
            <a:pPr>
              <a:spcBef>
                <a:spcPts val="600"/>
              </a:spcBef>
              <a:spcAft>
                <a:spcPts val="600"/>
              </a:spcAft>
            </a:pPr>
            <a:r>
              <a:rPr lang="en-US" sz="1800" dirty="0"/>
              <a:t>New stent technologies will most likely receive coverage and reimbursement under existing mechanisms.</a:t>
            </a:r>
          </a:p>
          <a:p>
            <a:pPr lvl="1">
              <a:spcBef>
                <a:spcPts val="600"/>
              </a:spcBef>
              <a:spcAft>
                <a:spcPts val="600"/>
              </a:spcAft>
            </a:pPr>
            <a:r>
              <a:rPr lang="en-US" sz="1600" dirty="0"/>
              <a:t>DRG 246 and 247 for inpatient PCI with DES procedures</a:t>
            </a:r>
          </a:p>
          <a:p>
            <a:pPr lvl="1">
              <a:spcBef>
                <a:spcPts val="600"/>
              </a:spcBef>
              <a:spcAft>
                <a:spcPts val="600"/>
              </a:spcAft>
            </a:pPr>
            <a:r>
              <a:rPr lang="en-US" sz="1600" dirty="0"/>
              <a:t>APC 5193 and 5194 for outpatient PCI with DES procedures</a:t>
            </a:r>
          </a:p>
          <a:p>
            <a:pPr>
              <a:spcBef>
                <a:spcPts val="600"/>
              </a:spcBef>
              <a:spcAft>
                <a:spcPts val="600"/>
              </a:spcAft>
            </a:pPr>
            <a:r>
              <a:rPr lang="en-US" sz="1800" dirty="0"/>
              <a:t>Opportunities for additional reimbursement may exist for truly novel technologies.  However, these must:</a:t>
            </a:r>
          </a:p>
          <a:p>
            <a:pPr lvl="1">
              <a:spcBef>
                <a:spcPts val="600"/>
              </a:spcBef>
              <a:spcAft>
                <a:spcPts val="600"/>
              </a:spcAft>
            </a:pPr>
            <a:r>
              <a:rPr lang="en-US" sz="1600" dirty="0"/>
              <a:t>Have new mechanisms/features, recent FDA approval</a:t>
            </a:r>
          </a:p>
          <a:p>
            <a:pPr lvl="1">
              <a:spcBef>
                <a:spcPts val="600"/>
              </a:spcBef>
              <a:spcAft>
                <a:spcPts val="600"/>
              </a:spcAft>
            </a:pPr>
            <a:r>
              <a:rPr lang="en-US" sz="1600" dirty="0"/>
              <a:t>Demonstrate significant clinical benefit compared to standard of care</a:t>
            </a:r>
          </a:p>
          <a:p>
            <a:pPr lvl="1">
              <a:spcBef>
                <a:spcPts val="600"/>
              </a:spcBef>
              <a:spcAft>
                <a:spcPts val="600"/>
              </a:spcAft>
            </a:pPr>
            <a:r>
              <a:rPr lang="en-US" sz="1600" dirty="0"/>
              <a:t>Result in significant additional costs to the hospital</a:t>
            </a:r>
          </a:p>
        </p:txBody>
      </p:sp>
    </p:spTree>
    <p:extLst>
      <p:ext uri="{BB962C8B-B14F-4D97-AF65-F5344CB8AC3E}">
        <p14:creationId xmlns:p14="http://schemas.microsoft.com/office/powerpoint/2010/main" val="4231611682"/>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4277"/>
            <a:ext cx="8474148" cy="566738"/>
          </a:xfrm>
        </p:spPr>
        <p:txBody>
          <a:bodyPr/>
          <a:lstStyle/>
          <a:p>
            <a:r>
              <a:rPr lang="en-US" sz="2800" dirty="0">
                <a:solidFill>
                  <a:schemeClr val="tx2">
                    <a:lumMod val="75000"/>
                  </a:schemeClr>
                </a:solidFill>
              </a:rPr>
              <a:t>The Methods for Coronary Stent Development</a:t>
            </a:r>
          </a:p>
        </p:txBody>
      </p:sp>
      <p:sp>
        <p:nvSpPr>
          <p:cNvPr id="3" name="Content Placeholder 2"/>
          <p:cNvSpPr>
            <a:spLocks noGrp="1"/>
          </p:cNvSpPr>
          <p:nvPr>
            <p:ph idx="1"/>
          </p:nvPr>
        </p:nvSpPr>
        <p:spPr/>
        <p:txBody>
          <a:bodyPr/>
          <a:lstStyle/>
          <a:p>
            <a:pPr marL="457200" indent="-457200">
              <a:buClr>
                <a:schemeClr val="tx2">
                  <a:lumMod val="75000"/>
                </a:schemeClr>
              </a:buClr>
              <a:buFont typeface="+mj-lt"/>
              <a:buAutoNum type="arabicPeriod"/>
            </a:pPr>
            <a:r>
              <a:rPr lang="en-US" sz="2400" b="0" dirty="0">
                <a:solidFill>
                  <a:schemeClr val="bg2">
                    <a:lumMod val="75000"/>
                    <a:lumOff val="25000"/>
                  </a:schemeClr>
                </a:solidFill>
              </a:rPr>
              <a:t>Drug-Eluting Stent (DES) Design</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Preclinical Evidence </a:t>
            </a:r>
          </a:p>
          <a:p>
            <a:pPr marL="457200" indent="-457200">
              <a:buClr>
                <a:schemeClr val="tx2">
                  <a:lumMod val="75000"/>
                </a:schemeClr>
              </a:buClr>
              <a:buFont typeface="+mj-lt"/>
              <a:buAutoNum type="arabicPeriod"/>
            </a:pPr>
            <a:r>
              <a:rPr lang="en-US" sz="2400" b="0" dirty="0">
                <a:solidFill>
                  <a:schemeClr val="bg2">
                    <a:lumMod val="65000"/>
                    <a:lumOff val="35000"/>
                  </a:schemeClr>
                </a:solidFill>
              </a:rPr>
              <a:t>Clinical and Regulatory Considerations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Reimbursement Challenges</a:t>
            </a:r>
          </a:p>
          <a:p>
            <a:pPr marL="457200" indent="-457200">
              <a:buClr>
                <a:schemeClr val="tx2">
                  <a:lumMod val="75000"/>
                </a:schemeClr>
              </a:buClr>
              <a:buFont typeface="+mj-lt"/>
              <a:buAutoNum type="arabicPeriod"/>
            </a:pPr>
            <a:r>
              <a:rPr lang="en-US" sz="2400" b="0" dirty="0"/>
              <a:t>Unmet Clinical Needs of DES</a:t>
            </a:r>
          </a:p>
          <a:p>
            <a:pPr marL="457200" indent="-457200">
              <a:buClr>
                <a:schemeClr val="tx2">
                  <a:lumMod val="75000"/>
                </a:schemeClr>
              </a:buClr>
              <a:buFont typeface="+mj-lt"/>
              <a:buAutoNum type="arabicPeriod"/>
            </a:pPr>
            <a:r>
              <a:rPr lang="en-US" sz="2400" b="0" dirty="0">
                <a:solidFill>
                  <a:schemeClr val="bg2">
                    <a:lumMod val="75000"/>
                    <a:lumOff val="25000"/>
                  </a:schemeClr>
                </a:solidFill>
              </a:rPr>
              <a:t>Future of DES </a:t>
            </a:r>
          </a:p>
          <a:p>
            <a:pPr marL="457200" indent="-457200">
              <a:buClr>
                <a:schemeClr val="tx2">
                  <a:lumMod val="75000"/>
                </a:schemeClr>
              </a:buClr>
              <a:buFont typeface="+mj-lt"/>
              <a:buAutoNum type="arabicPeriod"/>
            </a:pPr>
            <a:endParaRPr lang="en-US" dirty="0"/>
          </a:p>
        </p:txBody>
      </p:sp>
    </p:spTree>
    <p:extLst>
      <p:ext uri="{BB962C8B-B14F-4D97-AF65-F5344CB8AC3E}">
        <p14:creationId xmlns:p14="http://schemas.microsoft.com/office/powerpoint/2010/main" val="173007895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4" y="191112"/>
            <a:ext cx="7769225" cy="566738"/>
          </a:xfrm>
        </p:spPr>
        <p:txBody>
          <a:bodyPr/>
          <a:lstStyle/>
          <a:p>
            <a:r>
              <a:rPr lang="en-US" sz="2800" dirty="0">
                <a:solidFill>
                  <a:schemeClr val="tx2">
                    <a:lumMod val="75000"/>
                  </a:schemeClr>
                </a:solidFill>
              </a:rPr>
              <a:t>Unmet Clinical Needs of DES in PCI</a:t>
            </a:r>
          </a:p>
        </p:txBody>
      </p:sp>
      <p:sp>
        <p:nvSpPr>
          <p:cNvPr id="3" name="Content Placeholder 2"/>
          <p:cNvSpPr>
            <a:spLocks noGrp="1"/>
          </p:cNvSpPr>
          <p:nvPr>
            <p:ph idx="1"/>
          </p:nvPr>
        </p:nvSpPr>
        <p:spPr>
          <a:xfrm>
            <a:off x="684214" y="641949"/>
            <a:ext cx="7772400" cy="3086100"/>
          </a:xfrm>
        </p:spPr>
        <p:txBody>
          <a:bodyPr/>
          <a:lstStyle/>
          <a:p>
            <a:pPr marL="457200" indent="-457200">
              <a:buClr>
                <a:schemeClr val="tx2">
                  <a:lumMod val="75000"/>
                </a:schemeClr>
              </a:buClr>
              <a:buFont typeface="+mj-lt"/>
              <a:buAutoNum type="arabicPeriod"/>
            </a:pPr>
            <a:r>
              <a:rPr lang="en-US" sz="1800" b="0" dirty="0"/>
              <a:t>Requirement of dual anti-platelet therapy (DAPT) and duration of DAPT based on clinical presentation or lesion complexity </a:t>
            </a:r>
          </a:p>
          <a:p>
            <a:pPr marL="457200" indent="-457200">
              <a:buClr>
                <a:schemeClr val="tx2">
                  <a:lumMod val="75000"/>
                </a:schemeClr>
              </a:buClr>
              <a:buFont typeface="+mj-lt"/>
              <a:buAutoNum type="arabicPeriod"/>
            </a:pPr>
            <a:r>
              <a:rPr lang="en-US" sz="1800" b="0" dirty="0"/>
              <a:t>In-Stent Restenosis (ISR) occurring at an incremental rate of ~2.5% per year for the life of the patient due to thrombosis, neointimal hyperplasia or </a:t>
            </a:r>
            <a:r>
              <a:rPr lang="en-US" sz="1800" b="0" dirty="0" err="1"/>
              <a:t>neoatheroma</a:t>
            </a:r>
            <a:r>
              <a:rPr lang="en-US" sz="1800" b="0" dirty="0"/>
              <a:t>, of which 28% presents with STEMI or STEMI</a:t>
            </a:r>
            <a:r>
              <a:rPr lang="en-US" sz="1800" b="0" baseline="30000" dirty="0"/>
              <a:t>1</a:t>
            </a:r>
            <a:r>
              <a:rPr lang="en-US" sz="1800" b="0" dirty="0"/>
              <a:t> and of which 30-40% are  simply under-sized or under-expanded stents at the time of the initial implant</a:t>
            </a:r>
            <a:r>
              <a:rPr lang="en-US" sz="1800" b="0" baseline="30000" dirty="0"/>
              <a:t>2</a:t>
            </a:r>
          </a:p>
          <a:p>
            <a:pPr marL="457200" indent="-457200">
              <a:buClr>
                <a:schemeClr val="tx2">
                  <a:lumMod val="75000"/>
                </a:schemeClr>
              </a:buClr>
              <a:buFont typeface="+mj-lt"/>
              <a:buAutoNum type="arabicPeriod"/>
            </a:pPr>
            <a:r>
              <a:rPr lang="en-US" sz="1800" b="0" dirty="0"/>
              <a:t>Increased complexity of PCI now putting increased mechanical demands on DES for bifurcations, diffuse disease, heavy calcification and CTOs</a:t>
            </a:r>
          </a:p>
          <a:p>
            <a:pPr marL="457200" indent="-457200">
              <a:buClr>
                <a:schemeClr val="tx2">
                  <a:lumMod val="75000"/>
                </a:schemeClr>
              </a:buClr>
              <a:buFont typeface="+mj-lt"/>
              <a:buAutoNum type="arabicPeriod"/>
            </a:pPr>
            <a:r>
              <a:rPr lang="en-US" sz="1800" b="0" dirty="0"/>
              <a:t>Continued reliance on high doses of ionizing radiation and contrast (different than SH and EP which use very little) </a:t>
            </a:r>
            <a:endParaRPr lang="en-US" sz="2000" b="0" dirty="0"/>
          </a:p>
          <a:p>
            <a:pPr marL="457200" indent="-457200">
              <a:buClr>
                <a:schemeClr val="tx2">
                  <a:lumMod val="75000"/>
                </a:schemeClr>
              </a:buClr>
              <a:buFont typeface="+mj-lt"/>
              <a:buAutoNum type="arabicPeriod"/>
            </a:pPr>
            <a:endParaRPr lang="en-US" sz="2000" dirty="0"/>
          </a:p>
          <a:p>
            <a:pPr marL="457200" indent="-457200">
              <a:buClr>
                <a:schemeClr val="tx2">
                  <a:lumMod val="75000"/>
                </a:schemeClr>
              </a:buClr>
              <a:buFont typeface="+mj-lt"/>
              <a:buAutoNum type="arabicPeriod"/>
            </a:pPr>
            <a:endParaRPr lang="en-US" dirty="0"/>
          </a:p>
        </p:txBody>
      </p:sp>
      <p:sp>
        <p:nvSpPr>
          <p:cNvPr id="4" name="Rectangle 3">
            <a:extLst>
              <a:ext uri="{FF2B5EF4-FFF2-40B4-BE49-F238E27FC236}">
                <a16:creationId xmlns:a16="http://schemas.microsoft.com/office/drawing/2014/main" xmlns="" id="{1416A16E-1EFB-4500-B362-7F2162178B51}"/>
              </a:ext>
            </a:extLst>
          </p:cNvPr>
          <p:cNvSpPr/>
          <p:nvPr/>
        </p:nvSpPr>
        <p:spPr>
          <a:xfrm>
            <a:off x="1267955" y="4245908"/>
            <a:ext cx="6601742" cy="461665"/>
          </a:xfrm>
          <a:prstGeom prst="rect">
            <a:avLst/>
          </a:prstGeom>
        </p:spPr>
        <p:txBody>
          <a:bodyPr wrap="square">
            <a:spAutoFit/>
          </a:bodyPr>
          <a:lstStyle/>
          <a:p>
            <a:pPr marL="228600" indent="-228600">
              <a:buFont typeface="+mj-lt"/>
              <a:buAutoNum type="arabicPeriod"/>
            </a:pPr>
            <a:r>
              <a:rPr lang="en-US" sz="800" b="0" i="0" dirty="0">
                <a:solidFill>
                  <a:schemeClr val="tx1"/>
                </a:solidFill>
              </a:rPr>
              <a:t>Moussa, I et al. The Burden of Restenosis after Coronary Stent Implantation in the United States: Temporal Trends, Clinical Presentation, Treatment Strategies, and In-Hospital Outcomes, TCT 2018</a:t>
            </a:r>
          </a:p>
          <a:p>
            <a:pPr marL="228600" indent="-228600">
              <a:buFont typeface="+mj-lt"/>
              <a:buAutoNum type="arabicPeriod"/>
            </a:pPr>
            <a:r>
              <a:rPr lang="en-US" sz="800" b="0" i="0" dirty="0">
                <a:solidFill>
                  <a:schemeClr val="tx1"/>
                </a:solidFill>
              </a:rPr>
              <a:t>Song, L et al, </a:t>
            </a:r>
            <a:r>
              <a:rPr lang="en-US" sz="800" b="0" dirty="0" err="1">
                <a:solidFill>
                  <a:schemeClr val="tx1"/>
                </a:solidFill>
              </a:rPr>
              <a:t>Eurointervention</a:t>
            </a:r>
            <a:r>
              <a:rPr lang="en-US" sz="800" b="0" i="0" dirty="0">
                <a:solidFill>
                  <a:schemeClr val="tx1"/>
                </a:solidFill>
              </a:rPr>
              <a:t>, 2017 Jun 20;13(3):294-302. </a:t>
            </a:r>
            <a:r>
              <a:rPr lang="en-US" sz="800" b="0" i="0" dirty="0" err="1">
                <a:solidFill>
                  <a:schemeClr val="tx1"/>
                </a:solidFill>
              </a:rPr>
              <a:t>doi</a:t>
            </a:r>
            <a:r>
              <a:rPr lang="en-US" sz="800" b="0" i="0" dirty="0">
                <a:solidFill>
                  <a:schemeClr val="tx1"/>
                </a:solidFill>
              </a:rPr>
              <a:t>: 10.4244/EIJ-D-16-00787.</a:t>
            </a:r>
          </a:p>
        </p:txBody>
      </p:sp>
    </p:spTree>
    <p:extLst>
      <p:ext uri="{BB962C8B-B14F-4D97-AF65-F5344CB8AC3E}">
        <p14:creationId xmlns:p14="http://schemas.microsoft.com/office/powerpoint/2010/main" val="1632725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4277"/>
            <a:ext cx="8474148" cy="566738"/>
          </a:xfrm>
        </p:spPr>
        <p:txBody>
          <a:bodyPr/>
          <a:lstStyle/>
          <a:p>
            <a:r>
              <a:rPr lang="en-US" sz="2800" dirty="0">
                <a:solidFill>
                  <a:schemeClr val="tx2">
                    <a:lumMod val="75000"/>
                  </a:schemeClr>
                </a:solidFill>
              </a:rPr>
              <a:t>The Methods for Coronary Stent Development</a:t>
            </a:r>
          </a:p>
        </p:txBody>
      </p:sp>
      <p:sp>
        <p:nvSpPr>
          <p:cNvPr id="3" name="Content Placeholder 2"/>
          <p:cNvSpPr>
            <a:spLocks noGrp="1"/>
          </p:cNvSpPr>
          <p:nvPr>
            <p:ph idx="1"/>
          </p:nvPr>
        </p:nvSpPr>
        <p:spPr/>
        <p:txBody>
          <a:bodyPr/>
          <a:lstStyle/>
          <a:p>
            <a:pPr marL="457200" indent="-457200">
              <a:buFont typeface="+mj-lt"/>
              <a:buAutoNum type="arabicPeriod"/>
            </a:pPr>
            <a:r>
              <a:rPr lang="en-US" sz="2400" b="0" dirty="0">
                <a:solidFill>
                  <a:schemeClr val="bg2">
                    <a:lumMod val="75000"/>
                    <a:lumOff val="25000"/>
                  </a:schemeClr>
                </a:solidFill>
              </a:rPr>
              <a:t>Drug-Eluting Stent (DES) Design</a:t>
            </a:r>
          </a:p>
          <a:p>
            <a:pPr marL="457200" indent="-457200">
              <a:buFont typeface="+mj-lt"/>
              <a:buAutoNum type="arabicPeriod"/>
            </a:pPr>
            <a:r>
              <a:rPr lang="en-US" sz="2400" b="0" dirty="0">
                <a:solidFill>
                  <a:schemeClr val="bg2">
                    <a:lumMod val="75000"/>
                    <a:lumOff val="25000"/>
                  </a:schemeClr>
                </a:solidFill>
              </a:rPr>
              <a:t>Preclinical Evidence </a:t>
            </a:r>
          </a:p>
          <a:p>
            <a:pPr marL="457200" indent="-457200">
              <a:buFont typeface="+mj-lt"/>
              <a:buAutoNum type="arabicPeriod"/>
            </a:pPr>
            <a:r>
              <a:rPr lang="en-US" sz="2400" b="0" dirty="0">
                <a:solidFill>
                  <a:schemeClr val="bg2">
                    <a:lumMod val="75000"/>
                    <a:lumOff val="25000"/>
                  </a:schemeClr>
                </a:solidFill>
              </a:rPr>
              <a:t>Clinical and Regulatory Considerations</a:t>
            </a:r>
          </a:p>
          <a:p>
            <a:pPr marL="457200" indent="-457200">
              <a:buFont typeface="+mj-lt"/>
              <a:buAutoNum type="arabicPeriod"/>
            </a:pPr>
            <a:r>
              <a:rPr lang="en-US" sz="2400" b="0" dirty="0">
                <a:solidFill>
                  <a:schemeClr val="bg2">
                    <a:lumMod val="75000"/>
                    <a:lumOff val="25000"/>
                  </a:schemeClr>
                </a:solidFill>
              </a:rPr>
              <a:t>Reimbursement Challenges</a:t>
            </a:r>
          </a:p>
          <a:p>
            <a:pPr marL="457200" indent="-457200">
              <a:buFont typeface="+mj-lt"/>
              <a:buAutoNum type="arabicPeriod"/>
            </a:pPr>
            <a:r>
              <a:rPr lang="en-US" sz="2400" b="0" dirty="0">
                <a:solidFill>
                  <a:schemeClr val="bg2">
                    <a:lumMod val="75000"/>
                    <a:lumOff val="25000"/>
                  </a:schemeClr>
                </a:solidFill>
              </a:rPr>
              <a:t>Unmet Clinical Needs of DES</a:t>
            </a:r>
          </a:p>
          <a:p>
            <a:pPr marL="457200" indent="-457200">
              <a:buFont typeface="+mj-lt"/>
              <a:buAutoNum type="arabicPeriod"/>
            </a:pPr>
            <a:r>
              <a:rPr lang="en-US" sz="2400" b="0" dirty="0"/>
              <a:t>Future of DES </a:t>
            </a:r>
          </a:p>
          <a:p>
            <a:pPr marL="457200" indent="-457200">
              <a:buFont typeface="+mj-lt"/>
              <a:buAutoNum type="arabicPeriod"/>
            </a:pPr>
            <a:endParaRPr lang="en-US" dirty="0"/>
          </a:p>
        </p:txBody>
      </p:sp>
    </p:spTree>
    <p:extLst>
      <p:ext uri="{BB962C8B-B14F-4D97-AF65-F5344CB8AC3E}">
        <p14:creationId xmlns:p14="http://schemas.microsoft.com/office/powerpoint/2010/main" val="370290673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28" y="212378"/>
            <a:ext cx="7769225" cy="566738"/>
          </a:xfrm>
        </p:spPr>
        <p:txBody>
          <a:bodyPr/>
          <a:lstStyle/>
          <a:p>
            <a:r>
              <a:rPr lang="en-US" dirty="0">
                <a:solidFill>
                  <a:schemeClr val="tx2">
                    <a:lumMod val="75000"/>
                  </a:schemeClr>
                </a:solidFill>
              </a:rPr>
              <a:t>Future of DES in PCI</a:t>
            </a:r>
          </a:p>
        </p:txBody>
      </p:sp>
      <p:sp>
        <p:nvSpPr>
          <p:cNvPr id="3" name="Content Placeholder 2"/>
          <p:cNvSpPr>
            <a:spLocks noGrp="1"/>
          </p:cNvSpPr>
          <p:nvPr>
            <p:ph idx="1"/>
          </p:nvPr>
        </p:nvSpPr>
        <p:spPr>
          <a:xfrm>
            <a:off x="366822" y="874813"/>
            <a:ext cx="8288079" cy="3086100"/>
          </a:xfrm>
        </p:spPr>
        <p:txBody>
          <a:bodyPr/>
          <a:lstStyle/>
          <a:p>
            <a:pPr marL="457200" indent="-457200">
              <a:buClr>
                <a:schemeClr val="tx2">
                  <a:lumMod val="75000"/>
                </a:schemeClr>
              </a:buClr>
              <a:buFont typeface="+mj-lt"/>
              <a:buAutoNum type="arabicPeriod"/>
            </a:pPr>
            <a:r>
              <a:rPr lang="en-US" sz="2000" b="0" dirty="0"/>
              <a:t>Clinical data that supports the best duration of DAPT for different patient/lesion subsets</a:t>
            </a:r>
          </a:p>
          <a:p>
            <a:pPr marL="457200" indent="-457200">
              <a:buClr>
                <a:schemeClr val="tx2">
                  <a:lumMod val="75000"/>
                </a:schemeClr>
              </a:buClr>
              <a:buFont typeface="+mj-lt"/>
              <a:buAutoNum type="arabicPeriod"/>
            </a:pPr>
            <a:r>
              <a:rPr lang="en-US" sz="2000" b="0" dirty="0"/>
              <a:t>Improved deployment of DES implants to reduce the risk of ISR using intravascular imaging (OCT, IVUS) to ensure proper lesion prep, stent sizing and final expansion</a:t>
            </a:r>
          </a:p>
          <a:p>
            <a:pPr marL="457200" indent="-457200">
              <a:buClr>
                <a:schemeClr val="tx2">
                  <a:lumMod val="75000"/>
                </a:schemeClr>
              </a:buClr>
              <a:buFont typeface="+mj-lt"/>
              <a:buAutoNum type="arabicPeriod"/>
            </a:pPr>
            <a:r>
              <a:rPr lang="en-US" sz="2000" b="0" dirty="0"/>
              <a:t>Fully </a:t>
            </a:r>
            <a:r>
              <a:rPr lang="en-US" sz="2000" b="0" dirty="0" err="1"/>
              <a:t>bioresorbable</a:t>
            </a:r>
            <a:r>
              <a:rPr lang="en-US" sz="2000" b="0" dirty="0"/>
              <a:t> scaffolds that can match DES early outcomes but remove the permanent metallic implant and reduce long-term stent-related events</a:t>
            </a:r>
          </a:p>
          <a:p>
            <a:pPr marL="457200" indent="-457200">
              <a:buClr>
                <a:schemeClr val="tx2">
                  <a:lumMod val="75000"/>
                </a:schemeClr>
              </a:buClr>
              <a:buFont typeface="+mj-lt"/>
              <a:buAutoNum type="arabicPeriod"/>
            </a:pPr>
            <a:r>
              <a:rPr lang="en-US" sz="2000" b="0" dirty="0"/>
              <a:t>New imaging technologies that can provide a roadmap for DES implantation reducing the need for ionizing radiation and contrast</a:t>
            </a:r>
          </a:p>
          <a:p>
            <a:pPr marL="457200" indent="-457200">
              <a:buClr>
                <a:schemeClr val="tx2">
                  <a:lumMod val="75000"/>
                </a:schemeClr>
              </a:buClr>
              <a:buFont typeface="+mj-lt"/>
              <a:buAutoNum type="arabicPeriod"/>
            </a:pPr>
            <a:endParaRPr lang="en-US" sz="2000" dirty="0"/>
          </a:p>
        </p:txBody>
      </p:sp>
    </p:spTree>
    <p:extLst>
      <p:ext uri="{BB962C8B-B14F-4D97-AF65-F5344CB8AC3E}">
        <p14:creationId xmlns:p14="http://schemas.microsoft.com/office/powerpoint/2010/main" val="11907942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RX.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03457" y="464576"/>
            <a:ext cx="249081" cy="373621"/>
          </a:xfrm>
          <a:prstGeom prst="rect">
            <a:avLst/>
          </a:prstGeom>
        </p:spPr>
      </p:pic>
      <p:sp>
        <p:nvSpPr>
          <p:cNvPr id="9" name="TextBox 8"/>
          <p:cNvSpPr txBox="1"/>
          <p:nvPr/>
        </p:nvSpPr>
        <p:spPr>
          <a:xfrm>
            <a:off x="223028" y="464576"/>
            <a:ext cx="4228202" cy="3898503"/>
          </a:xfrm>
          <a:prstGeom prst="rect">
            <a:avLst/>
          </a:prstGeom>
          <a:noFill/>
        </p:spPr>
        <p:txBody>
          <a:bodyPr wrap="square" lIns="0" rIns="0" numCol="1" spcCol="0" rtlCol="0">
            <a:spAutoFit/>
          </a:bodyPr>
          <a:lstStyle/>
          <a:p>
            <a:pPr marL="137160" lvl="3">
              <a:spcBef>
                <a:spcPts val="150"/>
              </a:spcBef>
              <a:spcAft>
                <a:spcPts val="450"/>
              </a:spcAft>
            </a:pPr>
            <a:r>
              <a:rPr lang="en-US" sz="825" dirty="0">
                <a:solidFill>
                  <a:schemeClr val="tx1"/>
                </a:solidFill>
              </a:rPr>
              <a:t>The XIENCE V®, XIENCE </a:t>
            </a:r>
            <a:r>
              <a:rPr lang="en-US" sz="825" dirty="0" err="1">
                <a:solidFill>
                  <a:schemeClr val="tx1"/>
                </a:solidFill>
              </a:rPr>
              <a:t>nano</a:t>
            </a:r>
            <a:r>
              <a:rPr lang="en-US" sz="825" dirty="0">
                <a:solidFill>
                  <a:schemeClr val="tx1"/>
                </a:solidFill>
              </a:rPr>
              <a:t>®, XIENCE PRIME®, XIENCE PRIME® LL, XIENCE </a:t>
            </a:r>
            <a:r>
              <a:rPr lang="en-US" sz="825" dirty="0" err="1">
                <a:solidFill>
                  <a:schemeClr val="tx1"/>
                </a:solidFill>
              </a:rPr>
              <a:t>Xpedition</a:t>
            </a:r>
            <a:r>
              <a:rPr lang="en-US" sz="825" dirty="0">
                <a:solidFill>
                  <a:schemeClr val="tx1"/>
                </a:solidFill>
              </a:rPr>
              <a:t>®, XIENCE </a:t>
            </a:r>
            <a:r>
              <a:rPr lang="en-US" sz="825" dirty="0" err="1">
                <a:solidFill>
                  <a:schemeClr val="tx1"/>
                </a:solidFill>
              </a:rPr>
              <a:t>Xpedition</a:t>
            </a:r>
            <a:r>
              <a:rPr lang="en-US" sz="825" dirty="0">
                <a:solidFill>
                  <a:schemeClr val="tx1"/>
                </a:solidFill>
              </a:rPr>
              <a:t>® SV and XIENCE </a:t>
            </a:r>
            <a:r>
              <a:rPr lang="en-US" sz="825" dirty="0" err="1">
                <a:solidFill>
                  <a:schemeClr val="tx1"/>
                </a:solidFill>
              </a:rPr>
              <a:t>Xpedition</a:t>
            </a:r>
            <a:r>
              <a:rPr lang="en-US" sz="825" dirty="0">
                <a:solidFill>
                  <a:schemeClr val="tx1"/>
                </a:solidFill>
              </a:rPr>
              <a:t>® LL , XIENCE Alpine®, and XIENCE </a:t>
            </a:r>
            <a:r>
              <a:rPr lang="en-US" sz="825" dirty="0" err="1">
                <a:solidFill>
                  <a:schemeClr val="tx1"/>
                </a:solidFill>
              </a:rPr>
              <a:t>Sierra</a:t>
            </a:r>
            <a:r>
              <a:rPr lang="en-US" sz="825" baseline="30000" dirty="0" err="1">
                <a:solidFill>
                  <a:schemeClr val="tx1"/>
                </a:solidFill>
              </a:rPr>
              <a:t>TM</a:t>
            </a:r>
            <a:r>
              <a:rPr lang="en-US" sz="825" dirty="0">
                <a:solidFill>
                  <a:schemeClr val="tx1"/>
                </a:solidFill>
              </a:rPr>
              <a:t> (XIENCE Family) of </a:t>
            </a:r>
            <a:r>
              <a:rPr lang="en-US" sz="825" dirty="0" err="1">
                <a:solidFill>
                  <a:schemeClr val="tx1"/>
                </a:solidFill>
              </a:rPr>
              <a:t>Everolimus</a:t>
            </a:r>
            <a:r>
              <a:rPr lang="en-US" sz="825" dirty="0">
                <a:solidFill>
                  <a:schemeClr val="tx1"/>
                </a:solidFill>
              </a:rPr>
              <a:t> Eluting Coronary Stents on the MULTI-LINK VISION® or MULTI-LINK MINI VISION® Delivery System</a:t>
            </a:r>
          </a:p>
          <a:p>
            <a:pPr marL="0" lvl="3">
              <a:spcBef>
                <a:spcPts val="150"/>
              </a:spcBef>
            </a:pPr>
            <a:r>
              <a:rPr lang="en-US" sz="675" dirty="0">
                <a:solidFill>
                  <a:schemeClr val="tx1"/>
                </a:solidFill>
              </a:rPr>
              <a:t>INDICATIONS</a:t>
            </a:r>
          </a:p>
          <a:p>
            <a:pPr marL="0" lvl="3">
              <a:spcBef>
                <a:spcPts val="150"/>
              </a:spcBef>
            </a:pPr>
            <a:r>
              <a:rPr lang="en-US" sz="675" dirty="0">
                <a:solidFill>
                  <a:schemeClr val="tx1"/>
                </a:solidFill>
              </a:rPr>
              <a:t>The XIENCE Sierra stent system is indicated for improving coronary artery luminal diameter in patients, including those with diabetes mellitus, with symptomatic heart disease due to de novo native coronary artery lesions (length  32 mm) with reference vessel diameters of ≥ 2.25 mm to ≤ 4.25 mm. In addition, the XIENCE Sierra stent system is indicated for treating de novo chronic total coronary occlusions.</a:t>
            </a:r>
          </a:p>
          <a:p>
            <a:pPr marL="0" lvl="3">
              <a:spcBef>
                <a:spcPts val="150"/>
              </a:spcBef>
            </a:pPr>
            <a:endParaRPr lang="en-US" sz="675" dirty="0">
              <a:solidFill>
                <a:schemeClr val="tx1"/>
              </a:solidFill>
            </a:endParaRPr>
          </a:p>
          <a:p>
            <a:pPr marL="0" lvl="3">
              <a:spcBef>
                <a:spcPts val="150"/>
              </a:spcBef>
            </a:pPr>
            <a:r>
              <a:rPr lang="en-US" sz="675" dirty="0">
                <a:solidFill>
                  <a:schemeClr val="tx1"/>
                </a:solidFill>
              </a:rPr>
              <a:t>CONTRAINDICATIONS</a:t>
            </a:r>
          </a:p>
          <a:p>
            <a:pPr marL="0" lvl="3">
              <a:spcBef>
                <a:spcPts val="150"/>
              </a:spcBef>
            </a:pPr>
            <a:r>
              <a:rPr lang="en-US" sz="675" dirty="0">
                <a:solidFill>
                  <a:schemeClr val="tx1"/>
                </a:solidFill>
              </a:rPr>
              <a:t>The XIENCE Sierra stent system is contraindicated for use in:</a:t>
            </a:r>
          </a:p>
          <a:p>
            <a:pPr marL="128588" lvl="3" indent="-128588">
              <a:spcBef>
                <a:spcPts val="150"/>
              </a:spcBef>
              <a:buSzPct val="115000"/>
              <a:buFont typeface="Arial" panose="020B0604020202020204" pitchFamily="34" charset="0"/>
              <a:buChar char="•"/>
            </a:pPr>
            <a:r>
              <a:rPr lang="en-US" sz="675" dirty="0">
                <a:solidFill>
                  <a:schemeClr val="tx1"/>
                </a:solidFill>
              </a:rPr>
              <a:t>Patients who cannot tolerate, including allergy or hypersensitivity to, procedural anticoagulation or the post-procedural antiplatelet regimen. </a:t>
            </a:r>
          </a:p>
          <a:p>
            <a:pPr marL="128588" lvl="3" indent="-128588">
              <a:spcBef>
                <a:spcPts val="150"/>
              </a:spcBef>
              <a:buSzPct val="115000"/>
              <a:buFont typeface="Arial" panose="020B0604020202020204" pitchFamily="34" charset="0"/>
              <a:buChar char="•"/>
            </a:pPr>
            <a:r>
              <a:rPr lang="en-US" sz="675" dirty="0">
                <a:solidFill>
                  <a:schemeClr val="tx1"/>
                </a:solidFill>
              </a:rPr>
              <a:t>Patients with hypersensitivity or contraindication to </a:t>
            </a:r>
            <a:r>
              <a:rPr lang="en-US" sz="675" dirty="0" err="1">
                <a:solidFill>
                  <a:schemeClr val="tx1"/>
                </a:solidFill>
              </a:rPr>
              <a:t>everolimus</a:t>
            </a:r>
            <a:r>
              <a:rPr lang="en-US" sz="675" dirty="0">
                <a:solidFill>
                  <a:schemeClr val="tx1"/>
                </a:solidFill>
              </a:rPr>
              <a:t> or structurally related compounds, or known hypersensitivity to stent components (cobalt, chromium, nickel, tungsten, acrylic, fluoropolymers), or with contrast sensitivity. </a:t>
            </a:r>
          </a:p>
          <a:p>
            <a:pPr marL="0" lvl="3">
              <a:spcBef>
                <a:spcPts val="150"/>
              </a:spcBef>
              <a:buSzPct val="115000"/>
            </a:pPr>
            <a:r>
              <a:rPr lang="en-US" sz="675" dirty="0">
                <a:solidFill>
                  <a:schemeClr val="tx1"/>
                </a:solidFill>
              </a:rPr>
              <a:t>WARNINGS</a:t>
            </a:r>
          </a:p>
          <a:p>
            <a:pPr marL="128588" lvl="3" indent="-128588">
              <a:spcBef>
                <a:spcPts val="150"/>
              </a:spcBef>
              <a:buSzPct val="115000"/>
              <a:buFont typeface="Arial" panose="020B0604020202020204" pitchFamily="34" charset="0"/>
              <a:buChar char="•"/>
            </a:pPr>
            <a:r>
              <a:rPr lang="en-US" sz="675" dirty="0">
                <a:solidFill>
                  <a:schemeClr val="tx1"/>
                </a:solidFill>
              </a:rPr>
              <a:t>It is not recommended to treat patients having a lesion that prevent complete inflation of an angioplasty balloon.</a:t>
            </a:r>
          </a:p>
          <a:p>
            <a:pPr marL="128588" lvl="3" indent="-128588">
              <a:spcBef>
                <a:spcPts val="150"/>
              </a:spcBef>
              <a:buSzPct val="115000"/>
              <a:buFont typeface="Arial" panose="020B0604020202020204" pitchFamily="34" charset="0"/>
              <a:buChar char="•"/>
            </a:pPr>
            <a:r>
              <a:rPr lang="en-US" sz="675" dirty="0">
                <a:solidFill>
                  <a:schemeClr val="tx1"/>
                </a:solidFill>
              </a:rPr>
              <a:t>Judicious patient selection is necessary because the use of this device carries the associated risk of stent thrombosis, vascular complications, and/or bleeding events.</a:t>
            </a:r>
          </a:p>
          <a:p>
            <a:pPr marL="128588" lvl="3" indent="-128588">
              <a:spcBef>
                <a:spcPts val="150"/>
              </a:spcBef>
              <a:buSzPct val="115000"/>
              <a:buFont typeface="Arial" panose="020B0604020202020204" pitchFamily="34" charset="0"/>
              <a:buChar char="•"/>
            </a:pPr>
            <a:r>
              <a:rPr lang="en-US" sz="675" dirty="0">
                <a:solidFill>
                  <a:schemeClr val="tx1"/>
                </a:solidFill>
              </a:rPr>
              <a:t>This product should not be used in patients who are not likely to comply with the recommended antiplatelet therapy. </a:t>
            </a:r>
          </a:p>
          <a:p>
            <a:pPr marL="0" lvl="3">
              <a:spcBef>
                <a:spcPts val="150"/>
              </a:spcBef>
              <a:buSzPct val="115000"/>
            </a:pPr>
            <a:r>
              <a:rPr lang="en-US" sz="675" dirty="0">
                <a:solidFill>
                  <a:schemeClr val="tx1"/>
                </a:solidFill>
              </a:rPr>
              <a:t>PRECAUTIONS</a:t>
            </a:r>
          </a:p>
          <a:p>
            <a:pPr marL="128588" lvl="3" indent="-128588">
              <a:spcBef>
                <a:spcPts val="150"/>
              </a:spcBef>
              <a:buSzPct val="115000"/>
              <a:buFont typeface="Arial" panose="020B0604020202020204" pitchFamily="34" charset="0"/>
              <a:buChar char="•"/>
            </a:pPr>
            <a:r>
              <a:rPr lang="en-US" sz="675" dirty="0">
                <a:solidFill>
                  <a:schemeClr val="tx1"/>
                </a:solidFill>
              </a:rPr>
              <a:t>Ensure that the inner package sterile </a:t>
            </a:r>
            <a:r>
              <a:rPr lang="en-US" sz="800" dirty="0">
                <a:solidFill>
                  <a:schemeClr val="tx1"/>
                </a:solidFill>
              </a:rPr>
              <a:t>barrier</a:t>
            </a:r>
            <a:r>
              <a:rPr lang="en-US" sz="675" dirty="0">
                <a:solidFill>
                  <a:schemeClr val="tx1"/>
                </a:solidFill>
              </a:rPr>
              <a:t> has not been opened or damaged prior to use. </a:t>
            </a:r>
          </a:p>
          <a:p>
            <a:pPr marL="128588" lvl="3" indent="-128588">
              <a:spcBef>
                <a:spcPts val="150"/>
              </a:spcBef>
              <a:buSzPct val="115000"/>
              <a:buFont typeface="Arial" panose="020B0604020202020204" pitchFamily="34" charset="0"/>
              <a:buChar char="•"/>
            </a:pPr>
            <a:r>
              <a:rPr lang="en-US" sz="675" dirty="0">
                <a:solidFill>
                  <a:schemeClr val="tx1"/>
                </a:solidFill>
              </a:rPr>
              <a:t>Stent implantation should only be performed by physicians who have received appropriate training.</a:t>
            </a:r>
          </a:p>
          <a:p>
            <a:pPr marL="128588" lvl="3" indent="-128588">
              <a:spcBef>
                <a:spcPts val="150"/>
              </a:spcBef>
              <a:buSzPct val="115000"/>
              <a:buFont typeface="Arial" panose="020B0604020202020204" pitchFamily="34" charset="0"/>
              <a:buChar char="•"/>
            </a:pPr>
            <a:r>
              <a:rPr lang="en-US" sz="675" dirty="0">
                <a:solidFill>
                  <a:schemeClr val="tx1"/>
                </a:solidFill>
              </a:rPr>
              <a:t>Stent placement should be performed at hospitals where emergency coronary artery bypass graft surgery (CABG) is accessible.</a:t>
            </a:r>
          </a:p>
          <a:p>
            <a:pPr marL="128588" lvl="3" indent="-128588">
              <a:spcBef>
                <a:spcPts val="150"/>
              </a:spcBef>
              <a:buSzPct val="115000"/>
              <a:buFont typeface="Arial" panose="020B0604020202020204" pitchFamily="34" charset="0"/>
              <a:buChar char="•"/>
            </a:pPr>
            <a:r>
              <a:rPr lang="en-US" sz="675" dirty="0">
                <a:solidFill>
                  <a:schemeClr val="tx1"/>
                </a:solidFill>
              </a:rPr>
              <a:t>Subsequent restenosis may require repeat dilatation of the arterial segment containing the stent. Long-term outcomes following repeat dilatation of the stent are presently unknown.</a:t>
            </a:r>
          </a:p>
        </p:txBody>
      </p:sp>
      <p:sp>
        <p:nvSpPr>
          <p:cNvPr id="10" name="TextBox 9"/>
          <p:cNvSpPr txBox="1"/>
          <p:nvPr/>
        </p:nvSpPr>
        <p:spPr>
          <a:xfrm>
            <a:off x="4641011" y="464576"/>
            <a:ext cx="4502989" cy="4243469"/>
          </a:xfrm>
          <a:prstGeom prst="rect">
            <a:avLst/>
          </a:prstGeom>
          <a:noFill/>
        </p:spPr>
        <p:txBody>
          <a:bodyPr wrap="square" lIns="0" rIns="0" numCol="1" spcCol="0" rtlCol="0">
            <a:spAutoFit/>
          </a:bodyPr>
          <a:lstStyle/>
          <a:p>
            <a:pPr marL="128588" lvl="3" indent="-128588">
              <a:spcBef>
                <a:spcPts val="150"/>
              </a:spcBef>
              <a:buSzPct val="115000"/>
              <a:buFont typeface="Arial" panose="020B0604020202020204" pitchFamily="34" charset="0"/>
              <a:buChar char="•"/>
            </a:pPr>
            <a:r>
              <a:rPr lang="en-US" sz="675" dirty="0">
                <a:solidFill>
                  <a:schemeClr val="tx1"/>
                </a:solidFill>
              </a:rPr>
              <a:t>Care should be taken to control the guiding catheter tip during stent delivery, deployment and balloon withdrawal. Before withdrawing the stent delivery system, visually confirm complete balloon deflation by fluoroscopy to avoid guiding catheter movement into the vessel and subsequent arterial damage.  </a:t>
            </a:r>
          </a:p>
          <a:p>
            <a:pPr marL="128588" lvl="3" indent="-128588">
              <a:spcBef>
                <a:spcPts val="150"/>
              </a:spcBef>
              <a:buSzPct val="115000"/>
              <a:buFont typeface="Arial" panose="020B0604020202020204" pitchFamily="34" charset="0"/>
              <a:buChar char="•"/>
            </a:pPr>
            <a:r>
              <a:rPr lang="en-US" sz="675" dirty="0">
                <a:solidFill>
                  <a:schemeClr val="tx1"/>
                </a:solidFill>
              </a:rPr>
              <a:t>When DES are used outside the specified Indications for Use, patient outcomes may differ from the results observed in the SPIRIT family of trials.</a:t>
            </a:r>
          </a:p>
          <a:p>
            <a:pPr marL="128588" lvl="3" indent="-128588">
              <a:spcBef>
                <a:spcPts val="150"/>
              </a:spcBef>
              <a:buSzPct val="115000"/>
              <a:buFont typeface="Arial" panose="020B0604020202020204" pitchFamily="34" charset="0"/>
              <a:buChar char="•"/>
            </a:pPr>
            <a:r>
              <a:rPr lang="en-US" sz="675" dirty="0">
                <a:solidFill>
                  <a:schemeClr val="tx1"/>
                </a:solidFill>
              </a:rPr>
              <a:t>Compared to use within the specified Indications for Use, the use of DES in patients and lesions outside of the labeled indications may have an increased risk of adverse events, including stent thrombosis, stent embolization, MI, or death.  </a:t>
            </a:r>
          </a:p>
          <a:p>
            <a:pPr marL="128588" lvl="3" indent="-128588">
              <a:spcBef>
                <a:spcPts val="150"/>
              </a:spcBef>
              <a:buSzPct val="115000"/>
              <a:buFont typeface="Arial" panose="020B0604020202020204" pitchFamily="34" charset="0"/>
              <a:buChar char="•"/>
            </a:pPr>
            <a:r>
              <a:rPr lang="en-US" sz="675" dirty="0">
                <a:solidFill>
                  <a:schemeClr val="tx1"/>
                </a:solidFill>
              </a:rPr>
              <a:t>Orally administered </a:t>
            </a:r>
            <a:r>
              <a:rPr lang="en-US" sz="675" dirty="0" err="1">
                <a:solidFill>
                  <a:schemeClr val="tx1"/>
                </a:solidFill>
              </a:rPr>
              <a:t>everolimus</a:t>
            </a:r>
            <a:r>
              <a:rPr lang="en-US" sz="675" dirty="0">
                <a:solidFill>
                  <a:schemeClr val="tx1"/>
                </a:solidFill>
              </a:rPr>
              <a:t> combined with cyclosporine is associated with increased serum cholesterol and triglycerides levels. </a:t>
            </a:r>
          </a:p>
          <a:p>
            <a:pPr marL="128588" lvl="3" indent="-128588">
              <a:spcBef>
                <a:spcPts val="150"/>
              </a:spcBef>
              <a:buSzPct val="115000"/>
              <a:buFont typeface="Arial" panose="020B0604020202020204" pitchFamily="34" charset="0"/>
              <a:buChar char="•"/>
            </a:pPr>
            <a:r>
              <a:rPr lang="en-US" sz="675" dirty="0">
                <a:solidFill>
                  <a:schemeClr val="tx1"/>
                </a:solidFill>
              </a:rPr>
              <a:t>A patient’s exposure to drug and polymer is proportional to the number and total length of implanted stents. See Instructions for Use for current data on multiple stent implantation. </a:t>
            </a:r>
          </a:p>
          <a:p>
            <a:pPr marL="128588" lvl="3" indent="-128588">
              <a:spcBef>
                <a:spcPts val="150"/>
              </a:spcBef>
              <a:buSzPct val="115000"/>
              <a:buFont typeface="Arial" panose="020B0604020202020204" pitchFamily="34" charset="0"/>
              <a:buChar char="•"/>
            </a:pPr>
            <a:r>
              <a:rPr lang="en-US" sz="675" dirty="0">
                <a:solidFill>
                  <a:schemeClr val="tx1"/>
                </a:solidFill>
              </a:rPr>
              <a:t>Safety and effectiveness of the XIENCE Family of stents have not been established for subject populations with the following clinical settings:	</a:t>
            </a:r>
          </a:p>
          <a:p>
            <a:pPr marL="411480" lvl="4" indent="-68580">
              <a:spcBef>
                <a:spcPts val="150"/>
              </a:spcBef>
              <a:buSzPct val="115000"/>
              <a:buFont typeface="Arial"/>
              <a:buChar char="•"/>
            </a:pPr>
            <a:r>
              <a:rPr lang="en-US" sz="675" dirty="0">
                <a:solidFill>
                  <a:schemeClr val="tx1"/>
                </a:solidFill>
              </a:rPr>
              <a:t>Patients with prior brachytherapy of the target lesion or the use of brachytherapy for treated site restenosis, patients in whom mechanical atherectomy devices or laser angioplasty catheters are used in conjunction with XIENCE Family stents, women who are pregnant or lactating, men intending to father children, pediatric patients, unresolved vessel thrombus at the lesion site, coronary artery reference vessel diameters &lt; 2.25 mm or &gt; 4.25 mm or lesion length &gt; 32 mm, lesions located in saphenous vein grafts, unprotected left main coronary artery, ostial lesions, lesions located at a bifurcation or previously stented lesions, diffuse disease or poor flow (TIMI &lt; 1) distal to the identified lesions, excessive tortuosity proximal to or within the lesion, recent Acute Myocardial Infarction (AMI) or evidence of thrombus in target vessel, </a:t>
            </a:r>
            <a:r>
              <a:rPr lang="en-US" sz="675" dirty="0" err="1">
                <a:solidFill>
                  <a:schemeClr val="tx1"/>
                </a:solidFill>
              </a:rPr>
              <a:t>multivessel</a:t>
            </a:r>
            <a:r>
              <a:rPr lang="en-US" sz="675" dirty="0">
                <a:solidFill>
                  <a:schemeClr val="tx1"/>
                </a:solidFill>
              </a:rPr>
              <a:t> disease, and in-stent restenosis.</a:t>
            </a:r>
          </a:p>
          <a:p>
            <a:pPr marL="128588" indent="-128588">
              <a:spcBef>
                <a:spcPts val="150"/>
              </a:spcBef>
              <a:buSzPct val="115000"/>
              <a:buFont typeface="Arial" panose="020B0604020202020204" pitchFamily="34" charset="0"/>
              <a:buChar char="•"/>
            </a:pPr>
            <a:r>
              <a:rPr lang="en-US" sz="675" dirty="0" err="1">
                <a:solidFill>
                  <a:schemeClr val="tx1"/>
                </a:solidFill>
              </a:rPr>
              <a:t>Everolimus</a:t>
            </a:r>
            <a:r>
              <a:rPr lang="en-US" sz="675" dirty="0">
                <a:solidFill>
                  <a:schemeClr val="tx1"/>
                </a:solidFill>
              </a:rPr>
              <a:t> has been shown to reduce the clearance of some prescription medications when administered orally along with cyclosporine (</a:t>
            </a:r>
            <a:r>
              <a:rPr lang="en-US" sz="675" dirty="0" err="1">
                <a:solidFill>
                  <a:schemeClr val="tx1"/>
                </a:solidFill>
              </a:rPr>
              <a:t>CsA</a:t>
            </a:r>
            <a:r>
              <a:rPr lang="en-US" sz="675" dirty="0">
                <a:solidFill>
                  <a:schemeClr val="tx1"/>
                </a:solidFill>
              </a:rPr>
              <a:t>). Formal drug interaction studies have not been performed with the XIENCE Family of stents because of limited systemic exposure to </a:t>
            </a:r>
            <a:r>
              <a:rPr lang="en-US" sz="675" dirty="0" err="1">
                <a:solidFill>
                  <a:schemeClr val="tx1"/>
                </a:solidFill>
              </a:rPr>
              <a:t>everolimus</a:t>
            </a:r>
            <a:r>
              <a:rPr lang="en-US" sz="675" dirty="0">
                <a:solidFill>
                  <a:schemeClr val="tx1"/>
                </a:solidFill>
              </a:rPr>
              <a:t> eluted from the stent.</a:t>
            </a:r>
          </a:p>
          <a:p>
            <a:pPr marL="128588" indent="-128588">
              <a:spcBef>
                <a:spcPts val="150"/>
              </a:spcBef>
              <a:buSzPct val="115000"/>
              <a:buFont typeface="Arial" panose="020B0604020202020204" pitchFamily="34" charset="0"/>
              <a:buChar char="•"/>
            </a:pPr>
            <a:r>
              <a:rPr lang="en-US" sz="675" dirty="0" err="1">
                <a:solidFill>
                  <a:schemeClr val="tx1"/>
                </a:solidFill>
              </a:rPr>
              <a:t>Everolimus</a:t>
            </a:r>
            <a:r>
              <a:rPr lang="en-US" sz="675" dirty="0">
                <a:solidFill>
                  <a:schemeClr val="tx1"/>
                </a:solidFill>
              </a:rPr>
              <a:t> is an immunosuppressive agent. Consideration should be given to patients taking other immunosuppressive agents or who are at risk for immune suppression.</a:t>
            </a:r>
          </a:p>
          <a:p>
            <a:pPr marL="128588" indent="-128588">
              <a:spcBef>
                <a:spcPts val="150"/>
              </a:spcBef>
              <a:buSzPct val="115000"/>
              <a:buFont typeface="Arial" panose="020B0604020202020204" pitchFamily="34" charset="0"/>
              <a:buChar char="•"/>
            </a:pPr>
            <a:r>
              <a:rPr lang="en-US" sz="675" dirty="0">
                <a:solidFill>
                  <a:schemeClr val="tx1"/>
                </a:solidFill>
              </a:rPr>
              <a:t>Oral </a:t>
            </a:r>
            <a:r>
              <a:rPr lang="en-US" sz="675" dirty="0" err="1">
                <a:solidFill>
                  <a:schemeClr val="tx1"/>
                </a:solidFill>
              </a:rPr>
              <a:t>everolimus</a:t>
            </a:r>
            <a:r>
              <a:rPr lang="en-US" sz="675" dirty="0">
                <a:solidFill>
                  <a:schemeClr val="tx1"/>
                </a:solidFill>
              </a:rPr>
              <a:t> use in renal transplant patients and advanced renal cell carcinoma patients was associated with increased serum cholesterol and triglycerides, which in some cases required treatment.</a:t>
            </a:r>
          </a:p>
          <a:p>
            <a:pPr marL="128588" indent="-128588">
              <a:spcBef>
                <a:spcPts val="150"/>
              </a:spcBef>
              <a:buSzPct val="115000"/>
              <a:buFont typeface="Arial" panose="020B0604020202020204" pitchFamily="34" charset="0"/>
              <a:buChar char="•"/>
            </a:pPr>
            <a:r>
              <a:rPr lang="en-US" sz="675" dirty="0">
                <a:solidFill>
                  <a:schemeClr val="tx1"/>
                </a:solidFill>
              </a:rPr>
              <a:t>Non-clinical testing has demonstrated that the XIENCE Sierra stent, in single and in overlapped configurations up to 71 mm in length, is MR Conditional. It can be scanned safely under the conditions in the Instructions for Use. </a:t>
            </a:r>
          </a:p>
          <a:p>
            <a:pPr marL="128588" indent="-128588">
              <a:spcBef>
                <a:spcPts val="150"/>
              </a:spcBef>
              <a:buSzPct val="115000"/>
              <a:buFont typeface="Arial" panose="020B0604020202020204" pitchFamily="34" charset="0"/>
              <a:buChar char="•"/>
            </a:pPr>
            <a:r>
              <a:rPr lang="en-US" sz="675" dirty="0">
                <a:solidFill>
                  <a:schemeClr val="tx1"/>
                </a:solidFill>
              </a:rPr>
              <a:t>The XIENCE Family of stents should be handled, placed, implanted, and removed according to the Instructions for Use. </a:t>
            </a:r>
          </a:p>
        </p:txBody>
      </p:sp>
      <p:sp>
        <p:nvSpPr>
          <p:cNvPr id="12" name="Text Box 2"/>
          <p:cNvSpPr txBox="1">
            <a:spLocks noChangeArrowheads="1"/>
          </p:cNvSpPr>
          <p:nvPr/>
        </p:nvSpPr>
        <p:spPr bwMode="auto">
          <a:xfrm>
            <a:off x="975807" y="4516231"/>
            <a:ext cx="8462513" cy="345758"/>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sz="600" dirty="0">
                <a:solidFill>
                  <a:schemeClr val="tx1"/>
                </a:solidFill>
                <a:latin typeface="Georgia" panose="02040502050405020303" pitchFamily="18" charset="0"/>
                <a:ea typeface="Calibri" panose="020F0502020204030204" pitchFamily="34" charset="0"/>
                <a:cs typeface="Times New Roman" panose="02020603050405020304" pitchFamily="18" charset="0"/>
              </a:rPr>
              <a:t>Caution: This product is intended for use by or under the direction of a physician. Prior to use, reference the Instructions for Use provided inside the product carton (when available), at eifu.abbottvascular.com or at Manuals.sjm.com for more detailed information on Indications, Contraindications, Warnings, Precautions and Adverse Events.</a:t>
            </a:r>
            <a:endParaRPr lang="en-US" sz="825"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415636" y="57353"/>
            <a:ext cx="6075218" cy="81192"/>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sz="2000" dirty="0">
                <a:solidFill>
                  <a:schemeClr val="tx1"/>
                </a:solidFill>
                <a:latin typeface="+mn-lt"/>
                <a:ea typeface="Calibri" panose="020F0502020204030204" pitchFamily="34" charset="0"/>
                <a:cs typeface="Times New Roman" panose="02020603050405020304" pitchFamily="18" charset="0"/>
              </a:rPr>
              <a:t>IMPORTANT SAFETY INFORMATION</a:t>
            </a:r>
          </a:p>
        </p:txBody>
      </p:sp>
    </p:spTree>
    <p:extLst>
      <p:ext uri="{BB962C8B-B14F-4D97-AF65-F5344CB8AC3E}">
        <p14:creationId xmlns:p14="http://schemas.microsoft.com/office/powerpoint/2010/main" val="3552077603"/>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RX.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50261" y="471244"/>
            <a:ext cx="248254" cy="372380"/>
          </a:xfrm>
          <a:prstGeom prst="rect">
            <a:avLst/>
          </a:prstGeom>
        </p:spPr>
      </p:pic>
      <p:sp>
        <p:nvSpPr>
          <p:cNvPr id="9" name="TextBox 8"/>
          <p:cNvSpPr txBox="1"/>
          <p:nvPr/>
        </p:nvSpPr>
        <p:spPr>
          <a:xfrm>
            <a:off x="232914" y="496024"/>
            <a:ext cx="4037162" cy="727122"/>
          </a:xfrm>
          <a:prstGeom prst="rect">
            <a:avLst/>
          </a:prstGeom>
          <a:noFill/>
        </p:spPr>
        <p:txBody>
          <a:bodyPr wrap="square" lIns="0" rIns="0" numCol="1" spcCol="0" rtlCol="0">
            <a:spAutoFit/>
          </a:bodyPr>
          <a:lstStyle/>
          <a:p>
            <a:pPr marL="137160" lvl="3">
              <a:spcBef>
                <a:spcPts val="150"/>
              </a:spcBef>
            </a:pPr>
            <a:r>
              <a:rPr lang="en-US" sz="825" dirty="0">
                <a:solidFill>
                  <a:schemeClr val="tx1"/>
                </a:solidFill>
              </a:rPr>
              <a:t>The XIENCE V®, XIENCE </a:t>
            </a:r>
            <a:r>
              <a:rPr lang="en-US" sz="825" dirty="0" err="1">
                <a:solidFill>
                  <a:schemeClr val="tx1"/>
                </a:solidFill>
              </a:rPr>
              <a:t>nano</a:t>
            </a:r>
            <a:r>
              <a:rPr lang="en-US" sz="825" dirty="0">
                <a:solidFill>
                  <a:schemeClr val="tx1"/>
                </a:solidFill>
              </a:rPr>
              <a:t>®, XIENCE PRIME®, XIENCE PRIME® LL, XIENCE </a:t>
            </a:r>
            <a:r>
              <a:rPr lang="en-US" sz="825" dirty="0" err="1">
                <a:solidFill>
                  <a:schemeClr val="tx1"/>
                </a:solidFill>
              </a:rPr>
              <a:t>Xpedition</a:t>
            </a:r>
            <a:r>
              <a:rPr lang="en-US" sz="825" dirty="0">
                <a:solidFill>
                  <a:schemeClr val="tx1"/>
                </a:solidFill>
              </a:rPr>
              <a:t>®, XIENCE </a:t>
            </a:r>
            <a:r>
              <a:rPr lang="en-US" sz="825" dirty="0" err="1">
                <a:solidFill>
                  <a:schemeClr val="tx1"/>
                </a:solidFill>
              </a:rPr>
              <a:t>Xpedition</a:t>
            </a:r>
            <a:r>
              <a:rPr lang="en-US" sz="825" dirty="0">
                <a:solidFill>
                  <a:schemeClr val="tx1"/>
                </a:solidFill>
              </a:rPr>
              <a:t>® SV an-d XIENCE </a:t>
            </a:r>
            <a:r>
              <a:rPr lang="en-US" sz="825" dirty="0" err="1">
                <a:solidFill>
                  <a:schemeClr val="tx1"/>
                </a:solidFill>
              </a:rPr>
              <a:t>Xpedition</a:t>
            </a:r>
            <a:r>
              <a:rPr lang="en-US" sz="825" dirty="0">
                <a:solidFill>
                  <a:schemeClr val="tx1"/>
                </a:solidFill>
              </a:rPr>
              <a:t>® LL , XIENCE Alpine®, and XIENCE </a:t>
            </a:r>
            <a:r>
              <a:rPr lang="en-US" sz="825" dirty="0" err="1">
                <a:solidFill>
                  <a:schemeClr val="tx1"/>
                </a:solidFill>
              </a:rPr>
              <a:t>Sierra</a:t>
            </a:r>
            <a:r>
              <a:rPr lang="en-US" sz="825" baseline="30000" dirty="0" err="1">
                <a:solidFill>
                  <a:schemeClr val="tx1"/>
                </a:solidFill>
              </a:rPr>
              <a:t>TM</a:t>
            </a:r>
            <a:r>
              <a:rPr lang="en-US" sz="825" dirty="0">
                <a:solidFill>
                  <a:schemeClr val="tx1"/>
                </a:solidFill>
              </a:rPr>
              <a:t> (XIENCE Family) of </a:t>
            </a:r>
            <a:r>
              <a:rPr lang="en-US" sz="825" dirty="0" err="1">
                <a:solidFill>
                  <a:schemeClr val="tx1"/>
                </a:solidFill>
              </a:rPr>
              <a:t>Everolimus</a:t>
            </a:r>
            <a:r>
              <a:rPr lang="en-US" sz="825" dirty="0">
                <a:solidFill>
                  <a:schemeClr val="tx1"/>
                </a:solidFill>
              </a:rPr>
              <a:t> Eluting Coronary Stents on the MULTI-LINK VISION® or MULTI-LINK MINI VISION® Delivery System</a:t>
            </a:r>
          </a:p>
        </p:txBody>
      </p:sp>
      <p:sp>
        <p:nvSpPr>
          <p:cNvPr id="11" name="TextBox 10"/>
          <p:cNvSpPr txBox="1"/>
          <p:nvPr/>
        </p:nvSpPr>
        <p:spPr>
          <a:xfrm>
            <a:off x="312217" y="1267067"/>
            <a:ext cx="5200062" cy="2779222"/>
          </a:xfrm>
          <a:prstGeom prst="rect">
            <a:avLst/>
          </a:prstGeom>
          <a:noFill/>
        </p:spPr>
        <p:txBody>
          <a:bodyPr wrap="square" lIns="0" rIns="0" numCol="1" spcCol="0" rtlCol="0">
            <a:spAutoFit/>
          </a:bodyPr>
          <a:lstStyle/>
          <a:p>
            <a:pPr marL="0" lvl="3">
              <a:spcBef>
                <a:spcPts val="600"/>
              </a:spcBef>
            </a:pPr>
            <a:r>
              <a:rPr lang="en-US" sz="680" dirty="0">
                <a:solidFill>
                  <a:schemeClr val="tx1"/>
                </a:solidFill>
              </a:rPr>
              <a:t>POTENTIAL ADVERSE EVENTS</a:t>
            </a:r>
          </a:p>
          <a:p>
            <a:pPr marL="0" lvl="3">
              <a:spcBef>
                <a:spcPts val="600"/>
              </a:spcBef>
            </a:pPr>
            <a:r>
              <a:rPr lang="en-US" sz="680" dirty="0">
                <a:solidFill>
                  <a:schemeClr val="tx1"/>
                </a:solidFill>
              </a:rPr>
              <a:t>Adverse events (in alphabetical order) which may be associated with percutaneous coronary intervention treatment procedures and the use of a coronary stent in native coronary arteries include, but are not limited to, the following:</a:t>
            </a:r>
          </a:p>
          <a:p>
            <a:pPr marL="128588" lvl="3" indent="-128588">
              <a:spcBef>
                <a:spcPts val="600"/>
              </a:spcBef>
              <a:buFont typeface="Arial" panose="020B0604020202020204" pitchFamily="34" charset="0"/>
              <a:buChar char="•"/>
            </a:pPr>
            <a:r>
              <a:rPr lang="en-US" sz="680" dirty="0">
                <a:solidFill>
                  <a:schemeClr val="tx1"/>
                </a:solidFill>
              </a:rPr>
              <a:t>Abrupt closure, hematoma, or hemorrhage, Acute myocardial infarction, Allergic reaction or hypersensitivity to latex, contrast agent, anesthesia, device materials (platinum, polymer, cobalt, chromium, nickel, tungsten, acrylic, fluoropolymers), and drug reactions to </a:t>
            </a:r>
            <a:r>
              <a:rPr lang="en-US" sz="680" dirty="0" err="1">
                <a:solidFill>
                  <a:schemeClr val="tx1"/>
                </a:solidFill>
              </a:rPr>
              <a:t>everolimus</a:t>
            </a:r>
            <a:r>
              <a:rPr lang="en-US" sz="680" dirty="0">
                <a:solidFill>
                  <a:schemeClr val="tx1"/>
                </a:solidFill>
              </a:rPr>
              <a:t>, anticoagulation, or antiplatelet drugs, Arterial rupture, Arteriovenous fistula, Arrhythmias, atrial and ventricular, Bleeding complications, which may require transfusion, Cardiac tamponade, Coronary artery spasm, Coronary or stent embolism, Coronary or stent thrombosis, Death, Dissection of the coronary artery, Fever, Hypotension and/or hypertension, Ischemia (myocardial), Myocardial infarction (MI), Nausea and vomiting, Palpitations, Peripheral ischemia, </a:t>
            </a:r>
            <a:r>
              <a:rPr lang="en-US" sz="680" dirty="0" err="1">
                <a:solidFill>
                  <a:schemeClr val="tx1"/>
                </a:solidFill>
              </a:rPr>
              <a:t>Pseudoaneurysm</a:t>
            </a:r>
            <a:r>
              <a:rPr lang="en-US" sz="680" dirty="0">
                <a:solidFill>
                  <a:schemeClr val="tx1"/>
                </a:solidFill>
              </a:rPr>
              <a:t>, Renal Failure, Restenosis, Shock/pulmonary edema, Stroke/cerebrovascular accident (CVA), Total occlusion of coronary artery, Unstable or stable angina pectoris, Vascular access complications which may require vessel repair, Vessel dissection</a:t>
            </a:r>
          </a:p>
          <a:p>
            <a:pPr marL="0" lvl="3">
              <a:spcBef>
                <a:spcPts val="600"/>
              </a:spcBef>
            </a:pPr>
            <a:r>
              <a:rPr lang="en-US" sz="680" dirty="0">
                <a:solidFill>
                  <a:schemeClr val="tx1"/>
                </a:solidFill>
              </a:rPr>
              <a:t>The risks described below include, but are not limited to, the anticipated adverse events relevant for the cardiac population referenced in the contraindications, warnings, and precautions sections of the </a:t>
            </a:r>
            <a:r>
              <a:rPr lang="en-US" sz="680" dirty="0" err="1">
                <a:solidFill>
                  <a:schemeClr val="tx1"/>
                </a:solidFill>
              </a:rPr>
              <a:t>everolimus</a:t>
            </a:r>
            <a:r>
              <a:rPr lang="en-US" sz="680" dirty="0">
                <a:solidFill>
                  <a:schemeClr val="tx1"/>
                </a:solidFill>
              </a:rPr>
              <a:t> labels.</a:t>
            </a:r>
          </a:p>
          <a:p>
            <a:pPr marL="128588" lvl="3" indent="-128588">
              <a:spcBef>
                <a:spcPts val="600"/>
              </a:spcBef>
              <a:buFont typeface="Arial" panose="020B0604020202020204" pitchFamily="34" charset="0"/>
              <a:buChar char="•"/>
            </a:pPr>
            <a:r>
              <a:rPr lang="en-US" sz="680" dirty="0">
                <a:solidFill>
                  <a:schemeClr val="tx1"/>
                </a:solidFill>
              </a:rPr>
              <a:t>Abdominal pain; Anemia; Angioedema; Constipation; Cough; Diarrhea; Dyslipidemia (including hyperlipidemia and hypercholesterolemia); Dyspnea; Edema (peripheral); Headache; Hyperglycemia; Hypertension; Hypokalemia; Elevations of serum creatinine; Infections: bacterial, viral, fungal, and protozoan infections (may include opportunistic infections); Lymphoma and skin cancer; Male infertility; Oral ulcerations; Nausea; Non-infectious pneumonitis; Pain; Proteinuria; Pyrexia; Rash; Thrombotic microangiopathy (TMA)/Thrombotic thrombocytopenic purpura (TTP)/Hemolytic uremic syndrome (HUS); Urinary tract infection; Upper respiratory tract infection; Vomiting</a:t>
            </a:r>
          </a:p>
          <a:p>
            <a:pPr marL="0" lvl="3">
              <a:spcBef>
                <a:spcPts val="600"/>
              </a:spcBef>
            </a:pPr>
            <a:r>
              <a:rPr lang="en-US" sz="680" dirty="0">
                <a:solidFill>
                  <a:schemeClr val="tx1"/>
                </a:solidFill>
              </a:rPr>
              <a:t>Live vaccines should be avoided and close contact with those that have had live vaccines should be avoided. Fetal harm can occur when administered to a pregnant woman. There may be other potential adverse events that are unforeseen at this time. </a:t>
            </a:r>
          </a:p>
        </p:txBody>
      </p:sp>
      <p:sp>
        <p:nvSpPr>
          <p:cNvPr id="12" name="Text Box 2"/>
          <p:cNvSpPr txBox="1">
            <a:spLocks noChangeArrowheads="1"/>
          </p:cNvSpPr>
          <p:nvPr/>
        </p:nvSpPr>
        <p:spPr bwMode="auto">
          <a:xfrm>
            <a:off x="232913" y="4227048"/>
            <a:ext cx="8816195" cy="345758"/>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sz="600" dirty="0">
                <a:solidFill>
                  <a:schemeClr val="tx1"/>
                </a:solidFill>
                <a:latin typeface="Georgia" panose="02040502050405020303" pitchFamily="18" charset="0"/>
                <a:ea typeface="Calibri" panose="020F0502020204030204" pitchFamily="34" charset="0"/>
                <a:cs typeface="Times New Roman" panose="02020603050405020304" pitchFamily="18" charset="0"/>
              </a:rPr>
              <a:t>Caution: This product is intended for use by or under the direction of a physician. Prior to use, reference the Instructions for Use provided inside the product carton (when available), at eifu.abbottvascular.com or at Manuals.sjm.com for more detailed information on Indications, Contraindications, Warnings, Precautions and Adverse Events.</a:t>
            </a:r>
            <a:endParaRPr lang="en-US" sz="825"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415636" y="57353"/>
            <a:ext cx="7065819" cy="275156"/>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sz="2000" dirty="0">
                <a:solidFill>
                  <a:schemeClr val="tx1"/>
                </a:solidFill>
                <a:latin typeface="+mn-lt"/>
                <a:ea typeface="Calibri" panose="020F0502020204030204" pitchFamily="34" charset="0"/>
                <a:cs typeface="Times New Roman" panose="02020603050405020304" pitchFamily="18" charset="0"/>
              </a:rPr>
              <a:t>IMPORTANT SAFETY INFORMATION (CONTINUED)</a:t>
            </a:r>
          </a:p>
        </p:txBody>
      </p:sp>
    </p:spTree>
    <p:extLst>
      <p:ext uri="{BB962C8B-B14F-4D97-AF65-F5344CB8AC3E}">
        <p14:creationId xmlns:p14="http://schemas.microsoft.com/office/powerpoint/2010/main" val="1489361954"/>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CT18_CRF_pres_slide_16-9_blue.jpg">
            <a:extLst>
              <a:ext uri="{FF2B5EF4-FFF2-40B4-BE49-F238E27FC236}">
                <a16:creationId xmlns:a16="http://schemas.microsoft.com/office/drawing/2014/main" xmlns="" id="{A3EBFC77-EFC1-447F-8071-D792F3EB46DD}"/>
              </a:ext>
            </a:extLst>
          </p:cNvPr>
          <p:cNvPicPr>
            <a:picLocks noChangeAspect="1"/>
          </p:cNvPicPr>
          <p:nvPr/>
        </p:nvPicPr>
        <p:blipFill>
          <a:blip r:embed="rId3" cstate="print"/>
          <a:stretch>
            <a:fillRect/>
          </a:stretch>
        </p:blipFill>
        <p:spPr>
          <a:xfrm>
            <a:off x="1354" y="0"/>
            <a:ext cx="9141291" cy="5143500"/>
          </a:xfrm>
          <a:prstGeom prst="rect">
            <a:avLst/>
          </a:prstGeom>
        </p:spPr>
      </p:pic>
      <p:sp>
        <p:nvSpPr>
          <p:cNvPr id="5" name="Rectangle 4">
            <a:extLst>
              <a:ext uri="{FF2B5EF4-FFF2-40B4-BE49-F238E27FC236}">
                <a16:creationId xmlns:a16="http://schemas.microsoft.com/office/drawing/2014/main" xmlns="" id="{C4BD106A-C97C-4759-9EF8-88265CD2402B}"/>
              </a:ext>
            </a:extLst>
          </p:cNvPr>
          <p:cNvSpPr>
            <a:spLocks noChangeArrowheads="1"/>
          </p:cNvSpPr>
          <p:nvPr/>
        </p:nvSpPr>
        <p:spPr bwMode="auto">
          <a:xfrm>
            <a:off x="132898" y="1713844"/>
            <a:ext cx="7501880" cy="2700739"/>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spAutoFit/>
          </a:bodyPr>
          <a:lstStyle/>
          <a:p>
            <a:r>
              <a:rPr lang="en-US" sz="900" dirty="0">
                <a:solidFill>
                  <a:prstClr val="white"/>
                </a:solidFill>
                <a:latin typeface="Arial" panose="020B0604020202020204" pitchFamily="34" charset="0"/>
                <a:cs typeface="Arial" panose="020B0604020202020204" pitchFamily="34" charset="0"/>
              </a:rPr>
              <a:t>Caution: This product is intended for use by or under the direction of a physician. Prior to use, reference the Instructions for Use provided inside the product carton (when available), at </a:t>
            </a:r>
            <a:r>
              <a:rPr lang="en-US" sz="900" i="1" dirty="0" err="1">
                <a:solidFill>
                  <a:prstClr val="white"/>
                </a:solidFill>
                <a:latin typeface="Arial" panose="020B0604020202020204" pitchFamily="34" charset="0"/>
                <a:cs typeface="Arial" panose="020B0604020202020204" pitchFamily="34" charset="0"/>
              </a:rPr>
              <a:t>eifu.abbottvascular.com</a:t>
            </a:r>
            <a:r>
              <a:rPr lang="en-US" sz="900" i="1" dirty="0">
                <a:solidFill>
                  <a:prstClr val="white"/>
                </a:solidFill>
                <a:latin typeface="Arial" panose="020B0604020202020204" pitchFamily="34" charset="0"/>
                <a:cs typeface="Arial" panose="020B0604020202020204" pitchFamily="34" charset="0"/>
              </a:rPr>
              <a:t> </a:t>
            </a:r>
            <a:r>
              <a:rPr lang="en-US" sz="900" dirty="0">
                <a:solidFill>
                  <a:prstClr val="white"/>
                </a:solidFill>
                <a:latin typeface="Arial" panose="020B0604020202020204" pitchFamily="34" charset="0"/>
                <a:cs typeface="Arial" panose="020B0604020202020204" pitchFamily="34" charset="0"/>
              </a:rPr>
              <a:t>or at</a:t>
            </a:r>
            <a:r>
              <a:rPr lang="en-US" sz="900" i="1" dirty="0">
                <a:solidFill>
                  <a:prstClr val="white"/>
                </a:solidFill>
                <a:latin typeface="Arial" panose="020B0604020202020204" pitchFamily="34" charset="0"/>
                <a:cs typeface="Arial" panose="020B0604020202020204" pitchFamily="34" charset="0"/>
              </a:rPr>
              <a:t> </a:t>
            </a:r>
            <a:r>
              <a:rPr lang="en-US" sz="900" i="1" dirty="0" err="1">
                <a:solidFill>
                  <a:prstClr val="white"/>
                </a:solidFill>
                <a:latin typeface="Arial" panose="020B0604020202020204" pitchFamily="34" charset="0"/>
                <a:cs typeface="Arial" panose="020B0604020202020204" pitchFamily="34" charset="0"/>
              </a:rPr>
              <a:t>Manuals.sjm.com</a:t>
            </a:r>
            <a:r>
              <a:rPr lang="en-US" sz="900" i="1" dirty="0">
                <a:solidFill>
                  <a:prstClr val="white"/>
                </a:solidFill>
                <a:latin typeface="Arial" panose="020B0604020202020204" pitchFamily="34" charset="0"/>
                <a:cs typeface="Arial" panose="020B0604020202020204" pitchFamily="34" charset="0"/>
              </a:rPr>
              <a:t> </a:t>
            </a:r>
            <a:r>
              <a:rPr lang="en-US" sz="900" dirty="0">
                <a:solidFill>
                  <a:prstClr val="white"/>
                </a:solidFill>
                <a:latin typeface="Arial" panose="020B0604020202020204" pitchFamily="34" charset="0"/>
                <a:cs typeface="Arial" panose="020B0604020202020204" pitchFamily="34" charset="0"/>
              </a:rPr>
              <a:t>for more detailed information on Indications, Contraindications, Warnings, Precautions and Adverse Events</a:t>
            </a:r>
          </a:p>
          <a:p>
            <a:r>
              <a:rPr lang="en-US" sz="900" dirty="0">
                <a:solidFill>
                  <a:prstClr val="white"/>
                </a:solidFill>
                <a:latin typeface="Arial" panose="020B0604020202020204" pitchFamily="34" charset="0"/>
                <a:cs typeface="Arial" panose="020B0604020202020204" pitchFamily="34" charset="0"/>
              </a:rPr>
              <a:t> </a:t>
            </a:r>
          </a:p>
          <a:p>
            <a:r>
              <a:rPr lang="en-US" sz="900" dirty="0">
                <a:solidFill>
                  <a:prstClr val="white"/>
                </a:solidFill>
                <a:latin typeface="Arial" panose="020B0604020202020204" pitchFamily="34" charset="0"/>
                <a:cs typeface="Arial" panose="020B0604020202020204" pitchFamily="34" charset="0"/>
              </a:rPr>
              <a:t>Tests performed by and data on file at Abbott.</a:t>
            </a:r>
          </a:p>
          <a:p>
            <a:r>
              <a:rPr lang="en-US" sz="900" dirty="0">
                <a:solidFill>
                  <a:prstClr val="white"/>
                </a:solidFill>
                <a:latin typeface="Arial" panose="020B0604020202020204" pitchFamily="34" charset="0"/>
                <a:cs typeface="Arial" panose="020B0604020202020204" pitchFamily="34" charset="0"/>
              </a:rPr>
              <a:t>Illustrations are artist’s representations only and should not be considered as engineering drawings or photographs. </a:t>
            </a:r>
          </a:p>
          <a:p>
            <a:r>
              <a:rPr lang="en-US" sz="900" dirty="0">
                <a:solidFill>
                  <a:prstClr val="white"/>
                </a:solidFill>
                <a:latin typeface="Arial" panose="020B0604020202020204" pitchFamily="34" charset="0"/>
                <a:cs typeface="Arial" panose="020B0604020202020204" pitchFamily="34" charset="0"/>
              </a:rPr>
              <a:t>Photos on file at Abbott.</a:t>
            </a:r>
          </a:p>
          <a:p>
            <a:endParaRPr lang="en-US" sz="900" dirty="0">
              <a:solidFill>
                <a:prstClr val="white"/>
              </a:solidFill>
              <a:latin typeface="Arial" panose="020B0604020202020204" pitchFamily="34" charset="0"/>
              <a:ea typeface="Times New Roman" pitchFamily="18" charset="0"/>
              <a:cs typeface="Arial" panose="020B0604020202020204" pitchFamily="34" charset="0"/>
            </a:endParaRPr>
          </a:p>
          <a:p>
            <a:r>
              <a:rPr lang="en-US" sz="900" b="1" dirty="0">
                <a:solidFill>
                  <a:prstClr val="white"/>
                </a:solidFill>
                <a:latin typeface="Arial" panose="020B0604020202020204" pitchFamily="34" charset="0"/>
                <a:cs typeface="Arial" panose="020B0604020202020204" pitchFamily="34" charset="0"/>
              </a:rPr>
              <a:t>Abbott</a:t>
            </a:r>
            <a:endParaRPr lang="en-US" sz="900" dirty="0">
              <a:solidFill>
                <a:prstClr val="white"/>
              </a:solidFill>
              <a:latin typeface="Arial" panose="020B0604020202020204" pitchFamily="34" charset="0"/>
              <a:cs typeface="Arial" panose="020B0604020202020204" pitchFamily="34" charset="0"/>
            </a:endParaRPr>
          </a:p>
          <a:p>
            <a:r>
              <a:rPr lang="en-US" sz="900" dirty="0">
                <a:solidFill>
                  <a:prstClr val="white"/>
                </a:solidFill>
                <a:latin typeface="Arial" panose="020B0604020202020204" pitchFamily="34" charset="0"/>
                <a:cs typeface="Arial" panose="020B0604020202020204" pitchFamily="34" charset="0"/>
              </a:rPr>
              <a:t>3200 Lakeside Dr., Santa Clara, CA. 95054 USA, Tel: 1.800.227.9902</a:t>
            </a:r>
          </a:p>
          <a:p>
            <a:endParaRPr lang="en-US" sz="900" dirty="0">
              <a:solidFill>
                <a:prstClr val="white"/>
              </a:solidFill>
              <a:latin typeface="Arial" panose="020B0604020202020204" pitchFamily="34" charset="0"/>
              <a:ea typeface="Times New Roman" pitchFamily="18" charset="0"/>
              <a:cs typeface="Arial" panose="020B0604020202020204" pitchFamily="34" charset="0"/>
            </a:endParaRPr>
          </a:p>
          <a:p>
            <a:r>
              <a:rPr lang="en-US" sz="900" dirty="0">
                <a:solidFill>
                  <a:prstClr val="white"/>
                </a:solidFill>
                <a:latin typeface="Arial" panose="020B0604020202020204" pitchFamily="34" charset="0"/>
                <a:ea typeface="Times New Roman" pitchFamily="18" charset="0"/>
                <a:cs typeface="Arial" panose="020B0604020202020204" pitchFamily="34" charset="0"/>
              </a:rPr>
              <a:t>Resolute Onyx  is a trademark of Medtronic.</a:t>
            </a:r>
          </a:p>
          <a:p>
            <a:r>
              <a:rPr lang="en-US" sz="900" dirty="0">
                <a:solidFill>
                  <a:prstClr val="white"/>
                </a:solidFill>
                <a:latin typeface="Arial" panose="020B0604020202020204" pitchFamily="34" charset="0"/>
                <a:ea typeface="Times New Roman" pitchFamily="18" charset="0"/>
                <a:cs typeface="Arial" panose="020B0604020202020204" pitchFamily="34" charset="0"/>
              </a:rPr>
              <a:t>Synergy is a trademark of Boston Scientific.</a:t>
            </a:r>
          </a:p>
          <a:p>
            <a:r>
              <a:rPr lang="en-US" sz="900" dirty="0" err="1">
                <a:solidFill>
                  <a:prstClr val="white"/>
                </a:solidFill>
                <a:latin typeface="Arial" panose="020B0604020202020204" pitchFamily="34" charset="0"/>
                <a:ea typeface="Times New Roman" pitchFamily="18" charset="0"/>
                <a:cs typeface="Arial" panose="020B0604020202020204" pitchFamily="34" charset="0"/>
              </a:rPr>
              <a:t>Orsiro</a:t>
            </a:r>
            <a:r>
              <a:rPr lang="en-US" sz="900" dirty="0">
                <a:solidFill>
                  <a:prstClr val="white"/>
                </a:solidFill>
                <a:latin typeface="Arial" panose="020B0604020202020204" pitchFamily="34" charset="0"/>
                <a:ea typeface="Times New Roman" pitchFamily="18" charset="0"/>
                <a:cs typeface="Arial" panose="020B0604020202020204" pitchFamily="34" charset="0"/>
              </a:rPr>
              <a:t> is a trademark of </a:t>
            </a:r>
            <a:r>
              <a:rPr lang="en-US" sz="900" dirty="0" err="1">
                <a:solidFill>
                  <a:prstClr val="white"/>
                </a:solidFill>
                <a:latin typeface="Arial" panose="020B0604020202020204" pitchFamily="34" charset="0"/>
                <a:ea typeface="Times New Roman" pitchFamily="18" charset="0"/>
                <a:cs typeface="Arial" panose="020B0604020202020204" pitchFamily="34" charset="0"/>
              </a:rPr>
              <a:t>Biotronik</a:t>
            </a:r>
            <a:r>
              <a:rPr lang="en-US" sz="900" dirty="0">
                <a:solidFill>
                  <a:prstClr val="white"/>
                </a:solidFill>
                <a:latin typeface="Arial" panose="020B0604020202020204" pitchFamily="34" charset="0"/>
                <a:ea typeface="Times New Roman" pitchFamily="18" charset="0"/>
                <a:cs typeface="Arial" panose="020B0604020202020204" pitchFamily="34" charset="0"/>
              </a:rPr>
              <a:t>.  </a:t>
            </a:r>
          </a:p>
          <a:p>
            <a:r>
              <a:rPr lang="en-US" sz="900" dirty="0" err="1">
                <a:solidFill>
                  <a:prstClr val="white"/>
                </a:solidFill>
                <a:latin typeface="Arial" panose="020B0604020202020204" pitchFamily="34" charset="0"/>
                <a:ea typeface="Times New Roman" pitchFamily="18" charset="0"/>
                <a:cs typeface="Arial" panose="020B0604020202020204" pitchFamily="34" charset="0"/>
              </a:rPr>
              <a:t>Elunir</a:t>
            </a:r>
            <a:r>
              <a:rPr lang="en-US" sz="900" dirty="0">
                <a:solidFill>
                  <a:prstClr val="white"/>
                </a:solidFill>
                <a:latin typeface="Arial" panose="020B0604020202020204" pitchFamily="34" charset="0"/>
                <a:ea typeface="Times New Roman" pitchFamily="18" charset="0"/>
                <a:cs typeface="Arial" panose="020B0604020202020204" pitchFamily="34" charset="0"/>
              </a:rPr>
              <a:t> is a trademark of Cordis Corporation.</a:t>
            </a:r>
          </a:p>
          <a:p>
            <a:r>
              <a:rPr lang="en-US" sz="900" dirty="0" err="1">
                <a:solidFill>
                  <a:prstClr val="white"/>
                </a:solidFill>
                <a:latin typeface="Arial" panose="020B0604020202020204" pitchFamily="34" charset="0"/>
                <a:ea typeface="Times New Roman" pitchFamily="18" charset="0"/>
                <a:cs typeface="Arial" panose="020B0604020202020204" pitchFamily="34" charset="0"/>
              </a:rPr>
              <a:t>Tryton</a:t>
            </a:r>
            <a:r>
              <a:rPr lang="en-US" sz="900" dirty="0">
                <a:solidFill>
                  <a:prstClr val="white"/>
                </a:solidFill>
                <a:latin typeface="Arial" panose="020B0604020202020204" pitchFamily="34" charset="0"/>
                <a:ea typeface="Times New Roman" pitchFamily="18" charset="0"/>
                <a:cs typeface="Arial" panose="020B0604020202020204" pitchFamily="34" charset="0"/>
              </a:rPr>
              <a:t> is a trademark of </a:t>
            </a:r>
            <a:r>
              <a:rPr lang="en-US" sz="900" dirty="0" err="1">
                <a:solidFill>
                  <a:prstClr val="white"/>
                </a:solidFill>
                <a:latin typeface="Arial" panose="020B0604020202020204" pitchFamily="34" charset="0"/>
                <a:ea typeface="Times New Roman" pitchFamily="18" charset="0"/>
                <a:cs typeface="Arial" panose="020B0604020202020204" pitchFamily="34" charset="0"/>
              </a:rPr>
              <a:t>Tryton</a:t>
            </a:r>
            <a:r>
              <a:rPr lang="en-US" sz="900" dirty="0">
                <a:solidFill>
                  <a:prstClr val="white"/>
                </a:solidFill>
                <a:latin typeface="Arial" panose="020B0604020202020204" pitchFamily="34" charset="0"/>
                <a:ea typeface="Times New Roman" pitchFamily="18" charset="0"/>
                <a:cs typeface="Arial" panose="020B0604020202020204" pitchFamily="34" charset="0"/>
              </a:rPr>
              <a:t> Medical, Inc. </a:t>
            </a:r>
          </a:p>
          <a:p>
            <a:endParaRPr lang="en-US" sz="900" dirty="0">
              <a:solidFill>
                <a:prstClr val="white"/>
              </a:solidFill>
              <a:latin typeface="Arial" panose="020B0604020202020204" pitchFamily="34" charset="0"/>
              <a:ea typeface="Times New Roman" pitchFamily="18" charset="0"/>
              <a:cs typeface="Arial" panose="020B0604020202020204" pitchFamily="34" charset="0"/>
            </a:endParaRPr>
          </a:p>
          <a:p>
            <a:pPr eaLnBrk="0" fontAlgn="base" hangingPunct="0">
              <a:spcBef>
                <a:spcPct val="0"/>
              </a:spcBef>
              <a:spcAft>
                <a:spcPct val="0"/>
              </a:spcAft>
            </a:pPr>
            <a:r>
              <a:rPr lang="es-ES_tradnl" sz="900" u="sng" dirty="0" err="1">
                <a:solidFill>
                  <a:prstClr val="white"/>
                </a:solidFill>
                <a:latin typeface="Arial" panose="020B0604020202020204" pitchFamily="34" charset="0"/>
                <a:cs typeface="Arial" panose="020B0604020202020204" pitchFamily="34" charset="0"/>
                <a:hlinkClick r:id="rId4"/>
              </a:rPr>
              <a:t>www.Vascular.Abbott</a:t>
            </a:r>
            <a:endParaRPr lang="en-US" sz="900"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s-ES_tradnl" sz="900" dirty="0">
                <a:solidFill>
                  <a:prstClr val="white"/>
                </a:solidFill>
                <a:latin typeface="Arial" panose="020B0604020202020204" pitchFamily="34" charset="0"/>
                <a:ea typeface="Times New Roman" pitchFamily="18" charset="0"/>
                <a:cs typeface="Arial" panose="020B0604020202020204" pitchFamily="34" charset="0"/>
              </a:rPr>
              <a:t>©2018 Abbott. </a:t>
            </a:r>
            <a:r>
              <a:rPr lang="en-US" sz="900" dirty="0">
                <a:solidFill>
                  <a:prstClr val="white"/>
                </a:solidFill>
                <a:latin typeface="Arial" panose="020B0604020202020204" pitchFamily="34" charset="0"/>
                <a:ea typeface="Times New Roman" pitchFamily="18" charset="0"/>
                <a:cs typeface="Arial" panose="020B0604020202020204" pitchFamily="34" charset="0"/>
              </a:rPr>
              <a:t>All rights reserved. </a:t>
            </a:r>
            <a:r>
              <a:rPr lang="en-US" sz="900" dirty="0">
                <a:solidFill>
                  <a:prstClr val="white"/>
                </a:solidFill>
                <a:latin typeface="Arial" panose="020B0604020202020204" pitchFamily="34" charset="0"/>
                <a:cs typeface="Arial" panose="020B0604020202020204" pitchFamily="34" charset="0"/>
              </a:rPr>
              <a:t>SE2946837 Rev A</a:t>
            </a:r>
            <a:endParaRPr lang="en-US" altLang="en-US" sz="900" dirty="0">
              <a:solidFill>
                <a:prstClr val="white"/>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xmlns="" id="{AC945A6F-7E95-4B26-AAF2-2C6D4973BC27}"/>
              </a:ext>
            </a:extLst>
          </p:cNvPr>
          <p:cNvSpPr txBox="1">
            <a:spLocks/>
          </p:cNvSpPr>
          <p:nvPr/>
        </p:nvSpPr>
        <p:spPr>
          <a:xfrm>
            <a:off x="8843865" y="4974999"/>
            <a:ext cx="298780" cy="159449"/>
          </a:xfrm>
          <a:prstGeom prst="rect">
            <a:avLst/>
          </a:prstGeom>
        </p:spPr>
        <p:txBody>
          <a:bodyPr vert="horz" lIns="0" tIns="34290" rIns="0" bIns="34290" rtlCol="0" anchor="b" anchorCtr="0"/>
          <a:lstStyle>
            <a:defPPr>
              <a:defRPr lang="en-US"/>
            </a:defPPr>
            <a:lvl1pPr marL="0" algn="l" defTabSz="914400" rtl="0" eaLnBrk="1" latinLnBrk="0" hangingPunct="1">
              <a:defRPr sz="10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85E78-1F86-4A3D-9EE1-B0103B1CEF15}" type="slidenum">
              <a:rPr lang="en-US" sz="600" b="0"/>
              <a:pPr/>
              <a:t>37</a:t>
            </a:fld>
            <a:r>
              <a:rPr lang="en-US" sz="600" b="0" dirty="0"/>
              <a:t> of  40 </a:t>
            </a:r>
          </a:p>
        </p:txBody>
      </p:sp>
    </p:spTree>
    <p:extLst>
      <p:ext uri="{BB962C8B-B14F-4D97-AF65-F5344CB8AC3E}">
        <p14:creationId xmlns:p14="http://schemas.microsoft.com/office/powerpoint/2010/main" val="138681360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98100" y="1362266"/>
            <a:ext cx="4457700" cy="36933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S PGothic" pitchFamily="34" charset="-128"/>
              <a:cs typeface="ヒラギノ角ゴ Pro W3"/>
            </a:endParaRPr>
          </a:p>
        </p:txBody>
      </p:sp>
      <p:sp>
        <p:nvSpPr>
          <p:cNvPr id="7" name="Title 1"/>
          <p:cNvSpPr>
            <a:spLocks noGrp="1"/>
          </p:cNvSpPr>
          <p:nvPr>
            <p:ph type="title"/>
          </p:nvPr>
        </p:nvSpPr>
        <p:spPr>
          <a:xfrm>
            <a:off x="502920" y="72087"/>
            <a:ext cx="8229600" cy="685800"/>
          </a:xfrm>
        </p:spPr>
        <p:txBody>
          <a:bodyPr/>
          <a:lstStyle/>
          <a:p>
            <a:r>
              <a:rPr lang="en-US" altLang="en-US" sz="2800" dirty="0">
                <a:solidFill>
                  <a:schemeClr val="tx2">
                    <a:lumMod val="75000"/>
                  </a:schemeClr>
                </a:solidFill>
              </a:rPr>
              <a:t>The Four Key Components of DES Design</a:t>
            </a:r>
            <a:r>
              <a:rPr lang="en-US" altLang="en-US" dirty="0">
                <a:solidFill>
                  <a:schemeClr val="tx2">
                    <a:lumMod val="75000"/>
                  </a:schemeClr>
                </a:solidFill>
              </a:rPr>
              <a:t/>
            </a:r>
            <a:br>
              <a:rPr lang="en-US" altLang="en-US" dirty="0">
                <a:solidFill>
                  <a:schemeClr val="tx2">
                    <a:lumMod val="75000"/>
                  </a:schemeClr>
                </a:solidFill>
              </a:rPr>
            </a:br>
            <a:r>
              <a:rPr lang="en-US" altLang="en-US" sz="2000" i="1" dirty="0">
                <a:solidFill>
                  <a:schemeClr val="tx2">
                    <a:lumMod val="75000"/>
                  </a:schemeClr>
                </a:solidFill>
              </a:rPr>
              <a:t>Scientific Design &amp; Integration</a:t>
            </a:r>
            <a:endParaRPr lang="en-US" dirty="0">
              <a:solidFill>
                <a:schemeClr val="tx2">
                  <a:lumMod val="75000"/>
                </a:schemeClr>
              </a:solidFill>
            </a:endParaRPr>
          </a:p>
        </p:txBody>
      </p:sp>
      <p:pic>
        <p:nvPicPr>
          <p:cNvPr id="10" name="Picture 19"/>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33175" y="2040525"/>
            <a:ext cx="2001838"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55000" y="3142479"/>
            <a:ext cx="3343782" cy="1528534"/>
            <a:chOff x="0" y="3238729"/>
            <a:chExt cx="3343782" cy="1528534"/>
          </a:xfrm>
        </p:grpSpPr>
        <p:pic>
          <p:nvPicPr>
            <p:cNvPr id="12" name="Picture 22" descr="HexImag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918" y="3238729"/>
              <a:ext cx="1340864" cy="15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40281"/>
                  </a:solidFill>
                  <a:miter lim="800000"/>
                  <a:headEnd/>
                  <a:tailEnd/>
                </a14:hiddenLine>
              </a:ext>
            </a:extLst>
          </p:spPr>
        </p:pic>
        <p:sp>
          <p:nvSpPr>
            <p:cNvPr id="13" name="Rectangle 23"/>
            <p:cNvSpPr>
              <a:spLocks noChangeArrowheads="1"/>
            </p:cNvSpPr>
            <p:nvPr/>
          </p:nvSpPr>
          <p:spPr bwMode="auto">
            <a:xfrm>
              <a:off x="0" y="3645015"/>
              <a:ext cx="1841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fontAlgn="base">
                <a:spcBef>
                  <a:spcPct val="0"/>
                </a:spcBef>
                <a:spcAft>
                  <a:spcPct val="0"/>
                </a:spcAft>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Type </a:t>
              </a:r>
              <a:b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b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of Drug</a:t>
              </a:r>
            </a:p>
          </p:txBody>
        </p:sp>
      </p:grpSp>
      <p:grpSp>
        <p:nvGrpSpPr>
          <p:cNvPr id="14" name="Group 13"/>
          <p:cNvGrpSpPr/>
          <p:nvPr/>
        </p:nvGrpSpPr>
        <p:grpSpPr>
          <a:xfrm>
            <a:off x="5083693" y="3257204"/>
            <a:ext cx="2689733" cy="1411796"/>
            <a:chOff x="5028693" y="3353454"/>
            <a:chExt cx="2689733" cy="1411796"/>
          </a:xfrm>
        </p:grpSpPr>
        <p:sp>
          <p:nvSpPr>
            <p:cNvPr id="15" name="Rectangle 25"/>
            <p:cNvSpPr>
              <a:spLocks noChangeArrowheads="1"/>
            </p:cNvSpPr>
            <p:nvPr/>
          </p:nvSpPr>
          <p:spPr bwMode="auto">
            <a:xfrm>
              <a:off x="6459538" y="3698990"/>
              <a:ext cx="1258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fontAlgn="base">
                <a:spcBef>
                  <a:spcPct val="0"/>
                </a:spcBef>
                <a:spcAft>
                  <a:spcPct val="0"/>
                </a:spcAft>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Type of Polymer</a:t>
              </a:r>
            </a:p>
          </p:txBody>
        </p:sp>
        <p:grpSp>
          <p:nvGrpSpPr>
            <p:cNvPr id="16" name="Group 26"/>
            <p:cNvGrpSpPr>
              <a:grpSpLocks/>
            </p:cNvGrpSpPr>
            <p:nvPr/>
          </p:nvGrpSpPr>
          <p:grpSpPr bwMode="auto">
            <a:xfrm>
              <a:off x="5028693" y="3353454"/>
              <a:ext cx="1340864" cy="1411796"/>
              <a:chOff x="3267" y="2592"/>
              <a:chExt cx="1036" cy="1184"/>
            </a:xfrm>
          </p:grpSpPr>
          <p:pic>
            <p:nvPicPr>
              <p:cNvPr id="17" name="Picture 27" descr="HexImag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 y="2595"/>
                <a:ext cx="103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40281"/>
                    </a:solidFill>
                    <a:miter lim="800000"/>
                    <a:headEnd/>
                    <a:tailEnd/>
                  </a14:hiddenLine>
                </a:ext>
              </a:extLst>
            </p:spPr>
          </p:pic>
          <p:pic>
            <p:nvPicPr>
              <p:cNvPr id="18" name="Picture 28" descr="SEM Crimped Close up in Hexag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 y="2592"/>
                <a:ext cx="976" cy="112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 name="Group 18"/>
          <p:cNvGrpSpPr/>
          <p:nvPr/>
        </p:nvGrpSpPr>
        <p:grpSpPr>
          <a:xfrm>
            <a:off x="5070994" y="1026366"/>
            <a:ext cx="3304095" cy="1528534"/>
            <a:chOff x="5015994" y="1122616"/>
            <a:chExt cx="3304095" cy="1528534"/>
          </a:xfrm>
        </p:grpSpPr>
        <p:pic>
          <p:nvPicPr>
            <p:cNvPr id="20" name="Picture 31" descr="HexImages-ML-VISION-S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994" y="1122616"/>
              <a:ext cx="1340864" cy="15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5F5F5F"/>
                  </a:solidFill>
                  <a:miter lim="800000"/>
                  <a:headEnd/>
                  <a:tailEnd/>
                </a14:hiddenLine>
              </a:ext>
            </a:extLst>
          </p:spPr>
        </p:pic>
        <p:sp>
          <p:nvSpPr>
            <p:cNvPr id="21" name="Rectangle 32"/>
            <p:cNvSpPr>
              <a:spLocks noChangeArrowheads="1"/>
            </p:cNvSpPr>
            <p:nvPr/>
          </p:nvSpPr>
          <p:spPr bwMode="auto">
            <a:xfrm>
              <a:off x="6459539" y="1540014"/>
              <a:ext cx="186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fontAlgn="base">
                <a:spcBef>
                  <a:spcPct val="0"/>
                </a:spcBef>
                <a:spcAft>
                  <a:spcPct val="0"/>
                </a:spcAft>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Stent Delivery</a:t>
              </a:r>
              <a:b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b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System</a:t>
              </a:r>
            </a:p>
          </p:txBody>
        </p:sp>
      </p:grpSp>
      <p:grpSp>
        <p:nvGrpSpPr>
          <p:cNvPr id="22" name="Group 21"/>
          <p:cNvGrpSpPr/>
          <p:nvPr/>
        </p:nvGrpSpPr>
        <p:grpSpPr>
          <a:xfrm>
            <a:off x="783663" y="1011513"/>
            <a:ext cx="2528375" cy="1453466"/>
            <a:chOff x="728663" y="1107763"/>
            <a:chExt cx="2528375" cy="1453466"/>
          </a:xfrm>
        </p:grpSpPr>
        <p:sp>
          <p:nvSpPr>
            <p:cNvPr id="23" name="Rectangle 35"/>
            <p:cNvSpPr>
              <a:spLocks noChangeArrowheads="1"/>
            </p:cNvSpPr>
            <p:nvPr/>
          </p:nvSpPr>
          <p:spPr bwMode="auto">
            <a:xfrm>
              <a:off x="728663" y="1506676"/>
              <a:ext cx="111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r" fontAlgn="base">
                <a:spcBef>
                  <a:spcPct val="0"/>
                </a:spcBef>
                <a:spcAft>
                  <a:spcPct val="0"/>
                </a:spcAft>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Stent </a:t>
              </a:r>
              <a:b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b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Platform</a:t>
              </a:r>
            </a:p>
          </p:txBody>
        </p:sp>
        <p:pic>
          <p:nvPicPr>
            <p:cNvPr id="24" name="Picture 36" descr="Stent Expanded in Hexag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1240" y="1107763"/>
              <a:ext cx="1265798" cy="14534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926593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spect="1"/>
          </p:cNvSpPr>
          <p:nvPr>
            <p:ph type="title"/>
          </p:nvPr>
        </p:nvSpPr>
        <p:spPr>
          <a:xfrm>
            <a:off x="467832" y="115444"/>
            <a:ext cx="8176437" cy="423822"/>
          </a:xfrm>
        </p:spPr>
        <p:txBody>
          <a:bodyPr/>
          <a:lstStyle/>
          <a:p>
            <a:r>
              <a:rPr lang="en-US" altLang="en-US" sz="2800" dirty="0">
                <a:solidFill>
                  <a:schemeClr val="tx2">
                    <a:lumMod val="75000"/>
                  </a:schemeClr>
                </a:solidFill>
              </a:rPr>
              <a:t>Stent Patterns – Number of Links and Rings </a:t>
            </a:r>
          </a:p>
        </p:txBody>
      </p:sp>
      <p:sp>
        <p:nvSpPr>
          <p:cNvPr id="8" name="TextBox 7"/>
          <p:cNvSpPr txBox="1">
            <a:spLocks noChangeAspect="1"/>
          </p:cNvSpPr>
          <p:nvPr/>
        </p:nvSpPr>
        <p:spPr>
          <a:xfrm>
            <a:off x="1026523" y="562516"/>
            <a:ext cx="32145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latin typeface="Calibri"/>
                <a:ea typeface="+mn-ea"/>
                <a:cs typeface="+mn-cs"/>
              </a:rPr>
              <a:t>XIENCE </a:t>
            </a:r>
            <a:r>
              <a:rPr kumimoji="0" lang="en-US" sz="1600" b="1" i="0" u="none" strike="noStrike" kern="0" cap="none" spc="0" normalizeH="0" baseline="0" noProof="0" dirty="0" err="1">
                <a:ln>
                  <a:noFill/>
                </a:ln>
                <a:solidFill>
                  <a:schemeClr val="tx1"/>
                </a:solidFill>
                <a:effectLst/>
                <a:uLnTx/>
                <a:uFillTx/>
                <a:latin typeface="Calibri"/>
                <a:ea typeface="+mn-ea"/>
                <a:cs typeface="+mn-cs"/>
              </a:rPr>
              <a:t>3.0x18</a:t>
            </a:r>
            <a:r>
              <a:rPr kumimoji="0" lang="en-US" sz="1600" b="1" i="0" u="none" strike="noStrike" kern="0" cap="none" spc="0" normalizeH="0" baseline="0" noProof="0" dirty="0">
                <a:ln>
                  <a:noFill/>
                </a:ln>
                <a:solidFill>
                  <a:schemeClr val="tx1"/>
                </a:solidFill>
                <a:effectLst/>
                <a:uLnTx/>
                <a:uFillTx/>
                <a:latin typeface="Calibri"/>
                <a:ea typeface="+mn-ea"/>
                <a:cs typeface="+mn-cs"/>
              </a:rPr>
              <a:t> mm</a:t>
            </a:r>
          </a:p>
        </p:txBody>
      </p:sp>
      <p:pic>
        <p:nvPicPr>
          <p:cNvPr id="9" name="Picture 2" descr="M:\Stents\S1009_DES_Testing_KSI_Initiative\Data MCUSA\footprint Xiance Alp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525" y="865741"/>
            <a:ext cx="2709778" cy="15456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spect="1"/>
          </p:cNvSpPr>
          <p:nvPr/>
        </p:nvSpPr>
        <p:spPr>
          <a:xfrm>
            <a:off x="1305525" y="2198107"/>
            <a:ext cx="2687197" cy="209230"/>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Calibri"/>
              <a:ea typeface="+mn-ea"/>
              <a:cs typeface="+mn-cs"/>
            </a:endParaRPr>
          </a:p>
        </p:txBody>
      </p:sp>
      <p:sp>
        <p:nvSpPr>
          <p:cNvPr id="11" name="Text Box 14"/>
          <p:cNvSpPr txBox="1">
            <a:spLocks noChangeAspect="1" noChangeArrowheads="1"/>
          </p:cNvSpPr>
          <p:nvPr/>
        </p:nvSpPr>
        <p:spPr bwMode="auto">
          <a:xfrm>
            <a:off x="669086" y="6403929"/>
            <a:ext cx="2571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b="1">
                <a:solidFill>
                  <a:srgbClr val="FFFFFF"/>
                </a:solidFill>
                <a:latin typeface="Arial" pitchFamily="34" charset="0"/>
                <a:ea typeface="ＭＳ Ｐゴシック" pitchFamily="34" charset="-128"/>
              </a:defRPr>
            </a:lvl1pPr>
            <a:lvl2pPr marL="742950" indent="-285750" eaLnBrk="0" hangingPunct="0">
              <a:defRPr b="1">
                <a:solidFill>
                  <a:srgbClr val="FFFFFF"/>
                </a:solidFill>
                <a:latin typeface="Arial" pitchFamily="34" charset="0"/>
                <a:ea typeface="ＭＳ Ｐゴシック" pitchFamily="34" charset="-128"/>
              </a:defRPr>
            </a:lvl2pPr>
            <a:lvl3pPr marL="1143000" indent="-228600" eaLnBrk="0" hangingPunct="0">
              <a:defRPr b="1">
                <a:solidFill>
                  <a:srgbClr val="FFFFFF"/>
                </a:solidFill>
                <a:latin typeface="Arial" pitchFamily="34" charset="0"/>
                <a:ea typeface="ＭＳ Ｐゴシック" pitchFamily="34" charset="-128"/>
              </a:defRPr>
            </a:lvl3pPr>
            <a:lvl4pPr marL="1600200" indent="-228600" eaLnBrk="0" hangingPunct="0">
              <a:defRPr b="1">
                <a:solidFill>
                  <a:srgbClr val="FFFFFF"/>
                </a:solidFill>
                <a:latin typeface="Arial" pitchFamily="34" charset="0"/>
                <a:ea typeface="ＭＳ Ｐゴシック" pitchFamily="34" charset="-128"/>
              </a:defRPr>
            </a:lvl4pPr>
            <a:lvl5pPr marL="2057400" indent="-228600" eaLnBrk="0" hangingPunct="0">
              <a:defRPr b="1">
                <a:solidFill>
                  <a:srgbClr val="FFFFFF"/>
                </a:solidFill>
                <a:latin typeface="Arial" pitchFamily="34" charset="0"/>
                <a:ea typeface="ＭＳ Ｐゴシック" pitchFamily="34" charset="-128"/>
              </a:defRPr>
            </a:lvl5pPr>
            <a:lvl6pPr marL="2514600" indent="-228600" algn="ctr" eaLnBrk="0" fontAlgn="base" hangingPunct="0">
              <a:lnSpc>
                <a:spcPct val="90000"/>
              </a:lnSpc>
              <a:spcBef>
                <a:spcPct val="0"/>
              </a:spcBef>
              <a:spcAft>
                <a:spcPct val="0"/>
              </a:spcAft>
              <a:defRPr b="1">
                <a:solidFill>
                  <a:srgbClr val="FFFFFF"/>
                </a:solidFill>
                <a:latin typeface="Arial" pitchFamily="34" charset="0"/>
                <a:ea typeface="ＭＳ Ｐゴシック" pitchFamily="34" charset="-128"/>
              </a:defRPr>
            </a:lvl6pPr>
            <a:lvl7pPr marL="2971800" indent="-228600" algn="ctr" eaLnBrk="0" fontAlgn="base" hangingPunct="0">
              <a:lnSpc>
                <a:spcPct val="90000"/>
              </a:lnSpc>
              <a:spcBef>
                <a:spcPct val="0"/>
              </a:spcBef>
              <a:spcAft>
                <a:spcPct val="0"/>
              </a:spcAft>
              <a:defRPr b="1">
                <a:solidFill>
                  <a:srgbClr val="FFFFFF"/>
                </a:solidFill>
                <a:latin typeface="Arial" pitchFamily="34" charset="0"/>
                <a:ea typeface="ＭＳ Ｐゴシック" pitchFamily="34" charset="-128"/>
              </a:defRPr>
            </a:lvl7pPr>
            <a:lvl8pPr marL="3429000" indent="-228600" algn="ctr" eaLnBrk="0" fontAlgn="base" hangingPunct="0">
              <a:lnSpc>
                <a:spcPct val="90000"/>
              </a:lnSpc>
              <a:spcBef>
                <a:spcPct val="0"/>
              </a:spcBef>
              <a:spcAft>
                <a:spcPct val="0"/>
              </a:spcAft>
              <a:defRPr b="1">
                <a:solidFill>
                  <a:srgbClr val="FFFFFF"/>
                </a:solidFill>
                <a:latin typeface="Arial" pitchFamily="34" charset="0"/>
                <a:ea typeface="ＭＳ Ｐゴシック" pitchFamily="34" charset="-128"/>
              </a:defRPr>
            </a:lvl8pPr>
            <a:lvl9pPr marL="3886200" indent="-228600" algn="ctr" eaLnBrk="0" fontAlgn="base" hangingPunct="0">
              <a:lnSpc>
                <a:spcPct val="90000"/>
              </a:lnSpc>
              <a:spcBef>
                <a:spcPct val="0"/>
              </a:spcBef>
              <a:spcAft>
                <a:spcPct val="0"/>
              </a:spcAft>
              <a:defRPr b="1">
                <a:solidFill>
                  <a:srgbClr val="FFFFFF"/>
                </a:solidFill>
                <a:latin typeface="Arial" pitchFamily="34"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chemeClr val="tx1"/>
                </a:solidFill>
                <a:effectLst/>
                <a:uLnTx/>
                <a:uFillTx/>
                <a:latin typeface="Georgia"/>
                <a:ea typeface="ＭＳ Ｐゴシック" pitchFamily="34" charset="-128"/>
                <a:cs typeface="+mn-cs"/>
              </a:rPr>
              <a:t>Pictures taken by and on file at Abbott Vascular</a:t>
            </a:r>
          </a:p>
        </p:txBody>
      </p:sp>
      <p:grpSp>
        <p:nvGrpSpPr>
          <p:cNvPr id="12" name="Group 11"/>
          <p:cNvGrpSpPr>
            <a:grpSpLocks noChangeAspect="1"/>
          </p:cNvGrpSpPr>
          <p:nvPr/>
        </p:nvGrpSpPr>
        <p:grpSpPr>
          <a:xfrm>
            <a:off x="5529934" y="857637"/>
            <a:ext cx="2644440" cy="1582742"/>
            <a:chOff x="76200" y="738187"/>
            <a:chExt cx="8991600" cy="5381625"/>
          </a:xfrm>
        </p:grpSpPr>
        <p:pic>
          <p:nvPicPr>
            <p:cNvPr id="13" name="Picture 2" descr="M:\Stents\S1009_DES_Testing_KSI_Initiative\Data MCUSA\footprint Orsi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38187"/>
              <a:ext cx="8991600" cy="53816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200" y="5203488"/>
              <a:ext cx="8991600" cy="901578"/>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Calibri"/>
                <a:ea typeface="+mn-ea"/>
                <a:cs typeface="+mn-cs"/>
              </a:endParaRPr>
            </a:p>
          </p:txBody>
        </p:sp>
      </p:grpSp>
      <p:sp>
        <p:nvSpPr>
          <p:cNvPr id="15" name="TextBox 14"/>
          <p:cNvSpPr txBox="1">
            <a:spLocks noChangeAspect="1"/>
          </p:cNvSpPr>
          <p:nvPr/>
        </p:nvSpPr>
        <p:spPr>
          <a:xfrm>
            <a:off x="6133808" y="2002448"/>
            <a:ext cx="1808385" cy="43088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3-Link Mid-Strut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17 Rings, 48 Links </a:t>
            </a:r>
          </a:p>
        </p:txBody>
      </p:sp>
      <p:sp>
        <p:nvSpPr>
          <p:cNvPr id="16" name="TextBox 15"/>
          <p:cNvSpPr txBox="1">
            <a:spLocks noChangeAspect="1"/>
          </p:cNvSpPr>
          <p:nvPr/>
        </p:nvSpPr>
        <p:spPr>
          <a:xfrm>
            <a:off x="1902761" y="2007467"/>
            <a:ext cx="1605755" cy="43088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3-Link Peak-to-Valley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13 Rings, 36 Links</a:t>
            </a:r>
          </a:p>
        </p:txBody>
      </p:sp>
      <p:pic>
        <p:nvPicPr>
          <p:cNvPr id="17" name="Picture 3" descr="M:\Stents\S1009_DES_Testing_KSI_Initiative\Data MCUSA\footprint Ony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1466" y="2751225"/>
            <a:ext cx="2723754" cy="158332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spect="1"/>
          </p:cNvSpPr>
          <p:nvPr/>
        </p:nvSpPr>
        <p:spPr>
          <a:xfrm>
            <a:off x="5568568" y="4049211"/>
            <a:ext cx="2701055" cy="272375"/>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Calibri"/>
              <a:ea typeface="+mn-ea"/>
              <a:cs typeface="+mn-cs"/>
            </a:endParaRPr>
          </a:p>
        </p:txBody>
      </p:sp>
      <p:sp>
        <p:nvSpPr>
          <p:cNvPr id="19" name="TextBox 18"/>
          <p:cNvSpPr txBox="1">
            <a:spLocks noChangeAspect="1"/>
          </p:cNvSpPr>
          <p:nvPr/>
        </p:nvSpPr>
        <p:spPr>
          <a:xfrm>
            <a:off x="6250427" y="3909372"/>
            <a:ext cx="1723298" cy="43088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2-Link Peak-to-Peak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 Rings 34 Links</a:t>
            </a:r>
          </a:p>
        </p:txBody>
      </p:sp>
      <p:grpSp>
        <p:nvGrpSpPr>
          <p:cNvPr id="20" name="Group 19"/>
          <p:cNvGrpSpPr>
            <a:grpSpLocks noChangeAspect="1"/>
          </p:cNvGrpSpPr>
          <p:nvPr/>
        </p:nvGrpSpPr>
        <p:grpSpPr>
          <a:xfrm>
            <a:off x="1222897" y="2738413"/>
            <a:ext cx="3101012" cy="1605786"/>
            <a:chOff x="-12010" y="1066800"/>
            <a:chExt cx="9168021" cy="4747442"/>
          </a:xfrm>
        </p:grpSpPr>
        <p:pic>
          <p:nvPicPr>
            <p:cNvPr id="21" name="Picture 2" descr="M:\Stents\S1009_DES_Testing_KSI_Initiative\Data MCUSA\footprint Synerg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10" y="1066800"/>
              <a:ext cx="9168021" cy="47244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 y="4671242"/>
              <a:ext cx="9067800" cy="1143000"/>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5400000" scaled="1"/>
              <a:tileRect/>
            </a:gra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Calibri"/>
                <a:ea typeface="+mn-ea"/>
                <a:cs typeface="+mn-cs"/>
              </a:endParaRPr>
            </a:p>
          </p:txBody>
        </p:sp>
      </p:grpSp>
      <p:sp>
        <p:nvSpPr>
          <p:cNvPr id="23" name="TextBox 22"/>
          <p:cNvSpPr txBox="1">
            <a:spLocks noChangeAspect="1"/>
          </p:cNvSpPr>
          <p:nvPr/>
        </p:nvSpPr>
        <p:spPr>
          <a:xfrm>
            <a:off x="1109330" y="2424587"/>
            <a:ext cx="32145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chemeClr val="tx1"/>
                </a:solidFill>
                <a:effectLst/>
                <a:uLnTx/>
                <a:uFillTx/>
                <a:latin typeface="Calibri"/>
                <a:ea typeface="+mn-ea"/>
                <a:cs typeface="+mn-cs"/>
              </a:rPr>
              <a:t>Synergy</a:t>
            </a:r>
            <a:r>
              <a:rPr kumimoji="0" lang="en-US" sz="1600" b="1" i="0" u="none" strike="noStrike" kern="1200" cap="none" spc="0" normalizeH="0" baseline="30000" noProof="0" dirty="0" err="1">
                <a:ln>
                  <a:noFill/>
                </a:ln>
                <a:solidFill>
                  <a:schemeClr val="tx1"/>
                </a:solidFill>
                <a:effectLst/>
                <a:uLnTx/>
                <a:uFillTx/>
                <a:latin typeface="Calibri"/>
                <a:ea typeface="+mn-ea"/>
                <a:cs typeface="+mn-cs"/>
              </a:rPr>
              <a:t>TM</a:t>
            </a:r>
            <a:r>
              <a:rPr kumimoji="0" lang="en-US" sz="1600" b="1" i="0" u="none" strike="noStrike" kern="1200" cap="none" spc="0" normalizeH="0" baseline="0" noProof="0" dirty="0">
                <a:ln>
                  <a:noFill/>
                </a:ln>
                <a:solidFill>
                  <a:schemeClr val="tx1"/>
                </a:solidFill>
                <a:effectLst/>
                <a:uLnTx/>
                <a:uFillTx/>
                <a:latin typeface="Calibri"/>
                <a:ea typeface="+mn-ea"/>
                <a:cs typeface="+mn-cs"/>
              </a:rPr>
              <a:t> 3.0x20 mm</a:t>
            </a:r>
          </a:p>
        </p:txBody>
      </p:sp>
      <p:sp>
        <p:nvSpPr>
          <p:cNvPr id="24" name="TextBox 23"/>
          <p:cNvSpPr txBox="1">
            <a:spLocks noChangeAspect="1"/>
          </p:cNvSpPr>
          <p:nvPr/>
        </p:nvSpPr>
        <p:spPr>
          <a:xfrm>
            <a:off x="1574053" y="3926298"/>
            <a:ext cx="1943896" cy="43088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2-Link Offset Peak-to-Peak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17 Rings 35 Links</a:t>
            </a:r>
          </a:p>
        </p:txBody>
      </p:sp>
      <p:sp>
        <p:nvSpPr>
          <p:cNvPr id="25" name="TextBox 24"/>
          <p:cNvSpPr txBox="1">
            <a:spLocks noChangeAspect="1"/>
          </p:cNvSpPr>
          <p:nvPr/>
        </p:nvSpPr>
        <p:spPr>
          <a:xfrm>
            <a:off x="5311805" y="2458861"/>
            <a:ext cx="3214579" cy="338554"/>
          </a:xfrm>
          <a:prstGeom prst="rect">
            <a:avLst/>
          </a:prstGeom>
          <a:noFill/>
        </p:spPr>
        <p:txBody>
          <a:bodyPr wrap="square" rtlCol="0">
            <a:spAutoFit/>
          </a:bodyPr>
          <a:lstStyle/>
          <a:p>
            <a:pPr lvl="0" algn="ctr" fontAlgn="auto">
              <a:spcBef>
                <a:spcPts val="0"/>
              </a:spcBef>
              <a:spcAft>
                <a:spcPts val="0"/>
              </a:spcAft>
              <a:defRPr/>
            </a:pPr>
            <a:r>
              <a:rPr lang="en-US" sz="1600" i="0" kern="0" dirty="0" err="1">
                <a:solidFill>
                  <a:schemeClr val="tx1"/>
                </a:solidFill>
                <a:latin typeface="Calibri"/>
                <a:ea typeface="+mn-ea"/>
                <a:cs typeface="+mn-cs"/>
              </a:rPr>
              <a:t>Onyx</a:t>
            </a:r>
            <a:r>
              <a:rPr lang="en-US" sz="1600" i="0" baseline="30000" dirty="0" err="1">
                <a:solidFill>
                  <a:schemeClr val="tx1"/>
                </a:solidFill>
                <a:latin typeface="Calibri"/>
              </a:rPr>
              <a:t>TM</a:t>
            </a:r>
            <a:r>
              <a:rPr kumimoji="0" lang="en-US" sz="1600" b="1" i="0" u="none" strike="noStrike" kern="0" cap="none" spc="0" normalizeH="0" baseline="0" noProof="0" dirty="0">
                <a:ln>
                  <a:noFill/>
                </a:ln>
                <a:solidFill>
                  <a:schemeClr val="tx1"/>
                </a:solidFill>
                <a:effectLst/>
                <a:uLnTx/>
                <a:uFillTx/>
                <a:latin typeface="Calibri"/>
                <a:ea typeface="+mn-ea"/>
                <a:cs typeface="+mn-cs"/>
              </a:rPr>
              <a:t> 3.0x18 mm</a:t>
            </a:r>
          </a:p>
        </p:txBody>
      </p:sp>
      <p:sp>
        <p:nvSpPr>
          <p:cNvPr id="26" name="TextBox 25"/>
          <p:cNvSpPr txBox="1">
            <a:spLocks noChangeAspect="1"/>
          </p:cNvSpPr>
          <p:nvPr/>
        </p:nvSpPr>
        <p:spPr>
          <a:xfrm>
            <a:off x="5133261" y="557558"/>
            <a:ext cx="3214579" cy="338554"/>
          </a:xfrm>
          <a:prstGeom prst="rect">
            <a:avLst/>
          </a:prstGeom>
          <a:noFill/>
        </p:spPr>
        <p:txBody>
          <a:bodyPr wrap="square" rtlCol="0">
            <a:spAutoFit/>
          </a:bodyPr>
          <a:lstStyle/>
          <a:p>
            <a:pPr lvl="0" algn="ctr" fontAlgn="auto">
              <a:spcBef>
                <a:spcPts val="0"/>
              </a:spcBef>
              <a:spcAft>
                <a:spcPts val="0"/>
              </a:spcAft>
              <a:defRPr/>
            </a:pPr>
            <a:r>
              <a:rPr lang="en-US" sz="1600" i="0" kern="0" dirty="0" err="1">
                <a:solidFill>
                  <a:schemeClr val="tx1"/>
                </a:solidFill>
                <a:latin typeface="Calibri"/>
                <a:ea typeface="+mn-ea"/>
                <a:cs typeface="+mn-cs"/>
              </a:rPr>
              <a:t>Orsiro</a:t>
            </a:r>
            <a:r>
              <a:rPr lang="en-US" sz="1600" i="0" baseline="30000" dirty="0" err="1">
                <a:solidFill>
                  <a:schemeClr val="tx1"/>
                </a:solidFill>
                <a:latin typeface="Calibri"/>
              </a:rPr>
              <a:t>TM</a:t>
            </a:r>
            <a:r>
              <a:rPr kumimoji="0" lang="en-US" sz="1600" b="1" i="0" u="none" strike="noStrike" kern="0" cap="none" spc="0" normalizeH="0" baseline="0" noProof="0" dirty="0">
                <a:ln>
                  <a:noFill/>
                </a:ln>
                <a:solidFill>
                  <a:schemeClr val="tx1"/>
                </a:solidFill>
                <a:effectLst/>
                <a:uLnTx/>
                <a:uFillTx/>
                <a:latin typeface="Calibri"/>
                <a:ea typeface="+mn-ea"/>
                <a:cs typeface="+mn-cs"/>
              </a:rPr>
              <a:t> 3.0x18 mm</a:t>
            </a:r>
          </a:p>
        </p:txBody>
      </p:sp>
      <p:sp>
        <p:nvSpPr>
          <p:cNvPr id="27" name="Rectangle 26">
            <a:extLst>
              <a:ext uri="{FF2B5EF4-FFF2-40B4-BE49-F238E27FC236}">
                <a16:creationId xmlns:a16="http://schemas.microsoft.com/office/drawing/2014/main" xmlns="" id="{F2E7114F-F9FE-4340-BD0E-F6CA1F63D08E}"/>
              </a:ext>
            </a:extLst>
          </p:cNvPr>
          <p:cNvSpPr/>
          <p:nvPr/>
        </p:nvSpPr>
        <p:spPr>
          <a:xfrm>
            <a:off x="793630" y="4351798"/>
            <a:ext cx="8002204" cy="369332"/>
          </a:xfrm>
          <a:prstGeom prst="rect">
            <a:avLst/>
          </a:prstGeom>
        </p:spPr>
        <p:txBody>
          <a:bodyPr wrap="square">
            <a:spAutoFit/>
          </a:bodyPr>
          <a:lstStyle/>
          <a:p>
            <a:pPr fontAlgn="base">
              <a:defRPr lang="en-US"/>
            </a:pPr>
            <a:r>
              <a:rPr lang="en-US" sz="600" b="1" cap="all" dirty="0">
                <a:solidFill>
                  <a:schemeClr val="tx1"/>
                </a:solidFill>
                <a:latin typeface="Calibri"/>
                <a:ea typeface="Arial" charset="77"/>
                <a:cs typeface="Arial" charset="77"/>
              </a:rPr>
              <a:t>INDICATIONS</a:t>
            </a:r>
          </a:p>
          <a:p>
            <a:pPr fontAlgn="base">
              <a:defRPr lang="en-US"/>
            </a:pPr>
            <a:r>
              <a:rPr lang="en-US" sz="600" b="1" cap="all" dirty="0">
                <a:solidFill>
                  <a:schemeClr val="tx1"/>
                </a:solidFill>
                <a:latin typeface="Calibri"/>
                <a:ea typeface="Arial" charset="77"/>
                <a:cs typeface="Arial" charset="77"/>
              </a:rPr>
              <a:t>The XIENCE Sierra stent system is indicated for improving coronary artery luminal diameter in patients, including those with diabetes mellitus, with symptomatic heart disease due to de novo native coronary artery lesions (length  32 mm) with reference vessel diameters of ≥ 2.25 mm to ≤ 4.25 mm. In addition, the XIENCE Sierra stent system is indicated for treating de novo chronic total coronary occlusions.</a:t>
            </a:r>
          </a:p>
        </p:txBody>
      </p:sp>
    </p:spTree>
    <p:extLst>
      <p:ext uri="{BB962C8B-B14F-4D97-AF65-F5344CB8AC3E}">
        <p14:creationId xmlns:p14="http://schemas.microsoft.com/office/powerpoint/2010/main" val="24395088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S PGothic" pitchFamily="34" charset="-128"/>
              <a:cs typeface="ヒラギノ角ゴ Pro W3"/>
            </a:endParaRPr>
          </a:p>
        </p:txBody>
      </p:sp>
      <p:sp>
        <p:nvSpPr>
          <p:cNvPr id="7" name="AutoShape 2050"/>
          <p:cNvSpPr>
            <a:spLocks noChangeAspect="1" noChangeArrowheads="1"/>
          </p:cNvSpPr>
          <p:nvPr/>
        </p:nvSpPr>
        <p:spPr bwMode="auto">
          <a:xfrm>
            <a:off x="2473234" y="1727757"/>
            <a:ext cx="3927566" cy="2777271"/>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8" name="Text Box 2051"/>
          <p:cNvSpPr txBox="1">
            <a:spLocks noChangeAspect="1" noChangeArrowheads="1"/>
          </p:cNvSpPr>
          <p:nvPr/>
        </p:nvSpPr>
        <p:spPr bwMode="auto">
          <a:xfrm>
            <a:off x="4041622" y="1955144"/>
            <a:ext cx="11297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a:t>mTOR</a:t>
            </a:r>
          </a:p>
        </p:txBody>
      </p:sp>
      <p:sp>
        <p:nvSpPr>
          <p:cNvPr id="9" name="Text Box 2052"/>
          <p:cNvSpPr txBox="1">
            <a:spLocks noChangeAspect="1" noChangeArrowheads="1"/>
          </p:cNvSpPr>
          <p:nvPr/>
        </p:nvSpPr>
        <p:spPr bwMode="auto">
          <a:xfrm>
            <a:off x="3765861" y="2572497"/>
            <a:ext cx="16812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a:t>activated mTOR</a:t>
            </a:r>
          </a:p>
        </p:txBody>
      </p:sp>
      <p:sp>
        <p:nvSpPr>
          <p:cNvPr id="10" name="Text Box 2053"/>
          <p:cNvSpPr txBox="1">
            <a:spLocks noChangeAspect="1" noChangeArrowheads="1"/>
          </p:cNvSpPr>
          <p:nvPr/>
        </p:nvSpPr>
        <p:spPr bwMode="auto">
          <a:xfrm>
            <a:off x="3533511" y="3128575"/>
            <a:ext cx="21459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a:latin typeface="Symbol" panose="05050102010706020507" pitchFamily="18" charset="2"/>
              </a:rPr>
              <a:t>D</a:t>
            </a:r>
            <a:r>
              <a:rPr lang="en-US" altLang="en-US" sz="1200" b="1" dirty="0"/>
              <a:t> protein synthesis</a:t>
            </a:r>
          </a:p>
        </p:txBody>
      </p:sp>
      <p:sp>
        <p:nvSpPr>
          <p:cNvPr id="11" name="Text Box 2054"/>
          <p:cNvSpPr txBox="1">
            <a:spLocks noChangeAspect="1" noChangeArrowheads="1"/>
          </p:cNvSpPr>
          <p:nvPr/>
        </p:nvSpPr>
        <p:spPr bwMode="auto">
          <a:xfrm>
            <a:off x="3390943" y="3675959"/>
            <a:ext cx="27114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err="1"/>
              <a:t>P27</a:t>
            </a:r>
            <a:r>
              <a:rPr lang="en-US" altLang="en-US" sz="1200" b="1" dirty="0"/>
              <a:t>,   </a:t>
            </a:r>
            <a:r>
              <a:rPr lang="en-US" altLang="en-US" sz="1200" b="1" dirty="0" err="1"/>
              <a:t>pppRb</a:t>
            </a:r>
            <a:r>
              <a:rPr lang="en-US" altLang="en-US" sz="1200" b="1" dirty="0"/>
              <a:t>,    </a:t>
            </a:r>
            <a:r>
              <a:rPr lang="en-US" altLang="en-US" sz="1200" b="1" dirty="0" err="1"/>
              <a:t>cdk2</a:t>
            </a:r>
            <a:r>
              <a:rPr lang="en-US" altLang="en-US" sz="1200" b="1" dirty="0"/>
              <a:t>    activity</a:t>
            </a:r>
          </a:p>
        </p:txBody>
      </p:sp>
      <p:sp>
        <p:nvSpPr>
          <p:cNvPr id="12" name="Line 2055"/>
          <p:cNvSpPr>
            <a:spLocks noChangeAspect="1" noChangeShapeType="1"/>
          </p:cNvSpPr>
          <p:nvPr/>
        </p:nvSpPr>
        <p:spPr bwMode="auto">
          <a:xfrm>
            <a:off x="3539098" y="3677298"/>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3" name="Line 2056"/>
          <p:cNvSpPr>
            <a:spLocks noChangeAspect="1" noChangeShapeType="1"/>
          </p:cNvSpPr>
          <p:nvPr/>
        </p:nvSpPr>
        <p:spPr bwMode="auto">
          <a:xfrm flipV="1">
            <a:off x="4716370" y="3677298"/>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4" name="Line 2057"/>
          <p:cNvSpPr>
            <a:spLocks noChangeAspect="1" noChangeShapeType="1"/>
          </p:cNvSpPr>
          <p:nvPr/>
        </p:nvSpPr>
        <p:spPr bwMode="auto">
          <a:xfrm flipV="1">
            <a:off x="4023174" y="3677298"/>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5" name="Text Box 2058"/>
          <p:cNvSpPr txBox="1">
            <a:spLocks noChangeAspect="1" noChangeArrowheads="1"/>
          </p:cNvSpPr>
          <p:nvPr/>
        </p:nvSpPr>
        <p:spPr bwMode="auto">
          <a:xfrm>
            <a:off x="3299455" y="4009636"/>
            <a:ext cx="532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err="1"/>
              <a:t>G1</a:t>
            </a:r>
            <a:endParaRPr lang="en-US" altLang="en-US" sz="1200" b="1" dirty="0"/>
          </a:p>
        </p:txBody>
      </p:sp>
      <p:sp>
        <p:nvSpPr>
          <p:cNvPr id="16" name="Text Box 2059"/>
          <p:cNvSpPr txBox="1">
            <a:spLocks noChangeAspect="1" noChangeArrowheads="1"/>
          </p:cNvSpPr>
          <p:nvPr/>
        </p:nvSpPr>
        <p:spPr bwMode="auto">
          <a:xfrm>
            <a:off x="5472042" y="3996613"/>
            <a:ext cx="19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a:t>S</a:t>
            </a:r>
          </a:p>
        </p:txBody>
      </p:sp>
      <p:sp>
        <p:nvSpPr>
          <p:cNvPr id="17" name="Line 2060"/>
          <p:cNvSpPr>
            <a:spLocks noChangeAspect="1" noChangeShapeType="1"/>
          </p:cNvSpPr>
          <p:nvPr/>
        </p:nvSpPr>
        <p:spPr bwMode="auto">
          <a:xfrm>
            <a:off x="4606508" y="2324292"/>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8" name="Line 2061"/>
          <p:cNvSpPr>
            <a:spLocks noChangeAspect="1" noChangeShapeType="1"/>
          </p:cNvSpPr>
          <p:nvPr/>
        </p:nvSpPr>
        <p:spPr bwMode="auto">
          <a:xfrm>
            <a:off x="4606508" y="2862195"/>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100" dirty="0"/>
              <a:t>.</a:t>
            </a:r>
          </a:p>
        </p:txBody>
      </p:sp>
      <p:sp>
        <p:nvSpPr>
          <p:cNvPr id="19" name="Line 2062"/>
          <p:cNvSpPr>
            <a:spLocks noChangeAspect="1" noChangeShapeType="1"/>
          </p:cNvSpPr>
          <p:nvPr/>
        </p:nvSpPr>
        <p:spPr bwMode="auto">
          <a:xfrm>
            <a:off x="4606508" y="3405999"/>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20" name="Line 2063"/>
          <p:cNvSpPr>
            <a:spLocks noChangeAspect="1" noChangeShapeType="1"/>
          </p:cNvSpPr>
          <p:nvPr/>
        </p:nvSpPr>
        <p:spPr bwMode="auto">
          <a:xfrm>
            <a:off x="5239643" y="3677298"/>
            <a:ext cx="0" cy="2743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100" dirty="0"/>
              <a:t>  </a:t>
            </a:r>
          </a:p>
        </p:txBody>
      </p:sp>
      <p:sp>
        <p:nvSpPr>
          <p:cNvPr id="21" name="Text Box 2064"/>
          <p:cNvSpPr txBox="1">
            <a:spLocks noChangeAspect="1" noChangeArrowheads="1"/>
          </p:cNvSpPr>
          <p:nvPr/>
        </p:nvSpPr>
        <p:spPr bwMode="auto">
          <a:xfrm>
            <a:off x="3168211" y="4202167"/>
            <a:ext cx="28551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100" b="1" dirty="0"/>
              <a:t>cell cycle progression</a:t>
            </a:r>
          </a:p>
        </p:txBody>
      </p:sp>
      <p:sp>
        <p:nvSpPr>
          <p:cNvPr id="22" name="Line 2065"/>
          <p:cNvSpPr>
            <a:spLocks noChangeAspect="1" noChangeShapeType="1"/>
          </p:cNvSpPr>
          <p:nvPr/>
        </p:nvSpPr>
        <p:spPr bwMode="auto">
          <a:xfrm>
            <a:off x="3824462" y="4148135"/>
            <a:ext cx="161521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23" name="Text Box 2066"/>
          <p:cNvSpPr txBox="1">
            <a:spLocks noChangeAspect="1" noChangeArrowheads="1"/>
          </p:cNvSpPr>
          <p:nvPr/>
        </p:nvSpPr>
        <p:spPr bwMode="auto">
          <a:xfrm>
            <a:off x="2018256" y="704756"/>
            <a:ext cx="23390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400" b="1" dirty="0"/>
              <a:t>Growth Factor</a:t>
            </a:r>
          </a:p>
        </p:txBody>
      </p:sp>
      <p:sp>
        <p:nvSpPr>
          <p:cNvPr id="24" name="Text Box 2067"/>
          <p:cNvSpPr txBox="1">
            <a:spLocks noChangeAspect="1" noChangeArrowheads="1"/>
          </p:cNvSpPr>
          <p:nvPr/>
        </p:nvSpPr>
        <p:spPr bwMode="auto">
          <a:xfrm>
            <a:off x="2640534" y="1316648"/>
            <a:ext cx="1094489"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a:t>receptor</a:t>
            </a:r>
          </a:p>
        </p:txBody>
      </p:sp>
      <p:sp>
        <p:nvSpPr>
          <p:cNvPr id="25" name="Text Box 2068"/>
          <p:cNvSpPr txBox="1">
            <a:spLocks noChangeAspect="1" noChangeArrowheads="1"/>
          </p:cNvSpPr>
          <p:nvPr/>
        </p:nvSpPr>
        <p:spPr bwMode="auto">
          <a:xfrm>
            <a:off x="2636689" y="2079085"/>
            <a:ext cx="1102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a:t>cell </a:t>
            </a:r>
          </a:p>
          <a:p>
            <a:pPr algn="ctr"/>
            <a:r>
              <a:rPr lang="en-US" altLang="en-US" sz="1200" b="1" dirty="0"/>
              <a:t>signaling</a:t>
            </a:r>
          </a:p>
        </p:txBody>
      </p:sp>
      <p:sp>
        <p:nvSpPr>
          <p:cNvPr id="26" name="Line 2069"/>
          <p:cNvSpPr>
            <a:spLocks noChangeAspect="1" noChangeShapeType="1"/>
          </p:cNvSpPr>
          <p:nvPr/>
        </p:nvSpPr>
        <p:spPr bwMode="auto">
          <a:xfrm>
            <a:off x="3187778" y="1002790"/>
            <a:ext cx="0" cy="3138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27" name="Line 2070"/>
          <p:cNvSpPr>
            <a:spLocks noChangeAspect="1" noChangeShapeType="1"/>
          </p:cNvSpPr>
          <p:nvPr/>
        </p:nvSpPr>
        <p:spPr bwMode="auto">
          <a:xfrm>
            <a:off x="3187779" y="1745265"/>
            <a:ext cx="0" cy="3296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28" name="Text Box 2071"/>
          <p:cNvSpPr txBox="1">
            <a:spLocks noChangeAspect="1" noChangeArrowheads="1"/>
          </p:cNvSpPr>
          <p:nvPr/>
        </p:nvSpPr>
        <p:spPr bwMode="auto">
          <a:xfrm>
            <a:off x="4218022" y="2125251"/>
            <a:ext cx="3907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a:t>
            </a:r>
          </a:p>
        </p:txBody>
      </p:sp>
      <p:sp>
        <p:nvSpPr>
          <p:cNvPr id="29" name="Line 2072"/>
          <p:cNvSpPr>
            <a:spLocks noChangeAspect="1" noChangeShapeType="1"/>
          </p:cNvSpPr>
          <p:nvPr/>
        </p:nvSpPr>
        <p:spPr bwMode="auto">
          <a:xfrm>
            <a:off x="3634071" y="2309917"/>
            <a:ext cx="3961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30" name="Text Box 2073"/>
          <p:cNvSpPr txBox="1">
            <a:spLocks noChangeAspect="1" noChangeArrowheads="1"/>
          </p:cNvSpPr>
          <p:nvPr/>
        </p:nvSpPr>
        <p:spPr bwMode="auto">
          <a:xfrm>
            <a:off x="1167842" y="2949660"/>
            <a:ext cx="12076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a:solidFill>
                  <a:srgbClr val="92D050"/>
                </a:solidFill>
              </a:rPr>
              <a:t>nutrients</a:t>
            </a:r>
          </a:p>
        </p:txBody>
      </p:sp>
      <p:sp>
        <p:nvSpPr>
          <p:cNvPr id="31" name="Line 2074"/>
          <p:cNvSpPr>
            <a:spLocks noChangeAspect="1" noChangeShapeType="1"/>
          </p:cNvSpPr>
          <p:nvPr/>
        </p:nvSpPr>
        <p:spPr bwMode="auto">
          <a:xfrm flipV="1">
            <a:off x="2073197" y="2479224"/>
            <a:ext cx="2104305" cy="593522"/>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32" name="Text Box 2075"/>
          <p:cNvSpPr txBox="1">
            <a:spLocks noChangeAspect="1" noChangeArrowheads="1"/>
          </p:cNvSpPr>
          <p:nvPr/>
        </p:nvSpPr>
        <p:spPr bwMode="auto">
          <a:xfrm>
            <a:off x="4665805" y="2088090"/>
            <a:ext cx="188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rgbClr val="CC0000"/>
                </a:solidFill>
              </a:rPr>
              <a:t>-</a:t>
            </a:r>
          </a:p>
        </p:txBody>
      </p:sp>
      <p:sp>
        <p:nvSpPr>
          <p:cNvPr id="33" name="Text Box 2076"/>
          <p:cNvSpPr txBox="1">
            <a:spLocks noChangeAspect="1" noChangeArrowheads="1"/>
          </p:cNvSpPr>
          <p:nvPr/>
        </p:nvSpPr>
        <p:spPr bwMode="auto">
          <a:xfrm>
            <a:off x="5205907" y="2171418"/>
            <a:ext cx="916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err="1">
                <a:solidFill>
                  <a:srgbClr val="CC0000"/>
                </a:solidFill>
              </a:rPr>
              <a:t>FKBP12</a:t>
            </a:r>
            <a:endParaRPr lang="en-US" altLang="en-US" sz="1200" b="1" dirty="0">
              <a:solidFill>
                <a:srgbClr val="CC0000"/>
              </a:solidFill>
            </a:endParaRPr>
          </a:p>
        </p:txBody>
      </p:sp>
      <p:sp>
        <p:nvSpPr>
          <p:cNvPr id="34" name="Line 2077"/>
          <p:cNvSpPr>
            <a:spLocks noChangeAspect="1" noChangeShapeType="1"/>
          </p:cNvSpPr>
          <p:nvPr/>
        </p:nvSpPr>
        <p:spPr bwMode="auto">
          <a:xfrm flipH="1">
            <a:off x="4985103" y="2309917"/>
            <a:ext cx="198080"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35" name="Text Box 2078"/>
          <p:cNvSpPr txBox="1">
            <a:spLocks noChangeAspect="1" noChangeArrowheads="1"/>
          </p:cNvSpPr>
          <p:nvPr/>
        </p:nvSpPr>
        <p:spPr bwMode="auto">
          <a:xfrm>
            <a:off x="4903882" y="1343087"/>
            <a:ext cx="12559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dirty="0">
                <a:solidFill>
                  <a:schemeClr val="tx1"/>
                </a:solidFill>
              </a:rPr>
              <a:t>Everolimus</a:t>
            </a:r>
          </a:p>
        </p:txBody>
      </p:sp>
      <p:sp>
        <p:nvSpPr>
          <p:cNvPr id="36" name="Line 2079"/>
          <p:cNvSpPr>
            <a:spLocks noChangeAspect="1" noChangeShapeType="1"/>
          </p:cNvSpPr>
          <p:nvPr/>
        </p:nvSpPr>
        <p:spPr bwMode="auto">
          <a:xfrm>
            <a:off x="5531875" y="1742874"/>
            <a:ext cx="0" cy="489269"/>
          </a:xfrm>
          <a:prstGeom prst="line">
            <a:avLst/>
          </a:prstGeom>
          <a:noFill/>
          <a:ln w="38100">
            <a:solidFill>
              <a:schemeClr val="bg1">
                <a:lumMod val="25000"/>
                <a:lumOff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37" name="Rectangle 2080"/>
          <p:cNvSpPr>
            <a:spLocks noChangeAspect="1" noChangeArrowheads="1"/>
          </p:cNvSpPr>
          <p:nvPr/>
        </p:nvSpPr>
        <p:spPr bwMode="auto">
          <a:xfrm>
            <a:off x="266219" y="273050"/>
            <a:ext cx="8588414" cy="29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000">
                <a:solidFill>
                  <a:schemeClr val="bg1"/>
                </a:solidFill>
                <a:latin typeface="Georgia" panose="02040502050405020303" pitchFamily="18" charset="0"/>
              </a:defRPr>
            </a:lvl1pPr>
            <a:lvl2pPr>
              <a:defRPr sz="3000">
                <a:solidFill>
                  <a:schemeClr val="bg1"/>
                </a:solidFill>
                <a:latin typeface="Georgia" panose="02040502050405020303" pitchFamily="18" charset="0"/>
              </a:defRPr>
            </a:lvl2pPr>
            <a:lvl3pPr>
              <a:defRPr sz="3000">
                <a:solidFill>
                  <a:schemeClr val="bg1"/>
                </a:solidFill>
                <a:latin typeface="Georgia" panose="02040502050405020303" pitchFamily="18" charset="0"/>
              </a:defRPr>
            </a:lvl3pPr>
            <a:lvl4pPr>
              <a:defRPr sz="3000">
                <a:solidFill>
                  <a:schemeClr val="bg1"/>
                </a:solidFill>
                <a:latin typeface="Georgia" panose="02040502050405020303" pitchFamily="18" charset="0"/>
              </a:defRPr>
            </a:lvl4pPr>
            <a:lvl5pPr>
              <a:defRPr sz="3000">
                <a:solidFill>
                  <a:schemeClr val="bg1"/>
                </a:solidFill>
                <a:latin typeface="Georgia" panose="02040502050405020303" pitchFamily="18" charset="0"/>
              </a:defRPr>
            </a:lvl5pPr>
            <a:lvl6pPr marL="457200" fontAlgn="base">
              <a:spcBef>
                <a:spcPct val="0"/>
              </a:spcBef>
              <a:spcAft>
                <a:spcPct val="0"/>
              </a:spcAft>
              <a:defRPr sz="3000">
                <a:solidFill>
                  <a:schemeClr val="bg1"/>
                </a:solidFill>
                <a:latin typeface="Georgia" panose="02040502050405020303" pitchFamily="18" charset="0"/>
              </a:defRPr>
            </a:lvl6pPr>
            <a:lvl7pPr marL="914400" fontAlgn="base">
              <a:spcBef>
                <a:spcPct val="0"/>
              </a:spcBef>
              <a:spcAft>
                <a:spcPct val="0"/>
              </a:spcAft>
              <a:defRPr sz="3000">
                <a:solidFill>
                  <a:schemeClr val="bg1"/>
                </a:solidFill>
                <a:latin typeface="Georgia" panose="02040502050405020303" pitchFamily="18" charset="0"/>
              </a:defRPr>
            </a:lvl7pPr>
            <a:lvl8pPr marL="1371600" fontAlgn="base">
              <a:spcBef>
                <a:spcPct val="0"/>
              </a:spcBef>
              <a:spcAft>
                <a:spcPct val="0"/>
              </a:spcAft>
              <a:defRPr sz="3000">
                <a:solidFill>
                  <a:schemeClr val="bg1"/>
                </a:solidFill>
                <a:latin typeface="Georgia" panose="02040502050405020303" pitchFamily="18" charset="0"/>
              </a:defRPr>
            </a:lvl8pPr>
            <a:lvl9pPr marL="1828800" fontAlgn="base">
              <a:spcBef>
                <a:spcPct val="0"/>
              </a:spcBef>
              <a:spcAft>
                <a:spcPct val="0"/>
              </a:spcAft>
              <a:defRPr sz="3000">
                <a:solidFill>
                  <a:schemeClr val="bg1"/>
                </a:solidFill>
                <a:latin typeface="Georgia" panose="02040502050405020303" pitchFamily="18" charset="0"/>
              </a:defRPr>
            </a:lvl9pPr>
          </a:lstStyle>
          <a:p>
            <a:pPr algn="ctr"/>
            <a:r>
              <a:rPr lang="en-US" altLang="en-US" sz="2800" b="1" i="0" dirty="0">
                <a:solidFill>
                  <a:schemeClr val="tx2">
                    <a:lumMod val="75000"/>
                  </a:schemeClr>
                </a:solidFill>
                <a:latin typeface="+mj-lt"/>
              </a:rPr>
              <a:t>The Drug: </a:t>
            </a:r>
            <a:r>
              <a:rPr lang="en-US" altLang="en-US" sz="2800" b="1" i="0" dirty="0" err="1">
                <a:solidFill>
                  <a:schemeClr val="tx2">
                    <a:lumMod val="75000"/>
                  </a:schemeClr>
                </a:solidFill>
                <a:latin typeface="+mj-lt"/>
              </a:rPr>
              <a:t>Everolimus</a:t>
            </a:r>
            <a:r>
              <a:rPr lang="en-US" altLang="en-US" sz="2400" b="1" i="0" dirty="0">
                <a:solidFill>
                  <a:schemeClr val="tx2">
                    <a:lumMod val="75000"/>
                  </a:schemeClr>
                </a:solidFill>
                <a:latin typeface="+mj-lt"/>
              </a:rPr>
              <a:t> </a:t>
            </a:r>
            <a:r>
              <a:rPr lang="en-US" altLang="en-US" sz="2800" b="1" i="0" dirty="0">
                <a:solidFill>
                  <a:schemeClr val="tx2">
                    <a:lumMod val="75000"/>
                  </a:schemeClr>
                </a:solidFill>
                <a:latin typeface="+mj-lt"/>
              </a:rPr>
              <a:t>Mechanism of Action</a:t>
            </a:r>
            <a:endParaRPr lang="en-US" altLang="en-US" sz="2400" b="1" i="0" dirty="0">
              <a:solidFill>
                <a:schemeClr val="tx2">
                  <a:lumMod val="75000"/>
                </a:schemeClr>
              </a:solidFill>
              <a:latin typeface="+mj-lt"/>
            </a:endParaRPr>
          </a:p>
        </p:txBody>
      </p:sp>
    </p:spTree>
    <p:extLst>
      <p:ext uri="{BB962C8B-B14F-4D97-AF65-F5344CB8AC3E}">
        <p14:creationId xmlns:p14="http://schemas.microsoft.com/office/powerpoint/2010/main" val="311493155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502920" y="210113"/>
            <a:ext cx="8229600" cy="356786"/>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600" b="0" kern="1200" cap="none" spc="0" baseline="0">
                <a:solidFill>
                  <a:schemeClr val="accent5"/>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ja-JP" sz="2800" b="1" i="0" u="none" strike="noStrike" kern="1200" cap="none" spc="0" normalizeH="0" baseline="0" noProof="0" dirty="0">
                <a:ln>
                  <a:noFill/>
                </a:ln>
                <a:solidFill>
                  <a:schemeClr val="tx2">
                    <a:lumMod val="75000"/>
                  </a:schemeClr>
                </a:solidFill>
                <a:effectLst/>
                <a:uLnTx/>
                <a:uFillTx/>
                <a:latin typeface="+mj-lt"/>
                <a:ea typeface="+mj-ea"/>
                <a:cs typeface="+mj-cs"/>
              </a:rPr>
              <a:t>The Polymer: Criteria for All DES Polymers</a:t>
            </a:r>
            <a:endParaRPr kumimoji="1" lang="ja-JP" altLang="en-US" sz="2800" b="1" i="1" u="none" strike="noStrike" kern="1200" cap="none" spc="0" normalizeH="0" baseline="0" noProof="0" dirty="0">
              <a:ln>
                <a:noFill/>
              </a:ln>
              <a:solidFill>
                <a:schemeClr val="tx2">
                  <a:lumMod val="75000"/>
                </a:schemeClr>
              </a:solidFill>
              <a:effectLst/>
              <a:uLnTx/>
              <a:uFillTx/>
              <a:latin typeface="+mj-lt"/>
              <a:ea typeface="+mj-ea"/>
              <a:cs typeface="+mj-cs"/>
            </a:endParaRPr>
          </a:p>
        </p:txBody>
      </p:sp>
      <p:grpSp>
        <p:nvGrpSpPr>
          <p:cNvPr id="2" name="Group 1">
            <a:extLst>
              <a:ext uri="{FF2B5EF4-FFF2-40B4-BE49-F238E27FC236}">
                <a16:creationId xmlns:a16="http://schemas.microsoft.com/office/drawing/2014/main" xmlns="" id="{C1936A95-1E2F-42CE-B6EA-B8B98D5E9AD0}"/>
              </a:ext>
            </a:extLst>
          </p:cNvPr>
          <p:cNvGrpSpPr/>
          <p:nvPr/>
        </p:nvGrpSpPr>
        <p:grpSpPr>
          <a:xfrm>
            <a:off x="159935" y="672675"/>
            <a:ext cx="8828488" cy="4063227"/>
            <a:chOff x="159935" y="672674"/>
            <a:chExt cx="8828488" cy="4260899"/>
          </a:xfrm>
        </p:grpSpPr>
        <p:sp>
          <p:nvSpPr>
            <p:cNvPr id="16385" name="Text Box 2"/>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S PGothic" pitchFamily="34" charset="-128"/>
                <a:cs typeface="ヒラギノ角ゴ Pro W3"/>
              </a:endParaRPr>
            </a:p>
          </p:txBody>
        </p:sp>
        <p:grpSp>
          <p:nvGrpSpPr>
            <p:cNvPr id="8" name="Group 51"/>
            <p:cNvGrpSpPr>
              <a:grpSpLocks noChangeAspect="1"/>
            </p:cNvGrpSpPr>
            <p:nvPr/>
          </p:nvGrpSpPr>
          <p:grpSpPr bwMode="auto">
            <a:xfrm>
              <a:off x="2698438" y="1318591"/>
              <a:ext cx="3636094" cy="2964816"/>
              <a:chOff x="1344" y="1152"/>
              <a:chExt cx="3120" cy="2544"/>
            </a:xfrm>
            <a:effectLst>
              <a:outerShdw blurRad="50800" dist="38100" dir="5400000" algn="t" rotWithShape="0">
                <a:prstClr val="black">
                  <a:alpha val="40000"/>
                </a:prstClr>
              </a:outerShdw>
            </a:effectLst>
          </p:grpSpPr>
          <p:sp>
            <p:nvSpPr>
              <p:cNvPr id="9" name="AutoShape 15"/>
              <p:cNvSpPr>
                <a:spLocks noChangeArrowheads="1"/>
              </p:cNvSpPr>
              <p:nvPr/>
            </p:nvSpPr>
            <p:spPr bwMode="auto">
              <a:xfrm>
                <a:off x="1344" y="1152"/>
                <a:ext cx="3120" cy="2544"/>
              </a:xfrm>
              <a:prstGeom prst="hexagon">
                <a:avLst>
                  <a:gd name="adj" fmla="val 30660"/>
                  <a:gd name="vf" fmla="val 115470"/>
                </a:avLst>
              </a:prstGeom>
              <a:solidFill>
                <a:sysClr val="window" lastClr="FFFFFF">
                  <a:lumMod val="95000"/>
                </a:sysClr>
              </a:solidFill>
              <a:ln w="12700">
                <a:solidFill>
                  <a:srgbClr val="000000"/>
                </a:solidFill>
                <a:miter lim="800000"/>
                <a:headEnd/>
                <a:tailEnd/>
              </a:ln>
              <a:effectLst/>
              <a:scene3d>
                <a:camera prst="orthographicFront"/>
                <a:lightRig rig="soft" dir="t"/>
              </a:scene3d>
              <a:sp3d extrusionH="76200" prstMaterial="matte">
                <a:extrusionClr>
                  <a:srgbClr val="D9D9D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alt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0" name="AutoShape 17"/>
              <p:cNvSpPr>
                <a:spLocks noChangeArrowheads="1"/>
              </p:cNvSpPr>
              <p:nvPr/>
            </p:nvSpPr>
            <p:spPr bwMode="auto">
              <a:xfrm>
                <a:off x="2400" y="1960"/>
                <a:ext cx="1008" cy="912"/>
              </a:xfrm>
              <a:prstGeom prst="hexagon">
                <a:avLst>
                  <a:gd name="adj" fmla="val 27632"/>
                  <a:gd name="vf" fmla="val 115470"/>
                </a:avLst>
              </a:prstGeom>
              <a:solidFill>
                <a:srgbClr val="0070C0"/>
              </a:solidFill>
              <a:ln>
                <a:noFill/>
              </a:ln>
              <a:effectLst>
                <a:glow rad="101600">
                  <a:srgbClr val="64CCC9">
                    <a:satMod val="175000"/>
                    <a:alpha val="40000"/>
                  </a:srgbClr>
                </a:glow>
                <a:outerShdw dist="35921" dir="2700000" algn="ctr" rotWithShape="0">
                  <a:srgbClr val="D9D9D6"/>
                </a:outerShdw>
              </a:effectLst>
              <a:scene3d>
                <a:camera prst="orthographicFront"/>
                <a:lightRig rig="soft" dir="t"/>
              </a:scene3d>
              <a:sp3d extrusionH="76200" contourW="12700" prstMaterial="matte">
                <a:bevelT/>
                <a:extrusionClr>
                  <a:sysClr val="window" lastClr="FFFFFF">
                    <a:lumMod val="75000"/>
                  </a:sysClr>
                </a:extrusionClr>
                <a:contourClr>
                  <a:srgbClr val="000000">
                    <a:lumMod val="65000"/>
                    <a:lumOff val="35000"/>
                  </a:srgbClr>
                </a:contourClr>
              </a:sp3d>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alt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1" name="Text Box 18"/>
              <p:cNvSpPr txBox="1">
                <a:spLocks noChangeArrowheads="1"/>
              </p:cNvSpPr>
              <p:nvPr/>
            </p:nvSpPr>
            <p:spPr bwMode="auto">
              <a:xfrm>
                <a:off x="2430" y="2160"/>
                <a:ext cx="960"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Polymer Coating</a:t>
                </a:r>
                <a:endParaRPr kumimoji="0" lang="en-US" alt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Line 23"/>
              <p:cNvSpPr>
                <a:spLocks noChangeShapeType="1"/>
              </p:cNvSpPr>
              <p:nvPr/>
            </p:nvSpPr>
            <p:spPr bwMode="auto">
              <a:xfrm>
                <a:off x="1344" y="2415"/>
                <a:ext cx="105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3" name="Line 24"/>
              <p:cNvSpPr>
                <a:spLocks noChangeShapeType="1"/>
              </p:cNvSpPr>
              <p:nvPr/>
            </p:nvSpPr>
            <p:spPr bwMode="auto">
              <a:xfrm>
                <a:off x="3408" y="2415"/>
                <a:ext cx="105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4" name="Line 25"/>
              <p:cNvSpPr>
                <a:spLocks noChangeShapeType="1"/>
              </p:cNvSpPr>
              <p:nvPr/>
            </p:nvSpPr>
            <p:spPr bwMode="auto">
              <a:xfrm>
                <a:off x="2117" y="1157"/>
                <a:ext cx="528" cy="8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5" name="Line 26"/>
              <p:cNvSpPr>
                <a:spLocks noChangeShapeType="1"/>
              </p:cNvSpPr>
              <p:nvPr/>
            </p:nvSpPr>
            <p:spPr bwMode="auto">
              <a:xfrm>
                <a:off x="3162" y="2873"/>
                <a:ext cx="528" cy="8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6" name="Line 27"/>
              <p:cNvSpPr>
                <a:spLocks noChangeShapeType="1"/>
              </p:cNvSpPr>
              <p:nvPr/>
            </p:nvSpPr>
            <p:spPr bwMode="auto">
              <a:xfrm flipV="1">
                <a:off x="2117" y="2873"/>
                <a:ext cx="528" cy="8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7" name="Line 28"/>
              <p:cNvSpPr>
                <a:spLocks noChangeShapeType="1"/>
              </p:cNvSpPr>
              <p:nvPr/>
            </p:nvSpPr>
            <p:spPr bwMode="auto">
              <a:xfrm flipV="1">
                <a:off x="3160" y="1152"/>
                <a:ext cx="528" cy="8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
                    <a:srgbClr val="FF7F1E"/>
                  </a:buClr>
                  <a:buSzTx/>
                  <a:buFontTx/>
                  <a:buNone/>
                  <a:tabLst/>
                  <a:defRPr/>
                </a:pPr>
                <a:endParaRPr kumimoji="0" lang="en-US" sz="22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18" name="Text Box 29"/>
              <p:cNvSpPr txBox="1">
                <a:spLocks noChangeArrowheads="1"/>
              </p:cNvSpPr>
              <p:nvPr/>
            </p:nvSpPr>
            <p:spPr bwMode="auto">
              <a:xfrm>
                <a:off x="2190" y="1296"/>
                <a:ext cx="14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Biocompatibility</a:t>
                </a: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Text Box 30"/>
              <p:cNvSpPr txBox="1">
                <a:spLocks noChangeArrowheads="1"/>
              </p:cNvSpPr>
              <p:nvPr/>
            </p:nvSpPr>
            <p:spPr bwMode="auto">
              <a:xfrm>
                <a:off x="2381" y="3204"/>
                <a:ext cx="1009"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Processing</a:t>
                </a: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Text Box 31"/>
              <p:cNvSpPr txBox="1">
                <a:spLocks noChangeArrowheads="1"/>
              </p:cNvSpPr>
              <p:nvPr/>
            </p:nvSpPr>
            <p:spPr bwMode="auto">
              <a:xfrm>
                <a:off x="1624" y="1862"/>
                <a:ext cx="1008"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Drug Control Capability</a:t>
                </a: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1" name="Text Box 32"/>
              <p:cNvSpPr txBox="1">
                <a:spLocks noChangeArrowheads="1"/>
              </p:cNvSpPr>
              <p:nvPr/>
            </p:nvSpPr>
            <p:spPr bwMode="auto">
              <a:xfrm>
                <a:off x="3198" y="1862"/>
                <a:ext cx="1056"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Mechanical Properties</a:t>
                </a: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2" name="Text Box 33"/>
              <p:cNvSpPr txBox="1">
                <a:spLocks noChangeArrowheads="1"/>
              </p:cNvSpPr>
              <p:nvPr/>
            </p:nvSpPr>
            <p:spPr bwMode="auto">
              <a:xfrm>
                <a:off x="3216" y="2496"/>
                <a:ext cx="960"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Available, Regulatory</a:t>
                </a: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3" name="Text Box 35"/>
              <p:cNvSpPr txBox="1">
                <a:spLocks noChangeArrowheads="1"/>
              </p:cNvSpPr>
              <p:nvPr/>
            </p:nvSpPr>
            <p:spPr bwMode="auto">
              <a:xfrm>
                <a:off x="1632" y="2496"/>
                <a:ext cx="960"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algn="ctr" eaLnBrk="0" fontAlgn="base" hangingPunct="0">
                  <a:spcBef>
                    <a:spcPct val="0"/>
                  </a:spcBef>
                  <a:spcAft>
                    <a:spcPct val="0"/>
                  </a:spcAft>
                  <a:buClr>
                    <a:schemeClr val="accent1"/>
                  </a:buClr>
                  <a:defRPr sz="2200">
                    <a:solidFill>
                      <a:schemeClr val="tx1"/>
                    </a:solidFill>
                    <a:latin typeface="Arial" pitchFamily="34" charset="0"/>
                  </a:defRPr>
                </a:lvl6pPr>
                <a:lvl7pPr marL="2971800" indent="-228600" algn="ctr" eaLnBrk="0" fontAlgn="base" hangingPunct="0">
                  <a:spcBef>
                    <a:spcPct val="0"/>
                  </a:spcBef>
                  <a:spcAft>
                    <a:spcPct val="0"/>
                  </a:spcAft>
                  <a:buClr>
                    <a:schemeClr val="accent1"/>
                  </a:buClr>
                  <a:defRPr sz="2200">
                    <a:solidFill>
                      <a:schemeClr val="tx1"/>
                    </a:solidFill>
                    <a:latin typeface="Arial" pitchFamily="34" charset="0"/>
                  </a:defRPr>
                </a:lvl7pPr>
                <a:lvl8pPr marL="3429000" indent="-228600" algn="ctr" eaLnBrk="0" fontAlgn="base" hangingPunct="0">
                  <a:spcBef>
                    <a:spcPct val="0"/>
                  </a:spcBef>
                  <a:spcAft>
                    <a:spcPct val="0"/>
                  </a:spcAft>
                  <a:buClr>
                    <a:schemeClr val="accent1"/>
                  </a:buClr>
                  <a:defRPr sz="2200">
                    <a:solidFill>
                      <a:schemeClr val="tx1"/>
                    </a:solidFill>
                    <a:latin typeface="Arial" pitchFamily="34" charset="0"/>
                  </a:defRPr>
                </a:lvl8pPr>
                <a:lvl9pPr marL="3886200" indent="-228600" algn="ctr" eaLnBrk="0" fontAlgn="base" hangingPunct="0">
                  <a:spcBef>
                    <a:spcPct val="0"/>
                  </a:spcBef>
                  <a:spcAft>
                    <a:spcPct val="0"/>
                  </a:spcAft>
                  <a:buClr>
                    <a:schemeClr val="accent1"/>
                  </a:buClr>
                  <a:defRPr sz="22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(different for bioresorbable)</a:t>
                </a:r>
              </a:p>
            </p:txBody>
          </p:sp>
        </p:grpSp>
        <p:sp>
          <p:nvSpPr>
            <p:cNvPr id="24" name="Rectangle 38"/>
            <p:cNvSpPr>
              <a:spLocks noChangeArrowheads="1"/>
            </p:cNvSpPr>
            <p:nvPr/>
          </p:nvSpPr>
          <p:spPr bwMode="auto">
            <a:xfrm>
              <a:off x="6042906" y="3365242"/>
              <a:ext cx="2945517" cy="73152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0" tIns="0" rIns="0" bIns="0" anchor="ctr" anchorCtr="0">
              <a:noAutofit/>
            </a:bodyPr>
            <a:lstStyle>
              <a:lvl1pPr marL="342900" indent="-342900" algn="l">
                <a:spcBef>
                  <a:spcPct val="40000"/>
                </a:spcBef>
                <a:defRPr sz="2400" b="1">
                  <a:solidFill>
                    <a:schemeClr val="tx1"/>
                  </a:solidFill>
                  <a:latin typeface="Arial" pitchFamily="34" charset="0"/>
                </a:defRPr>
              </a:lvl1pPr>
              <a:lvl2pPr marL="115888" indent="-114300" algn="l">
                <a:spcBef>
                  <a:spcPct val="40000"/>
                </a:spcBef>
                <a:buChar char="•"/>
                <a:defRPr sz="2200">
                  <a:solidFill>
                    <a:schemeClr val="tx1"/>
                  </a:solidFill>
                  <a:latin typeface="Arial" pitchFamily="34" charset="0"/>
                </a:defRPr>
              </a:lvl2pPr>
              <a:lvl3pPr marL="973138" indent="-225425" algn="l">
                <a:spcBef>
                  <a:spcPct val="40000"/>
                </a:spcBef>
                <a:buChar char="•"/>
                <a:defRPr sz="2200">
                  <a:solidFill>
                    <a:schemeClr val="tx1"/>
                  </a:solidFill>
                  <a:latin typeface="Arial" pitchFamily="34" charset="0"/>
                </a:defRPr>
              </a:lvl3pPr>
              <a:lvl4pPr marL="1373188" indent="-225425" algn="l">
                <a:spcBef>
                  <a:spcPct val="40000"/>
                </a:spcBef>
                <a:buClr>
                  <a:schemeClr val="accent2"/>
                </a:buClr>
                <a:buChar char="•"/>
                <a:defRPr sz="2200">
                  <a:solidFill>
                    <a:schemeClr val="tx1"/>
                  </a:solidFill>
                  <a:latin typeface="Arial" pitchFamily="34" charset="0"/>
                </a:defRPr>
              </a:lvl4pPr>
              <a:lvl5pPr marL="1709738" indent="-163513" algn="l">
                <a:spcBef>
                  <a:spcPct val="40000"/>
                </a:spcBef>
                <a:buClr>
                  <a:schemeClr val="accent2"/>
                </a:buClr>
                <a:buChar char="•"/>
                <a:defRPr sz="2200">
                  <a:solidFill>
                    <a:schemeClr val="tx1"/>
                  </a:solidFill>
                  <a:latin typeface="Arial" pitchFamily="34" charset="0"/>
                </a:defRPr>
              </a:lvl5pPr>
              <a:lvl6pPr marL="2166938" indent="-163513" eaLnBrk="0" fontAlgn="base" hangingPunct="0">
                <a:spcBef>
                  <a:spcPct val="40000"/>
                </a:spcBef>
                <a:spcAft>
                  <a:spcPct val="0"/>
                </a:spcAft>
                <a:buClr>
                  <a:schemeClr val="accent2"/>
                </a:buClr>
                <a:buChar char="•"/>
                <a:defRPr sz="2200">
                  <a:solidFill>
                    <a:schemeClr val="tx1"/>
                  </a:solidFill>
                  <a:latin typeface="Arial" pitchFamily="34" charset="0"/>
                </a:defRPr>
              </a:lvl6pPr>
              <a:lvl7pPr marL="2624138" indent="-163513" eaLnBrk="0" fontAlgn="base" hangingPunct="0">
                <a:spcBef>
                  <a:spcPct val="40000"/>
                </a:spcBef>
                <a:spcAft>
                  <a:spcPct val="0"/>
                </a:spcAft>
                <a:buClr>
                  <a:schemeClr val="accent2"/>
                </a:buClr>
                <a:buChar char="•"/>
                <a:defRPr sz="2200">
                  <a:solidFill>
                    <a:schemeClr val="tx1"/>
                  </a:solidFill>
                  <a:latin typeface="Arial" pitchFamily="34" charset="0"/>
                </a:defRPr>
              </a:lvl7pPr>
              <a:lvl8pPr marL="3081338" indent="-163513" eaLnBrk="0" fontAlgn="base" hangingPunct="0">
                <a:spcBef>
                  <a:spcPct val="40000"/>
                </a:spcBef>
                <a:spcAft>
                  <a:spcPct val="0"/>
                </a:spcAft>
                <a:buClr>
                  <a:schemeClr val="accent2"/>
                </a:buClr>
                <a:buChar char="•"/>
                <a:defRPr sz="2200">
                  <a:solidFill>
                    <a:schemeClr val="tx1"/>
                  </a:solidFill>
                  <a:latin typeface="Arial" pitchFamily="34" charset="0"/>
                </a:defRPr>
              </a:lvl8pPr>
              <a:lvl9pPr marL="3538538" indent="-163513" eaLnBrk="0" fontAlgn="base" hangingPunct="0">
                <a:spcBef>
                  <a:spcPct val="40000"/>
                </a:spcBef>
                <a:spcAft>
                  <a:spcPct val="0"/>
                </a:spcAft>
                <a:buClr>
                  <a:schemeClr val="accent2"/>
                </a:buClr>
                <a:buChar char="•"/>
                <a:defRPr sz="2200">
                  <a:solidFill>
                    <a:schemeClr val="tx1"/>
                  </a:solidFill>
                  <a:latin typeface="Arial" pitchFamily="34" charset="0"/>
                </a:defRPr>
              </a:lvl9pPr>
            </a:lstStyle>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Commercially available in high purity </a:t>
              </a:r>
            </a:p>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Global regulatory strategy</a:t>
              </a:r>
            </a:p>
          </p:txBody>
        </p:sp>
        <p:sp>
          <p:nvSpPr>
            <p:cNvPr id="25" name="Rectangle 39"/>
            <p:cNvSpPr>
              <a:spLocks noChangeArrowheads="1"/>
            </p:cNvSpPr>
            <p:nvPr/>
          </p:nvSpPr>
          <p:spPr bwMode="auto">
            <a:xfrm>
              <a:off x="3145144" y="672674"/>
              <a:ext cx="2834640" cy="54864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0" tIns="0" rIns="0" bIns="0" anchor="ctr" anchorCtr="0">
              <a:noAutofit/>
            </a:bodyPr>
            <a:lstStyle>
              <a:lvl1pPr marL="342900" indent="-342900" algn="l">
                <a:spcBef>
                  <a:spcPct val="40000"/>
                </a:spcBef>
                <a:defRPr sz="2400" b="1">
                  <a:solidFill>
                    <a:schemeClr val="tx1"/>
                  </a:solidFill>
                  <a:latin typeface="Arial" pitchFamily="34" charset="0"/>
                </a:defRPr>
              </a:lvl1pPr>
              <a:lvl2pPr marL="115888" indent="-114300" algn="l">
                <a:spcBef>
                  <a:spcPct val="40000"/>
                </a:spcBef>
                <a:buChar char="•"/>
                <a:defRPr sz="2200">
                  <a:solidFill>
                    <a:schemeClr val="tx1"/>
                  </a:solidFill>
                  <a:latin typeface="Arial" pitchFamily="34" charset="0"/>
                </a:defRPr>
              </a:lvl2pPr>
              <a:lvl3pPr marL="973138" indent="-225425" algn="l">
                <a:spcBef>
                  <a:spcPct val="40000"/>
                </a:spcBef>
                <a:buChar char="•"/>
                <a:defRPr sz="2200">
                  <a:solidFill>
                    <a:schemeClr val="tx1"/>
                  </a:solidFill>
                  <a:latin typeface="Arial" pitchFamily="34" charset="0"/>
                </a:defRPr>
              </a:lvl3pPr>
              <a:lvl4pPr marL="1373188" indent="-225425" algn="l">
                <a:spcBef>
                  <a:spcPct val="40000"/>
                </a:spcBef>
                <a:buClr>
                  <a:schemeClr val="accent2"/>
                </a:buClr>
                <a:buChar char="•"/>
                <a:defRPr sz="2200">
                  <a:solidFill>
                    <a:schemeClr val="tx1"/>
                  </a:solidFill>
                  <a:latin typeface="Arial" pitchFamily="34" charset="0"/>
                </a:defRPr>
              </a:lvl4pPr>
              <a:lvl5pPr marL="1709738" indent="-163513" algn="l">
                <a:spcBef>
                  <a:spcPct val="40000"/>
                </a:spcBef>
                <a:buClr>
                  <a:schemeClr val="accent2"/>
                </a:buClr>
                <a:buChar char="•"/>
                <a:defRPr sz="2200">
                  <a:solidFill>
                    <a:schemeClr val="tx1"/>
                  </a:solidFill>
                  <a:latin typeface="Arial" pitchFamily="34" charset="0"/>
                </a:defRPr>
              </a:lvl5pPr>
              <a:lvl6pPr marL="2166938" indent="-163513" eaLnBrk="0" fontAlgn="base" hangingPunct="0">
                <a:spcBef>
                  <a:spcPct val="40000"/>
                </a:spcBef>
                <a:spcAft>
                  <a:spcPct val="0"/>
                </a:spcAft>
                <a:buClr>
                  <a:schemeClr val="accent2"/>
                </a:buClr>
                <a:buChar char="•"/>
                <a:defRPr sz="2200">
                  <a:solidFill>
                    <a:schemeClr val="tx1"/>
                  </a:solidFill>
                  <a:latin typeface="Arial" pitchFamily="34" charset="0"/>
                </a:defRPr>
              </a:lvl6pPr>
              <a:lvl7pPr marL="2624138" indent="-163513" eaLnBrk="0" fontAlgn="base" hangingPunct="0">
                <a:spcBef>
                  <a:spcPct val="40000"/>
                </a:spcBef>
                <a:spcAft>
                  <a:spcPct val="0"/>
                </a:spcAft>
                <a:buClr>
                  <a:schemeClr val="accent2"/>
                </a:buClr>
                <a:buChar char="•"/>
                <a:defRPr sz="2200">
                  <a:solidFill>
                    <a:schemeClr val="tx1"/>
                  </a:solidFill>
                  <a:latin typeface="Arial" pitchFamily="34" charset="0"/>
                </a:defRPr>
              </a:lvl7pPr>
              <a:lvl8pPr marL="3081338" indent="-163513" eaLnBrk="0" fontAlgn="base" hangingPunct="0">
                <a:spcBef>
                  <a:spcPct val="40000"/>
                </a:spcBef>
                <a:spcAft>
                  <a:spcPct val="0"/>
                </a:spcAft>
                <a:buClr>
                  <a:schemeClr val="accent2"/>
                </a:buClr>
                <a:buChar char="•"/>
                <a:defRPr sz="2200">
                  <a:solidFill>
                    <a:schemeClr val="tx1"/>
                  </a:solidFill>
                  <a:latin typeface="Arial" pitchFamily="34" charset="0"/>
                </a:defRPr>
              </a:lvl8pPr>
              <a:lvl9pPr marL="3538538" indent="-163513" eaLnBrk="0" fontAlgn="base" hangingPunct="0">
                <a:spcBef>
                  <a:spcPct val="40000"/>
                </a:spcBef>
                <a:spcAft>
                  <a:spcPct val="0"/>
                </a:spcAft>
                <a:buClr>
                  <a:schemeClr val="accent2"/>
                </a:buClr>
                <a:buChar char="•"/>
                <a:defRPr sz="2200">
                  <a:solidFill>
                    <a:schemeClr val="tx1"/>
                  </a:solidFill>
                  <a:latin typeface="Arial" pitchFamily="34" charset="0"/>
                </a:defRPr>
              </a:lvl9pPr>
            </a:lstStyle>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Minimal thrombogenicity</a:t>
              </a:r>
            </a:p>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Low to no vascular inflammation</a:t>
              </a:r>
            </a:p>
          </p:txBody>
        </p:sp>
        <p:sp>
          <p:nvSpPr>
            <p:cNvPr id="26" name="Rectangle 41"/>
            <p:cNvSpPr>
              <a:spLocks noChangeArrowheads="1"/>
            </p:cNvSpPr>
            <p:nvPr/>
          </p:nvSpPr>
          <p:spPr bwMode="auto">
            <a:xfrm>
              <a:off x="159935" y="3344211"/>
              <a:ext cx="2786576" cy="73152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0" tIns="0" rIns="0" bIns="0" anchor="ctr" anchorCtr="0">
              <a:noAutofit/>
            </a:bodyPr>
            <a:lstStyle>
              <a:lvl1pPr marL="342900" indent="-342900" algn="l">
                <a:spcBef>
                  <a:spcPct val="40000"/>
                </a:spcBef>
                <a:defRPr sz="2400" b="1">
                  <a:solidFill>
                    <a:schemeClr val="tx1"/>
                  </a:solidFill>
                  <a:latin typeface="Arial" pitchFamily="34" charset="0"/>
                </a:defRPr>
              </a:lvl1pPr>
              <a:lvl2pPr marL="115888" indent="-114300" algn="l">
                <a:spcBef>
                  <a:spcPct val="40000"/>
                </a:spcBef>
                <a:buChar char="•"/>
                <a:defRPr sz="2200">
                  <a:solidFill>
                    <a:schemeClr val="tx1"/>
                  </a:solidFill>
                  <a:latin typeface="Arial" pitchFamily="34" charset="0"/>
                </a:defRPr>
              </a:lvl2pPr>
              <a:lvl3pPr marL="973138" indent="-225425" algn="l">
                <a:spcBef>
                  <a:spcPct val="40000"/>
                </a:spcBef>
                <a:buChar char="•"/>
                <a:defRPr sz="2200">
                  <a:solidFill>
                    <a:schemeClr val="tx1"/>
                  </a:solidFill>
                  <a:latin typeface="Arial" pitchFamily="34" charset="0"/>
                </a:defRPr>
              </a:lvl3pPr>
              <a:lvl4pPr marL="1373188" indent="-225425" algn="l">
                <a:spcBef>
                  <a:spcPct val="40000"/>
                </a:spcBef>
                <a:buClr>
                  <a:schemeClr val="accent2"/>
                </a:buClr>
                <a:buChar char="•"/>
                <a:defRPr sz="2200">
                  <a:solidFill>
                    <a:schemeClr val="tx1"/>
                  </a:solidFill>
                  <a:latin typeface="Arial" pitchFamily="34" charset="0"/>
                </a:defRPr>
              </a:lvl4pPr>
              <a:lvl5pPr marL="1709738" indent="-163513" algn="l">
                <a:spcBef>
                  <a:spcPct val="40000"/>
                </a:spcBef>
                <a:buClr>
                  <a:schemeClr val="accent2"/>
                </a:buClr>
                <a:buChar char="•"/>
                <a:defRPr sz="2200">
                  <a:solidFill>
                    <a:schemeClr val="tx1"/>
                  </a:solidFill>
                  <a:latin typeface="Arial" pitchFamily="34" charset="0"/>
                </a:defRPr>
              </a:lvl5pPr>
              <a:lvl6pPr marL="2166938" indent="-163513" eaLnBrk="0" fontAlgn="base" hangingPunct="0">
                <a:spcBef>
                  <a:spcPct val="40000"/>
                </a:spcBef>
                <a:spcAft>
                  <a:spcPct val="0"/>
                </a:spcAft>
                <a:buClr>
                  <a:schemeClr val="accent2"/>
                </a:buClr>
                <a:buChar char="•"/>
                <a:defRPr sz="2200">
                  <a:solidFill>
                    <a:schemeClr val="tx1"/>
                  </a:solidFill>
                  <a:latin typeface="Arial" pitchFamily="34" charset="0"/>
                </a:defRPr>
              </a:lvl6pPr>
              <a:lvl7pPr marL="2624138" indent="-163513" eaLnBrk="0" fontAlgn="base" hangingPunct="0">
                <a:spcBef>
                  <a:spcPct val="40000"/>
                </a:spcBef>
                <a:spcAft>
                  <a:spcPct val="0"/>
                </a:spcAft>
                <a:buClr>
                  <a:schemeClr val="accent2"/>
                </a:buClr>
                <a:buChar char="•"/>
                <a:defRPr sz="2200">
                  <a:solidFill>
                    <a:schemeClr val="tx1"/>
                  </a:solidFill>
                  <a:latin typeface="Arial" pitchFamily="34" charset="0"/>
                </a:defRPr>
              </a:lvl7pPr>
              <a:lvl8pPr marL="3081338" indent="-163513" eaLnBrk="0" fontAlgn="base" hangingPunct="0">
                <a:spcBef>
                  <a:spcPct val="40000"/>
                </a:spcBef>
                <a:spcAft>
                  <a:spcPct val="0"/>
                </a:spcAft>
                <a:buClr>
                  <a:schemeClr val="accent2"/>
                </a:buClr>
                <a:buChar char="•"/>
                <a:defRPr sz="2200">
                  <a:solidFill>
                    <a:schemeClr val="tx1"/>
                  </a:solidFill>
                  <a:latin typeface="Arial" pitchFamily="34" charset="0"/>
                </a:defRPr>
              </a:lvl8pPr>
              <a:lvl9pPr marL="3538538" indent="-163513" eaLnBrk="0" fontAlgn="base" hangingPunct="0">
                <a:spcBef>
                  <a:spcPct val="40000"/>
                </a:spcBef>
                <a:spcAft>
                  <a:spcPct val="0"/>
                </a:spcAft>
                <a:buClr>
                  <a:schemeClr val="accent2"/>
                </a:buClr>
                <a:buChar char="•"/>
                <a:defRPr sz="2200">
                  <a:solidFill>
                    <a:schemeClr val="tx1"/>
                  </a:solidFill>
                  <a:latin typeface="Arial" pitchFamily="34" charset="0"/>
                </a:defRPr>
              </a:lvl9pPr>
            </a:lstStyle>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Lack of chemically r</a:t>
              </a:r>
              <a:r>
                <a:rPr lang="en-US" altLang="en-US" sz="1400" i="0" kern="0" dirty="0" err="1">
                  <a:solidFill>
                    <a:prstClr val="white"/>
                  </a:solidFill>
                  <a:latin typeface="Calibri" panose="020F0502020204030204" pitchFamily="34" charset="0"/>
                  <a:ea typeface="+mn-ea"/>
                  <a:cs typeface="Calibri" panose="020F0502020204030204" pitchFamily="34" charset="0"/>
                </a:rPr>
                <a:t>eactive</a:t>
              </a:r>
              <a:r>
                <a:rPr lang="en-US" altLang="en-US" sz="1400" i="0" kern="0" dirty="0">
                  <a:solidFill>
                    <a:prstClr val="white"/>
                  </a:solidFill>
                  <a:latin typeface="Calibri" panose="020F0502020204030204" pitchFamily="34" charset="0"/>
                  <a:ea typeface="+mn-ea"/>
                  <a:cs typeface="Calibri" panose="020F0502020204030204" pitchFamily="34" charset="0"/>
                </a:rPr>
                <a:t> groups</a:t>
              </a:r>
            </a:p>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Stable </a:t>
              </a:r>
              <a:r>
                <a:rPr lang="en-US" altLang="en-US" sz="1400" kern="0" dirty="0">
                  <a:solidFill>
                    <a:prstClr val="white"/>
                  </a:solidFill>
                  <a:latin typeface="Calibri" panose="020F0502020204030204" pitchFamily="34" charset="0"/>
                  <a:ea typeface="+mn-ea"/>
                  <a:cs typeface="Calibri" panose="020F0502020204030204" pitchFamily="34" charset="0"/>
                </a:rPr>
                <a:t>in vivo</a:t>
              </a:r>
            </a:p>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Terminal sterilization</a:t>
              </a:r>
            </a:p>
          </p:txBody>
        </p:sp>
        <p:sp>
          <p:nvSpPr>
            <p:cNvPr id="27" name="Rectangle 42"/>
            <p:cNvSpPr>
              <a:spLocks noChangeArrowheads="1"/>
            </p:cNvSpPr>
            <p:nvPr/>
          </p:nvSpPr>
          <p:spPr bwMode="auto">
            <a:xfrm>
              <a:off x="477631" y="1629588"/>
              <a:ext cx="2468880" cy="54864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0" tIns="0" rIns="0" bIns="0" anchor="ctr" anchorCtr="0">
              <a:noAutofit/>
            </a:bodyPr>
            <a:lstStyle>
              <a:lvl1pPr marL="342900" indent="-342900" algn="l">
                <a:spcBef>
                  <a:spcPct val="40000"/>
                </a:spcBef>
                <a:defRPr sz="2400" b="1">
                  <a:solidFill>
                    <a:schemeClr val="tx1"/>
                  </a:solidFill>
                  <a:latin typeface="Arial" pitchFamily="34" charset="0"/>
                </a:defRPr>
              </a:lvl1pPr>
              <a:lvl2pPr marL="115888" indent="-114300" algn="l">
                <a:spcBef>
                  <a:spcPct val="40000"/>
                </a:spcBef>
                <a:buChar char="•"/>
                <a:defRPr sz="2200">
                  <a:solidFill>
                    <a:schemeClr val="tx1"/>
                  </a:solidFill>
                  <a:latin typeface="Arial" pitchFamily="34" charset="0"/>
                </a:defRPr>
              </a:lvl2pPr>
              <a:lvl3pPr marL="973138" indent="-225425" algn="l">
                <a:spcBef>
                  <a:spcPct val="40000"/>
                </a:spcBef>
                <a:buChar char="•"/>
                <a:defRPr sz="2200">
                  <a:solidFill>
                    <a:schemeClr val="tx1"/>
                  </a:solidFill>
                  <a:latin typeface="Arial" pitchFamily="34" charset="0"/>
                </a:defRPr>
              </a:lvl3pPr>
              <a:lvl4pPr marL="1373188" indent="-225425" algn="l">
                <a:spcBef>
                  <a:spcPct val="40000"/>
                </a:spcBef>
                <a:buClr>
                  <a:schemeClr val="accent2"/>
                </a:buClr>
                <a:buChar char="•"/>
                <a:defRPr sz="2200">
                  <a:solidFill>
                    <a:schemeClr val="tx1"/>
                  </a:solidFill>
                  <a:latin typeface="Arial" pitchFamily="34" charset="0"/>
                </a:defRPr>
              </a:lvl4pPr>
              <a:lvl5pPr marL="1709738" indent="-163513" algn="l">
                <a:spcBef>
                  <a:spcPct val="40000"/>
                </a:spcBef>
                <a:buClr>
                  <a:schemeClr val="accent2"/>
                </a:buClr>
                <a:buChar char="•"/>
                <a:defRPr sz="2200">
                  <a:solidFill>
                    <a:schemeClr val="tx1"/>
                  </a:solidFill>
                  <a:latin typeface="Arial" pitchFamily="34" charset="0"/>
                </a:defRPr>
              </a:lvl5pPr>
              <a:lvl6pPr marL="2166938" indent="-163513" eaLnBrk="0" fontAlgn="base" hangingPunct="0">
                <a:spcBef>
                  <a:spcPct val="40000"/>
                </a:spcBef>
                <a:spcAft>
                  <a:spcPct val="0"/>
                </a:spcAft>
                <a:buClr>
                  <a:schemeClr val="accent2"/>
                </a:buClr>
                <a:buChar char="•"/>
                <a:defRPr sz="2200">
                  <a:solidFill>
                    <a:schemeClr val="tx1"/>
                  </a:solidFill>
                  <a:latin typeface="Arial" pitchFamily="34" charset="0"/>
                </a:defRPr>
              </a:lvl6pPr>
              <a:lvl7pPr marL="2624138" indent="-163513" eaLnBrk="0" fontAlgn="base" hangingPunct="0">
                <a:spcBef>
                  <a:spcPct val="40000"/>
                </a:spcBef>
                <a:spcAft>
                  <a:spcPct val="0"/>
                </a:spcAft>
                <a:buClr>
                  <a:schemeClr val="accent2"/>
                </a:buClr>
                <a:buChar char="•"/>
                <a:defRPr sz="2200">
                  <a:solidFill>
                    <a:schemeClr val="tx1"/>
                  </a:solidFill>
                  <a:latin typeface="Arial" pitchFamily="34" charset="0"/>
                </a:defRPr>
              </a:lvl7pPr>
              <a:lvl8pPr marL="3081338" indent="-163513" eaLnBrk="0" fontAlgn="base" hangingPunct="0">
                <a:spcBef>
                  <a:spcPct val="40000"/>
                </a:spcBef>
                <a:spcAft>
                  <a:spcPct val="0"/>
                </a:spcAft>
                <a:buClr>
                  <a:schemeClr val="accent2"/>
                </a:buClr>
                <a:buChar char="•"/>
                <a:defRPr sz="2200">
                  <a:solidFill>
                    <a:schemeClr val="tx1"/>
                  </a:solidFill>
                  <a:latin typeface="Arial" pitchFamily="34" charset="0"/>
                </a:defRPr>
              </a:lvl8pPr>
              <a:lvl9pPr marL="3538538" indent="-163513" eaLnBrk="0" fontAlgn="base" hangingPunct="0">
                <a:spcBef>
                  <a:spcPct val="40000"/>
                </a:spcBef>
                <a:spcAft>
                  <a:spcPct val="0"/>
                </a:spcAft>
                <a:buClr>
                  <a:schemeClr val="accent2"/>
                </a:buClr>
                <a:buChar char="•"/>
                <a:defRPr sz="2200">
                  <a:solidFill>
                    <a:schemeClr val="tx1"/>
                  </a:solidFill>
                  <a:latin typeface="Arial" pitchFamily="34" charset="0"/>
                </a:defRPr>
              </a:lvl9pPr>
            </a:lstStyle>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Controlled drug release</a:t>
              </a:r>
            </a:p>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Low drug and polymer load</a:t>
              </a:r>
            </a:p>
          </p:txBody>
        </p:sp>
        <p:sp>
          <p:nvSpPr>
            <p:cNvPr id="28" name="Rectangle 36"/>
            <p:cNvSpPr>
              <a:spLocks noChangeArrowheads="1"/>
            </p:cNvSpPr>
            <p:nvPr/>
          </p:nvSpPr>
          <p:spPr bwMode="auto">
            <a:xfrm>
              <a:off x="6144038" y="1581481"/>
              <a:ext cx="2468880" cy="54864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0" tIns="0" rIns="0" bIns="0" anchor="ctr" anchorCtr="0">
              <a:noAutofit/>
            </a:bodyPr>
            <a:lstStyle>
              <a:lvl1pPr marL="342900" indent="-342900" algn="l">
                <a:spcBef>
                  <a:spcPct val="40000"/>
                </a:spcBef>
                <a:defRPr sz="2400" b="1">
                  <a:solidFill>
                    <a:schemeClr val="tx1"/>
                  </a:solidFill>
                  <a:latin typeface="Arial" pitchFamily="34" charset="0"/>
                </a:defRPr>
              </a:lvl1pPr>
              <a:lvl2pPr marL="115888" indent="-114300" algn="l">
                <a:spcBef>
                  <a:spcPct val="40000"/>
                </a:spcBef>
                <a:buChar char="•"/>
                <a:defRPr sz="2200">
                  <a:solidFill>
                    <a:schemeClr val="tx1"/>
                  </a:solidFill>
                  <a:latin typeface="Arial" pitchFamily="34" charset="0"/>
                </a:defRPr>
              </a:lvl2pPr>
              <a:lvl3pPr marL="973138" indent="-225425" algn="l">
                <a:spcBef>
                  <a:spcPct val="40000"/>
                </a:spcBef>
                <a:buChar char="•"/>
                <a:defRPr sz="2200">
                  <a:solidFill>
                    <a:schemeClr val="tx1"/>
                  </a:solidFill>
                  <a:latin typeface="Arial" pitchFamily="34" charset="0"/>
                </a:defRPr>
              </a:lvl3pPr>
              <a:lvl4pPr marL="1373188" indent="-225425" algn="l">
                <a:spcBef>
                  <a:spcPct val="40000"/>
                </a:spcBef>
                <a:buClr>
                  <a:schemeClr val="accent2"/>
                </a:buClr>
                <a:buChar char="•"/>
                <a:defRPr sz="2200">
                  <a:solidFill>
                    <a:schemeClr val="tx1"/>
                  </a:solidFill>
                  <a:latin typeface="Arial" pitchFamily="34" charset="0"/>
                </a:defRPr>
              </a:lvl4pPr>
              <a:lvl5pPr marL="1709738" indent="-163513" algn="l">
                <a:spcBef>
                  <a:spcPct val="40000"/>
                </a:spcBef>
                <a:buClr>
                  <a:schemeClr val="accent2"/>
                </a:buClr>
                <a:buChar char="•"/>
                <a:defRPr sz="2200">
                  <a:solidFill>
                    <a:schemeClr val="tx1"/>
                  </a:solidFill>
                  <a:latin typeface="Arial" pitchFamily="34" charset="0"/>
                </a:defRPr>
              </a:lvl5pPr>
              <a:lvl6pPr marL="2166938" indent="-163513" eaLnBrk="0" fontAlgn="base" hangingPunct="0">
                <a:spcBef>
                  <a:spcPct val="40000"/>
                </a:spcBef>
                <a:spcAft>
                  <a:spcPct val="0"/>
                </a:spcAft>
                <a:buClr>
                  <a:schemeClr val="accent2"/>
                </a:buClr>
                <a:buChar char="•"/>
                <a:defRPr sz="2200">
                  <a:solidFill>
                    <a:schemeClr val="tx1"/>
                  </a:solidFill>
                  <a:latin typeface="Arial" pitchFamily="34" charset="0"/>
                </a:defRPr>
              </a:lvl6pPr>
              <a:lvl7pPr marL="2624138" indent="-163513" eaLnBrk="0" fontAlgn="base" hangingPunct="0">
                <a:spcBef>
                  <a:spcPct val="40000"/>
                </a:spcBef>
                <a:spcAft>
                  <a:spcPct val="0"/>
                </a:spcAft>
                <a:buClr>
                  <a:schemeClr val="accent2"/>
                </a:buClr>
                <a:buChar char="•"/>
                <a:defRPr sz="2200">
                  <a:solidFill>
                    <a:schemeClr val="tx1"/>
                  </a:solidFill>
                  <a:latin typeface="Arial" pitchFamily="34" charset="0"/>
                </a:defRPr>
              </a:lvl7pPr>
              <a:lvl8pPr marL="3081338" indent="-163513" eaLnBrk="0" fontAlgn="base" hangingPunct="0">
                <a:spcBef>
                  <a:spcPct val="40000"/>
                </a:spcBef>
                <a:spcAft>
                  <a:spcPct val="0"/>
                </a:spcAft>
                <a:buClr>
                  <a:schemeClr val="accent2"/>
                </a:buClr>
                <a:buChar char="•"/>
                <a:defRPr sz="2200">
                  <a:solidFill>
                    <a:schemeClr val="tx1"/>
                  </a:solidFill>
                  <a:latin typeface="Arial" pitchFamily="34" charset="0"/>
                </a:defRPr>
              </a:lvl8pPr>
              <a:lvl9pPr marL="3538538" indent="-163513" eaLnBrk="0" fontAlgn="base" hangingPunct="0">
                <a:spcBef>
                  <a:spcPct val="40000"/>
                </a:spcBef>
                <a:spcAft>
                  <a:spcPct val="0"/>
                </a:spcAft>
                <a:buClr>
                  <a:schemeClr val="accent2"/>
                </a:buClr>
                <a:buChar char="•"/>
                <a:defRPr sz="2200">
                  <a:solidFill>
                    <a:schemeClr val="tx1"/>
                  </a:solidFill>
                  <a:latin typeface="Arial" pitchFamily="34" charset="0"/>
                </a:defRPr>
              </a:lvl9pPr>
            </a:lstStyle>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Hardness - crimping</a:t>
              </a:r>
            </a:p>
            <a:p>
              <a:pPr lvl="1" eaLnBrk="0" hangingPunct="0">
                <a:spcBef>
                  <a:spcPct val="0"/>
                </a:spcBef>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Elasticity - expansion</a:t>
              </a:r>
            </a:p>
          </p:txBody>
        </p:sp>
        <p:sp>
          <p:nvSpPr>
            <p:cNvPr id="29" name="Rectangle 40"/>
            <p:cNvSpPr>
              <a:spLocks noChangeArrowheads="1"/>
            </p:cNvSpPr>
            <p:nvPr/>
          </p:nvSpPr>
          <p:spPr bwMode="auto">
            <a:xfrm>
              <a:off x="3684379" y="4384933"/>
              <a:ext cx="1779008" cy="54864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lIns="0" tIns="0" rIns="0" bIns="0" anchor="ctr" anchorCtr="0">
              <a:noAutofit/>
            </a:bodyPr>
            <a:lstStyle>
              <a:lvl1pPr marL="342900" indent="-342900" algn="l">
                <a:spcBef>
                  <a:spcPct val="40000"/>
                </a:spcBef>
                <a:defRPr sz="2400" b="1">
                  <a:solidFill>
                    <a:schemeClr val="tx1"/>
                  </a:solidFill>
                  <a:latin typeface="Arial" pitchFamily="34" charset="0"/>
                </a:defRPr>
              </a:lvl1pPr>
              <a:lvl2pPr marL="115888" indent="-114300" algn="l">
                <a:spcBef>
                  <a:spcPct val="40000"/>
                </a:spcBef>
                <a:buChar char="•"/>
                <a:defRPr sz="2200">
                  <a:solidFill>
                    <a:schemeClr val="tx1"/>
                  </a:solidFill>
                  <a:latin typeface="Arial" pitchFamily="34" charset="0"/>
                </a:defRPr>
              </a:lvl2pPr>
              <a:lvl3pPr marL="973138" indent="-225425" algn="l">
                <a:spcBef>
                  <a:spcPct val="40000"/>
                </a:spcBef>
                <a:buChar char="•"/>
                <a:defRPr sz="2200">
                  <a:solidFill>
                    <a:schemeClr val="tx1"/>
                  </a:solidFill>
                  <a:latin typeface="Arial" pitchFamily="34" charset="0"/>
                </a:defRPr>
              </a:lvl3pPr>
              <a:lvl4pPr marL="1373188" indent="-225425" algn="l">
                <a:spcBef>
                  <a:spcPct val="40000"/>
                </a:spcBef>
                <a:buClr>
                  <a:schemeClr val="accent2"/>
                </a:buClr>
                <a:buChar char="•"/>
                <a:defRPr sz="2200">
                  <a:solidFill>
                    <a:schemeClr val="tx1"/>
                  </a:solidFill>
                  <a:latin typeface="Arial" pitchFamily="34" charset="0"/>
                </a:defRPr>
              </a:lvl4pPr>
              <a:lvl5pPr marL="1709738" indent="-163513" algn="l">
                <a:spcBef>
                  <a:spcPct val="40000"/>
                </a:spcBef>
                <a:buClr>
                  <a:schemeClr val="accent2"/>
                </a:buClr>
                <a:buChar char="•"/>
                <a:defRPr sz="2200">
                  <a:solidFill>
                    <a:schemeClr val="tx1"/>
                  </a:solidFill>
                  <a:latin typeface="Arial" pitchFamily="34" charset="0"/>
                </a:defRPr>
              </a:lvl5pPr>
              <a:lvl6pPr marL="2166938" indent="-163513" eaLnBrk="0" fontAlgn="base" hangingPunct="0">
                <a:spcBef>
                  <a:spcPct val="40000"/>
                </a:spcBef>
                <a:spcAft>
                  <a:spcPct val="0"/>
                </a:spcAft>
                <a:buClr>
                  <a:schemeClr val="accent2"/>
                </a:buClr>
                <a:buChar char="•"/>
                <a:defRPr sz="2200">
                  <a:solidFill>
                    <a:schemeClr val="tx1"/>
                  </a:solidFill>
                  <a:latin typeface="Arial" pitchFamily="34" charset="0"/>
                </a:defRPr>
              </a:lvl6pPr>
              <a:lvl7pPr marL="2624138" indent="-163513" eaLnBrk="0" fontAlgn="base" hangingPunct="0">
                <a:spcBef>
                  <a:spcPct val="40000"/>
                </a:spcBef>
                <a:spcAft>
                  <a:spcPct val="0"/>
                </a:spcAft>
                <a:buClr>
                  <a:schemeClr val="accent2"/>
                </a:buClr>
                <a:buChar char="•"/>
                <a:defRPr sz="2200">
                  <a:solidFill>
                    <a:schemeClr val="tx1"/>
                  </a:solidFill>
                  <a:latin typeface="Arial" pitchFamily="34" charset="0"/>
                </a:defRPr>
              </a:lvl7pPr>
              <a:lvl8pPr marL="3081338" indent="-163513" eaLnBrk="0" fontAlgn="base" hangingPunct="0">
                <a:spcBef>
                  <a:spcPct val="40000"/>
                </a:spcBef>
                <a:spcAft>
                  <a:spcPct val="0"/>
                </a:spcAft>
                <a:buClr>
                  <a:schemeClr val="accent2"/>
                </a:buClr>
                <a:buChar char="•"/>
                <a:defRPr sz="2200">
                  <a:solidFill>
                    <a:schemeClr val="tx1"/>
                  </a:solidFill>
                  <a:latin typeface="Arial" pitchFamily="34" charset="0"/>
                </a:defRPr>
              </a:lvl8pPr>
              <a:lvl9pPr marL="3538538" indent="-163513" eaLnBrk="0" fontAlgn="base" hangingPunct="0">
                <a:spcBef>
                  <a:spcPct val="40000"/>
                </a:spcBef>
                <a:spcAft>
                  <a:spcPct val="0"/>
                </a:spcAft>
                <a:buClr>
                  <a:schemeClr val="accent2"/>
                </a:buClr>
                <a:buChar char="•"/>
                <a:defRPr sz="2200">
                  <a:solidFill>
                    <a:schemeClr val="tx1"/>
                  </a:solidFill>
                  <a:latin typeface="Arial" pitchFamily="34" charset="0"/>
                </a:defRPr>
              </a:lvl9pPr>
            </a:lstStyle>
            <a:p>
              <a:pPr lvl="1" fontAlgn="auto">
                <a:spcBef>
                  <a:spcPct val="0"/>
                </a:spcBef>
                <a:spcAft>
                  <a:spcPts val="0"/>
                </a:spcAft>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Dissolution</a:t>
              </a:r>
            </a:p>
            <a:p>
              <a:pPr lvl="1" fontAlgn="auto">
                <a:spcBef>
                  <a:spcPct val="0"/>
                </a:spcBef>
                <a:spcAft>
                  <a:spcPts val="0"/>
                </a:spcAft>
                <a:buClr>
                  <a:prstClr val="white"/>
                </a:buClr>
                <a:defRPr/>
              </a:pPr>
              <a:r>
                <a:rPr lang="en-US" altLang="en-US" sz="1400" i="0" kern="0" dirty="0">
                  <a:solidFill>
                    <a:prstClr val="white"/>
                  </a:solidFill>
                  <a:latin typeface="Calibri" panose="020F0502020204030204" pitchFamily="34" charset="0"/>
                  <a:ea typeface="+mn-ea"/>
                  <a:cs typeface="Calibri" panose="020F0502020204030204" pitchFamily="34" charset="0"/>
                </a:rPr>
                <a:t>Coating</a:t>
              </a:r>
            </a:p>
          </p:txBody>
        </p:sp>
      </p:grpSp>
    </p:spTree>
    <p:extLst>
      <p:ext uri="{BB962C8B-B14F-4D97-AF65-F5344CB8AC3E}">
        <p14:creationId xmlns:p14="http://schemas.microsoft.com/office/powerpoint/2010/main" val="270830625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428327" y="91786"/>
            <a:ext cx="8180052" cy="621102"/>
          </a:xfrm>
          <a:prstGeom prst="rect">
            <a:avLst/>
          </a:prstGeom>
        </p:spPr>
        <p:txBody>
          <a:bodyPr vert="horz" lIns="91420" tIns="45710" rIns="91420" bIns="45710" rtlCol="0" anchor="ctr">
            <a:noAutofit/>
          </a:bodyPr>
          <a:lstStyle>
            <a:lvl1pPr algn="l" defTabSz="772130" rtl="0" eaLnBrk="1" latinLnBrk="0" hangingPunct="1">
              <a:lnSpc>
                <a:spcPct val="90000"/>
              </a:lnSpc>
              <a:spcBef>
                <a:spcPct val="0"/>
              </a:spcBef>
              <a:buNone/>
              <a:defRPr sz="3716" kern="1200">
                <a:solidFill>
                  <a:schemeClr val="tx1"/>
                </a:solidFill>
                <a:latin typeface="+mj-lt"/>
                <a:ea typeface="+mj-ea"/>
                <a:cs typeface="+mj-cs"/>
              </a:defRPr>
            </a:lvl1pPr>
          </a:lstStyle>
          <a:p>
            <a:pPr marL="0" marR="0" lvl="0" indent="0" algn="ctr" defTabSz="772130" rtl="0" eaLnBrk="1" fontAlgn="auto" latinLnBrk="0" hangingPunct="1">
              <a:lnSpc>
                <a:spcPct val="90000"/>
              </a:lnSpc>
              <a:spcBef>
                <a:spcPct val="0"/>
              </a:spcBef>
              <a:spcAft>
                <a:spcPts val="0"/>
              </a:spcAft>
              <a:buClrTx/>
              <a:buSzTx/>
              <a:buFontTx/>
              <a:buNone/>
              <a:tabLst/>
              <a:defRPr/>
            </a:pPr>
            <a:r>
              <a:rPr kumimoji="1" lang="en-US" altLang="zh-CN" sz="2600" i="0" u="none" strike="noStrike" kern="1200" cap="none" spc="0" normalizeH="0" baseline="0" noProof="0" dirty="0">
                <a:ln>
                  <a:noFill/>
                </a:ln>
                <a:solidFill>
                  <a:schemeClr val="tx2">
                    <a:lumMod val="75000"/>
                  </a:schemeClr>
                </a:solidFill>
                <a:effectLst/>
                <a:uLnTx/>
                <a:uFillTx/>
                <a:ea typeface="Microsoft YaHei" charset="0"/>
                <a:cs typeface="Microsoft YaHei" charset="0"/>
              </a:rPr>
              <a:t>Long History of Fluoropolymers</a:t>
            </a:r>
            <a:r>
              <a:rPr kumimoji="1" lang="en-US" altLang="zh-CN" sz="2600" i="0" u="none" strike="noStrike" kern="1200" cap="none" spc="0" normalizeH="0" noProof="0" dirty="0">
                <a:ln>
                  <a:noFill/>
                </a:ln>
                <a:solidFill>
                  <a:schemeClr val="tx2">
                    <a:lumMod val="75000"/>
                  </a:schemeClr>
                </a:solidFill>
                <a:effectLst/>
                <a:uLnTx/>
                <a:uFillTx/>
                <a:ea typeface="Microsoft YaHei" charset="0"/>
                <a:cs typeface="Microsoft YaHei" charset="0"/>
              </a:rPr>
              <a:t> </a:t>
            </a:r>
            <a:r>
              <a:rPr kumimoji="1" lang="en-US" altLang="zh-CN" sz="2600" i="0" u="none" strike="noStrike" kern="1200" cap="none" spc="0" normalizeH="0" baseline="0" noProof="0" dirty="0">
                <a:ln>
                  <a:noFill/>
                </a:ln>
                <a:solidFill>
                  <a:schemeClr val="tx2">
                    <a:lumMod val="75000"/>
                  </a:schemeClr>
                </a:solidFill>
                <a:effectLst/>
                <a:uLnTx/>
                <a:uFillTx/>
                <a:ea typeface="Microsoft YaHei" charset="0"/>
                <a:cs typeface="Microsoft YaHei" charset="0"/>
              </a:rPr>
              <a:t>in </a:t>
            </a:r>
            <a:br>
              <a:rPr kumimoji="1" lang="en-US" altLang="zh-CN" sz="2600" i="0" u="none" strike="noStrike" kern="1200" cap="none" spc="0" normalizeH="0" baseline="0" noProof="0" dirty="0">
                <a:ln>
                  <a:noFill/>
                </a:ln>
                <a:solidFill>
                  <a:schemeClr val="tx2">
                    <a:lumMod val="75000"/>
                  </a:schemeClr>
                </a:solidFill>
                <a:effectLst/>
                <a:uLnTx/>
                <a:uFillTx/>
                <a:ea typeface="Microsoft YaHei" charset="0"/>
                <a:cs typeface="Microsoft YaHei" charset="0"/>
              </a:rPr>
            </a:br>
            <a:r>
              <a:rPr kumimoji="1" lang="en-US" altLang="zh-CN" sz="2600" i="0" u="none" strike="noStrike" kern="1200" cap="none" spc="0" normalizeH="0" baseline="0" noProof="0" dirty="0">
                <a:ln>
                  <a:noFill/>
                </a:ln>
                <a:solidFill>
                  <a:schemeClr val="tx2">
                    <a:lumMod val="75000"/>
                  </a:schemeClr>
                </a:solidFill>
                <a:effectLst/>
                <a:uLnTx/>
                <a:uFillTx/>
                <a:ea typeface="Microsoft YaHei" charset="0"/>
                <a:cs typeface="Microsoft YaHei" charset="0"/>
              </a:rPr>
              <a:t>Cardiovascular Implants</a:t>
            </a:r>
            <a:endParaRPr kumimoji="1" lang="zh-CN" altLang="en-US" sz="2600" i="0" u="none" strike="noStrike" kern="1200" cap="none" spc="0" normalizeH="0" baseline="0" noProof="0" dirty="0">
              <a:ln>
                <a:noFill/>
              </a:ln>
              <a:solidFill>
                <a:schemeClr val="tx2">
                  <a:lumMod val="75000"/>
                </a:schemeClr>
              </a:solidFill>
              <a:effectLst/>
              <a:uLnTx/>
              <a:uFillTx/>
              <a:ea typeface="Microsoft YaHei" charset="0"/>
              <a:cs typeface="Microsoft YaHei" charset="0"/>
            </a:endParaRPr>
          </a:p>
        </p:txBody>
      </p:sp>
      <p:sp>
        <p:nvSpPr>
          <p:cNvPr id="22" name="TextBox 15"/>
          <p:cNvSpPr txBox="1"/>
          <p:nvPr/>
        </p:nvSpPr>
        <p:spPr>
          <a:xfrm>
            <a:off x="0" y="4163740"/>
            <a:ext cx="9083615" cy="570409"/>
          </a:xfrm>
          <a:prstGeom prst="rect">
            <a:avLst/>
          </a:prstGeom>
          <a:noFill/>
        </p:spPr>
        <p:txBody>
          <a:bodyPr wrap="square" lIns="77211" tIns="38606" rIns="77211" bIns="38606" rtlCol="0">
            <a:spAutoFit/>
          </a:bodyPr>
          <a:lstStyle/>
          <a:p>
            <a:pPr defTabSz="386063" fontAlgn="auto">
              <a:spcBef>
                <a:spcPts val="0"/>
              </a:spcBef>
              <a:spcAft>
                <a:spcPts val="0"/>
              </a:spcAft>
            </a:pP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1. Tu et al.; US Patent 4,816,339, 1989. 2. Chandler-Temple, et al. Expanded Poly(</a:t>
            </a:r>
            <a:r>
              <a:rPr lang="en-US" sz="800" b="0" i="0" kern="0" dirty="0" err="1">
                <a:solidFill>
                  <a:schemeClr val="tx1"/>
                </a:solidFill>
                <a:latin typeface="Arial" panose="020B0604020202020204" pitchFamily="34" charset="0"/>
                <a:ea typeface="宋体" panose="02010600030101010101" pitchFamily="2" charset="-122"/>
                <a:cs typeface="Arial" panose="020B0604020202020204" pitchFamily="34" charset="0"/>
              </a:rPr>
              <a:t>tetrafluoroethylene</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 from conception to biomedical device.  Chemistry in Australia 75(8):pp. 3-6.  3. </a:t>
            </a:r>
            <a:r>
              <a:rPr lang="en-US" sz="800" b="0" i="0" kern="0" dirty="0" err="1">
                <a:solidFill>
                  <a:schemeClr val="tx1"/>
                </a:solidFill>
                <a:latin typeface="Arial" panose="020B0604020202020204" pitchFamily="34" charset="0"/>
                <a:ea typeface="宋体" panose="02010600030101010101" pitchFamily="2" charset="-122"/>
                <a:cs typeface="Arial" panose="020B0604020202020204" pitchFamily="34" charset="0"/>
              </a:rPr>
              <a:t>Conze</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 et al.  New Polymer for Intra-Abdominal Meshes-PVDF Copolymer,  J Biomed Mat Res Part B:  Applied Biomaterials.  </a:t>
            </a:r>
            <a:r>
              <a:rPr lang="en-US" sz="800" b="0" i="0" kern="0" dirty="0" err="1">
                <a:solidFill>
                  <a:schemeClr val="tx1"/>
                </a:solidFill>
                <a:latin typeface="Arial" panose="020B0604020202020204" pitchFamily="34" charset="0"/>
                <a:ea typeface="宋体" panose="02010600030101010101" pitchFamily="2" charset="-122"/>
                <a:cs typeface="Arial" panose="020B0604020202020204" pitchFamily="34" charset="0"/>
              </a:rPr>
              <a:t>doi</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 10.1002/jbm.b.31106 .4. </a:t>
            </a:r>
            <a:r>
              <a:rPr lang="en-US" sz="800" b="0" i="0" kern="0" dirty="0" err="1">
                <a:solidFill>
                  <a:schemeClr val="tx1"/>
                </a:solidFill>
                <a:latin typeface="Arial" panose="020B0604020202020204" pitchFamily="34" charset="0"/>
                <a:ea typeface="宋体" panose="02010600030101010101" pitchFamily="2" charset="-122"/>
                <a:cs typeface="Arial" panose="020B0604020202020204" pitchFamily="34" charset="0"/>
              </a:rPr>
              <a:t>Klinge</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 et al.  PVDF as a new polymer for the construction of surgical meshes. Biomaterials. 23(2002) 3487-3493.  5. Urban, et al.  Why Make Monofilament Suture Out of </a:t>
            </a:r>
            <a:r>
              <a:rPr lang="en-US" sz="800" b="0" i="0" kern="0" dirty="0" err="1">
                <a:solidFill>
                  <a:schemeClr val="tx1"/>
                </a:solidFill>
                <a:latin typeface="Arial" panose="020B0604020202020204" pitchFamily="34" charset="0"/>
                <a:ea typeface="宋体" panose="02010600030101010101" pitchFamily="2" charset="-122"/>
                <a:cs typeface="Arial" panose="020B0604020202020204" pitchFamily="34" charset="0"/>
              </a:rPr>
              <a:t>Polyvinylidene</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 Fluoride?  ASAJO Journal 1994.  6. Covidien/Medtronic  </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hlinkClick r:id="rId3"/>
              </a:rPr>
              <a:t>http://www.medtronic.com/covidien/en-us/products/wound-closure/accessories.html#cardiovascular-pledgets</a:t>
            </a:r>
            <a:r>
              <a:rPr lang="en-US" sz="800" b="0" i="0" kern="0" dirty="0">
                <a:solidFill>
                  <a:schemeClr val="tx1"/>
                </a:solidFill>
                <a:latin typeface="Arial" panose="020B0604020202020204" pitchFamily="34" charset="0"/>
                <a:ea typeface="宋体" panose="02010600030101010101" pitchFamily="2" charset="-122"/>
                <a:cs typeface="Arial" panose="020B0604020202020204" pitchFamily="34" charset="0"/>
              </a:rPr>
              <a:t> – Last accessed on 9/12/2018.</a:t>
            </a:r>
          </a:p>
        </p:txBody>
      </p:sp>
      <p:grpSp>
        <p:nvGrpSpPr>
          <p:cNvPr id="2" name="Group 1">
            <a:extLst>
              <a:ext uri="{FF2B5EF4-FFF2-40B4-BE49-F238E27FC236}">
                <a16:creationId xmlns:a16="http://schemas.microsoft.com/office/drawing/2014/main" xmlns="" id="{1335A574-379A-42AA-A349-94BF68A760E8}"/>
              </a:ext>
            </a:extLst>
          </p:cNvPr>
          <p:cNvGrpSpPr/>
          <p:nvPr/>
        </p:nvGrpSpPr>
        <p:grpSpPr>
          <a:xfrm>
            <a:off x="817990" y="712888"/>
            <a:ext cx="7352145" cy="3450852"/>
            <a:chOff x="842489" y="683663"/>
            <a:chExt cx="6512126" cy="4153148"/>
          </a:xfrm>
        </p:grpSpPr>
        <p:sp>
          <p:nvSpPr>
            <p:cNvPr id="16385" name="Text Box 2"/>
            <p:cNvSpPr txBox="1">
              <a:spLocks noChangeArrowheads="1"/>
            </p:cNvSpPr>
            <p:nvPr/>
          </p:nvSpPr>
          <p:spPr bwMode="auto">
            <a:xfrm>
              <a:off x="1943100" y="853501"/>
              <a:ext cx="4457700" cy="36933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S PGothic" pitchFamily="34" charset="-128"/>
                <a:cs typeface="ヒラギノ角ゴ Pro W3"/>
              </a:endParaRPr>
            </a:p>
          </p:txBody>
        </p:sp>
        <p:sp>
          <p:nvSpPr>
            <p:cNvPr id="8" name="Freeform 3"/>
            <p:cNvSpPr/>
            <p:nvPr/>
          </p:nvSpPr>
          <p:spPr>
            <a:xfrm>
              <a:off x="1113570" y="1103059"/>
              <a:ext cx="2575880" cy="578571"/>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4472C4"/>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0" marR="0" lvl="0" indent="0" defTabSz="525476" eaLnBrk="1" fontAlgn="auto" latinLnBrk="0" hangingPunct="1">
                <a:lnSpc>
                  <a:spcPct val="100000"/>
                </a:lnSpc>
                <a:spcBef>
                  <a:spcPts val="0"/>
                </a:spcBef>
                <a:spcAft>
                  <a:spcPct val="35000"/>
                </a:spcAft>
                <a:buClrTx/>
                <a:buSzTx/>
                <a:buFontTx/>
                <a:buNone/>
                <a:tabLst/>
                <a:defRPr/>
              </a:pPr>
              <a:r>
                <a:rPr kumimoji="0" lang="en-US" sz="1436" b="0" i="0" u="none" strike="noStrike" kern="0" cap="none" spc="0" normalizeH="0" baseline="0" noProof="0" dirty="0" err="1">
                  <a:ln>
                    <a:noFill/>
                  </a:ln>
                  <a:solidFill>
                    <a:schemeClr val="tx1"/>
                  </a:solidFill>
                  <a:effectLst/>
                  <a:uLnTx/>
                  <a:uFillTx/>
                  <a:latin typeface="Calibri" panose="020F0502020204030204"/>
                  <a:ea typeface="+mn-ea"/>
                  <a:cs typeface="+mn-cs"/>
                </a:rPr>
                <a:t>ePTFE</a:t>
              </a: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 fluoropolymer  vascular graft material</a:t>
              </a:r>
              <a:r>
                <a:rPr kumimoji="0" lang="en-US" sz="1436" b="0" i="0" u="none" strike="noStrike" kern="0" cap="none" spc="0" normalizeH="0" baseline="30000" noProof="0" dirty="0">
                  <a:ln>
                    <a:noFill/>
                  </a:ln>
                  <a:solidFill>
                    <a:schemeClr val="tx1"/>
                  </a:solidFill>
                  <a:effectLst/>
                  <a:uLnTx/>
                  <a:uFillTx/>
                  <a:latin typeface="Calibri" panose="020F0502020204030204"/>
                  <a:ea typeface="+mn-ea"/>
                  <a:cs typeface="+mn-cs"/>
                </a:rPr>
                <a:t>1,2</a:t>
              </a:r>
            </a:p>
          </p:txBody>
        </p:sp>
        <p:sp>
          <p:nvSpPr>
            <p:cNvPr id="9" name="Freeform 4"/>
            <p:cNvSpPr/>
            <p:nvPr/>
          </p:nvSpPr>
          <p:spPr>
            <a:xfrm>
              <a:off x="1113570" y="3323479"/>
              <a:ext cx="2575880" cy="478947"/>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4472C4"/>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0" marR="0" lvl="0" indent="0" defTabSz="525476" eaLnBrk="1" fontAlgn="auto" latinLnBrk="0" hangingPunct="1">
                <a:lnSpc>
                  <a:spcPct val="100000"/>
                </a:lnSpc>
                <a:spcBef>
                  <a:spcPts val="0"/>
                </a:spcBef>
                <a:spcAft>
                  <a:spcPct val="35000"/>
                </a:spcAft>
                <a:buClrTx/>
                <a:buSzTx/>
                <a:buFontTx/>
                <a:buNone/>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PTFE cardiovascular pledget</a:t>
              </a:r>
              <a:r>
                <a:rPr kumimoji="0" lang="en-US" sz="1436" b="0" i="0" u="none" strike="noStrike" kern="0" cap="none" spc="0" normalizeH="0" baseline="30000" noProof="0" dirty="0">
                  <a:ln>
                    <a:noFill/>
                  </a:ln>
                  <a:solidFill>
                    <a:schemeClr val="tx1"/>
                  </a:solidFill>
                  <a:effectLst/>
                  <a:uLnTx/>
                  <a:uFillTx/>
                  <a:latin typeface="Calibri" panose="020F0502020204030204"/>
                  <a:ea typeface="+mn-ea"/>
                  <a:cs typeface="+mn-cs"/>
                </a:rPr>
                <a:t>6</a:t>
              </a:r>
              <a:endParaRPr kumimoji="0" lang="en-US" sz="1436" b="0" i="0" u="none" strike="noStrike" kern="0" cap="none" spc="0" normalizeH="0" baseline="0" noProof="0" dirty="0">
                <a:ln>
                  <a:noFill/>
                </a:ln>
                <a:solidFill>
                  <a:schemeClr val="tx1"/>
                </a:solidFill>
                <a:effectLst/>
                <a:uLnTx/>
                <a:uFillTx/>
                <a:latin typeface="Calibri" panose="020F0502020204030204"/>
                <a:ea typeface="Arial" charset="0"/>
              </a:endParaRPr>
            </a:p>
          </p:txBody>
        </p:sp>
        <p:sp>
          <p:nvSpPr>
            <p:cNvPr id="10" name="Freeform 6"/>
            <p:cNvSpPr/>
            <p:nvPr/>
          </p:nvSpPr>
          <p:spPr>
            <a:xfrm>
              <a:off x="1113570" y="2018167"/>
              <a:ext cx="2575880" cy="995588"/>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4472C4"/>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0" marR="0" lvl="0" indent="0" defTabSz="525476" eaLnBrk="1" fontAlgn="auto" latinLnBrk="0" hangingPunct="1">
                <a:lnSpc>
                  <a:spcPct val="100000"/>
                </a:lnSpc>
                <a:spcBef>
                  <a:spcPts val="0"/>
                </a:spcBef>
                <a:spcAft>
                  <a:spcPct val="35000"/>
                </a:spcAft>
                <a:buClrTx/>
                <a:buSzTx/>
                <a:buFontTx/>
                <a:buNone/>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PVDF-HFP non-absorbable fluoropolymer sutures and meshes for cardiovascular and vascular surgery </a:t>
              </a:r>
              <a:r>
                <a:rPr kumimoji="0" lang="en-US" sz="1436" b="0" i="0" u="none" strike="noStrike" kern="0" cap="none" spc="0" normalizeH="0" baseline="30000" noProof="0" dirty="0">
                  <a:ln>
                    <a:noFill/>
                  </a:ln>
                  <a:solidFill>
                    <a:schemeClr val="tx1"/>
                  </a:solidFill>
                  <a:effectLst/>
                  <a:uLnTx/>
                  <a:uFillTx/>
                  <a:latin typeface="Calibri" panose="020F0502020204030204"/>
                  <a:ea typeface="Arial" charset="0"/>
                  <a:cs typeface="Arial" charset="0"/>
                </a:rPr>
                <a:t>3,4,5</a:t>
              </a:r>
            </a:p>
          </p:txBody>
        </p:sp>
        <p:sp>
          <p:nvSpPr>
            <p:cNvPr id="11" name="Freeform 11"/>
            <p:cNvSpPr/>
            <p:nvPr/>
          </p:nvSpPr>
          <p:spPr>
            <a:xfrm>
              <a:off x="4120067" y="1088863"/>
              <a:ext cx="2404589" cy="592767"/>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8978C1"/>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289549" marR="0" lvl="0" indent="-289549" defTabSz="525476" eaLnBrk="1" fontAlgn="auto" latinLnBrk="0" hangingPunct="1">
                <a:lnSpc>
                  <a:spcPct val="100000"/>
                </a:lnSpc>
                <a:spcBef>
                  <a:spcPts val="0"/>
                </a:spcBef>
                <a:spcAft>
                  <a:spcPts val="0"/>
                </a:spcAft>
                <a:buClrTx/>
                <a:buSzTx/>
                <a:buFont typeface="Wingdings" pitchFamily="2" charset="2"/>
                <a:buChar char="ü"/>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Blood and tissue compatible + thrombo-resistant</a:t>
              </a:r>
            </a:p>
          </p:txBody>
        </p:sp>
        <p:sp>
          <p:nvSpPr>
            <p:cNvPr id="12" name="Freeform 12"/>
            <p:cNvSpPr/>
            <p:nvPr/>
          </p:nvSpPr>
          <p:spPr>
            <a:xfrm>
              <a:off x="4159351" y="3286214"/>
              <a:ext cx="2140631" cy="566329"/>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8978C1"/>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289549" marR="0" lvl="0" indent="-289549" defTabSz="525476" eaLnBrk="1" fontAlgn="auto" latinLnBrk="0" hangingPunct="1">
                <a:lnSpc>
                  <a:spcPct val="100000"/>
                </a:lnSpc>
                <a:spcBef>
                  <a:spcPts val="0"/>
                </a:spcBef>
                <a:spcAft>
                  <a:spcPts val="0"/>
                </a:spcAft>
                <a:buClrTx/>
                <a:buSzTx/>
                <a:buFont typeface="Wingdings" pitchFamily="2" charset="2"/>
                <a:buChar char="ü"/>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In vivo stability </a:t>
              </a:r>
            </a:p>
          </p:txBody>
        </p:sp>
        <p:sp>
          <p:nvSpPr>
            <p:cNvPr id="13" name="Freeform 13"/>
            <p:cNvSpPr/>
            <p:nvPr/>
          </p:nvSpPr>
          <p:spPr>
            <a:xfrm rot="16200000">
              <a:off x="3742662" y="1293029"/>
              <a:ext cx="393710" cy="252419"/>
            </a:xfrm>
            <a:custGeom>
              <a:avLst/>
              <a:gdLst>
                <a:gd name="connsiteX0" fmla="*/ 0 w 336558"/>
                <a:gd name="connsiteY0" fmla="*/ 78742 h 393710"/>
                <a:gd name="connsiteX1" fmla="*/ 168279 w 336558"/>
                <a:gd name="connsiteY1" fmla="*/ 78742 h 393710"/>
                <a:gd name="connsiteX2" fmla="*/ 168279 w 336558"/>
                <a:gd name="connsiteY2" fmla="*/ 0 h 393710"/>
                <a:gd name="connsiteX3" fmla="*/ 336558 w 336558"/>
                <a:gd name="connsiteY3" fmla="*/ 196855 h 393710"/>
                <a:gd name="connsiteX4" fmla="*/ 168279 w 336558"/>
                <a:gd name="connsiteY4" fmla="*/ 393710 h 393710"/>
                <a:gd name="connsiteX5" fmla="*/ 168279 w 336558"/>
                <a:gd name="connsiteY5" fmla="*/ 314968 h 393710"/>
                <a:gd name="connsiteX6" fmla="*/ 0 w 336558"/>
                <a:gd name="connsiteY6" fmla="*/ 314968 h 393710"/>
                <a:gd name="connsiteX7" fmla="*/ 0 w 336558"/>
                <a:gd name="connsiteY7" fmla="*/ 78742 h 39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8" h="393710">
                  <a:moveTo>
                    <a:pt x="269246" y="0"/>
                  </a:moveTo>
                  <a:lnTo>
                    <a:pt x="269246" y="196855"/>
                  </a:lnTo>
                  <a:lnTo>
                    <a:pt x="336558" y="196855"/>
                  </a:lnTo>
                  <a:lnTo>
                    <a:pt x="168279" y="393710"/>
                  </a:lnTo>
                  <a:lnTo>
                    <a:pt x="0" y="196855"/>
                  </a:lnTo>
                  <a:lnTo>
                    <a:pt x="67312" y="196855"/>
                  </a:lnTo>
                  <a:lnTo>
                    <a:pt x="67312" y="0"/>
                  </a:lnTo>
                  <a:lnTo>
                    <a:pt x="269246" y="0"/>
                  </a:lnTo>
                  <a:close/>
                </a:path>
              </a:pathLst>
            </a:custGeom>
            <a:gradFill flip="none" rotWithShape="1">
              <a:gsLst>
                <a:gs pos="0">
                  <a:sysClr val="window" lastClr="FFFFFF">
                    <a:lumMod val="85000"/>
                    <a:tint val="66000"/>
                    <a:satMod val="160000"/>
                  </a:sysClr>
                </a:gs>
                <a:gs pos="50000">
                  <a:sysClr val="window" lastClr="FFFFFF">
                    <a:lumMod val="85000"/>
                    <a:tint val="44500"/>
                    <a:satMod val="160000"/>
                  </a:sysClr>
                </a:gs>
                <a:gs pos="100000">
                  <a:sysClr val="window" lastClr="FFFFFF">
                    <a:lumMod val="85000"/>
                    <a:tint val="23500"/>
                    <a:satMod val="160000"/>
                  </a:sysClr>
                </a:gs>
              </a:gsLst>
              <a:path path="circle">
                <a:fillToRect l="50000" t="50000" r="50000" b="50000"/>
              </a:path>
              <a:tileRect/>
            </a:gradFill>
            <a:ln>
              <a:noFill/>
            </a:ln>
            <a:effectLst/>
            <a:scene3d>
              <a:camera prst="orthographicFront">
                <a:rot lat="0" lon="0" rev="0"/>
              </a:camera>
              <a:lightRig rig="contrasting" dir="t">
                <a:rot lat="0" lon="0" rev="1200000"/>
              </a:lightRig>
            </a:scene3d>
            <a:sp3d z="-182000" contourW="12700" prstMaterial="metal">
              <a:bevelT w="88900" h="203200"/>
              <a:bevelB w="165100" h="254000"/>
              <a:contourClr>
                <a:sysClr val="windowText" lastClr="000000">
                  <a:lumMod val="50000"/>
                  <a:lumOff val="50000"/>
                </a:sysClr>
              </a:contourClr>
            </a:sp3d>
          </p:spPr>
          <p:txBody>
            <a:bodyPr lIns="66489" tIns="0" rIns="66487" bIns="85255" spcCol="1270" anchor="ctr"/>
            <a:lstStyle/>
            <a:p>
              <a:pPr marL="0" marR="0" lvl="0" indent="0" algn="ctr" defTabSz="412874" eaLnBrk="1" fontAlgn="auto" latinLnBrk="0" hangingPunct="1">
                <a:lnSpc>
                  <a:spcPct val="90000"/>
                </a:lnSpc>
                <a:spcBef>
                  <a:spcPts val="0"/>
                </a:spcBef>
                <a:spcAft>
                  <a:spcPct val="35000"/>
                </a:spcAft>
                <a:buClrTx/>
                <a:buSzTx/>
                <a:buFontTx/>
                <a:buNone/>
                <a:tabLst/>
                <a:defRPr/>
              </a:pPr>
              <a:endParaRPr kumimoji="0" lang="en-US" sz="929" b="0" i="0" u="none" strike="noStrike" kern="0" cap="none" spc="0" normalizeH="0" baseline="0" noProof="0" dirty="0">
                <a:ln>
                  <a:noFill/>
                </a:ln>
                <a:solidFill>
                  <a:schemeClr val="tx1"/>
                </a:solidFill>
                <a:effectLst/>
                <a:uLnTx/>
                <a:uFillTx/>
                <a:latin typeface="Calibri" panose="020F0502020204030204"/>
                <a:ea typeface="宋体" panose="02010600030101010101" pitchFamily="2" charset="-122"/>
                <a:cs typeface="Arial" panose="020B0604020202020204" pitchFamily="34" charset="0"/>
              </a:endParaRPr>
            </a:p>
          </p:txBody>
        </p:sp>
        <p:sp>
          <p:nvSpPr>
            <p:cNvPr id="14" name="Freeform 14"/>
            <p:cNvSpPr/>
            <p:nvPr/>
          </p:nvSpPr>
          <p:spPr>
            <a:xfrm>
              <a:off x="4166544" y="2042695"/>
              <a:ext cx="2140631" cy="989986"/>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8978C1"/>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289549" marR="0" lvl="0" indent="-289549" defTabSz="525476" eaLnBrk="1" fontAlgn="auto" latinLnBrk="0" hangingPunct="1">
                <a:lnSpc>
                  <a:spcPct val="100000"/>
                </a:lnSpc>
                <a:spcBef>
                  <a:spcPts val="0"/>
                </a:spcBef>
                <a:spcAft>
                  <a:spcPts val="0"/>
                </a:spcAft>
                <a:buClrTx/>
                <a:buSzTx/>
                <a:buFont typeface="Wingdings" pitchFamily="2" charset="2"/>
                <a:buChar char="ü"/>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Minimal inflammatory response</a:t>
              </a:r>
            </a:p>
            <a:p>
              <a:pPr marL="289549" marR="0" lvl="0" indent="-289549" defTabSz="525476" eaLnBrk="1" fontAlgn="auto" latinLnBrk="0" hangingPunct="1">
                <a:lnSpc>
                  <a:spcPct val="100000"/>
                </a:lnSpc>
                <a:spcBef>
                  <a:spcPts val="0"/>
                </a:spcBef>
                <a:spcAft>
                  <a:spcPts val="0"/>
                </a:spcAft>
                <a:buClrTx/>
                <a:buSzTx/>
                <a:buFont typeface="Wingdings" pitchFamily="2" charset="2"/>
                <a:buChar char="ü"/>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Low proliferative response</a:t>
              </a:r>
            </a:p>
          </p:txBody>
        </p:sp>
        <p:sp>
          <p:nvSpPr>
            <p:cNvPr id="15" name="Freeform 20"/>
            <p:cNvSpPr/>
            <p:nvPr/>
          </p:nvSpPr>
          <p:spPr>
            <a:xfrm rot="16200000">
              <a:off x="3783022" y="3443168"/>
              <a:ext cx="393710" cy="252419"/>
            </a:xfrm>
            <a:custGeom>
              <a:avLst/>
              <a:gdLst>
                <a:gd name="connsiteX0" fmla="*/ 0 w 336558"/>
                <a:gd name="connsiteY0" fmla="*/ 78742 h 393710"/>
                <a:gd name="connsiteX1" fmla="*/ 168279 w 336558"/>
                <a:gd name="connsiteY1" fmla="*/ 78742 h 393710"/>
                <a:gd name="connsiteX2" fmla="*/ 168279 w 336558"/>
                <a:gd name="connsiteY2" fmla="*/ 0 h 393710"/>
                <a:gd name="connsiteX3" fmla="*/ 336558 w 336558"/>
                <a:gd name="connsiteY3" fmla="*/ 196855 h 393710"/>
                <a:gd name="connsiteX4" fmla="*/ 168279 w 336558"/>
                <a:gd name="connsiteY4" fmla="*/ 393710 h 393710"/>
                <a:gd name="connsiteX5" fmla="*/ 168279 w 336558"/>
                <a:gd name="connsiteY5" fmla="*/ 314968 h 393710"/>
                <a:gd name="connsiteX6" fmla="*/ 0 w 336558"/>
                <a:gd name="connsiteY6" fmla="*/ 314968 h 393710"/>
                <a:gd name="connsiteX7" fmla="*/ 0 w 336558"/>
                <a:gd name="connsiteY7" fmla="*/ 78742 h 39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8" h="393710">
                  <a:moveTo>
                    <a:pt x="269246" y="0"/>
                  </a:moveTo>
                  <a:lnTo>
                    <a:pt x="269246" y="196855"/>
                  </a:lnTo>
                  <a:lnTo>
                    <a:pt x="336558" y="196855"/>
                  </a:lnTo>
                  <a:lnTo>
                    <a:pt x="168279" y="393710"/>
                  </a:lnTo>
                  <a:lnTo>
                    <a:pt x="0" y="196855"/>
                  </a:lnTo>
                  <a:lnTo>
                    <a:pt x="67312" y="196855"/>
                  </a:lnTo>
                  <a:lnTo>
                    <a:pt x="67312" y="0"/>
                  </a:lnTo>
                  <a:lnTo>
                    <a:pt x="269246" y="0"/>
                  </a:lnTo>
                  <a:close/>
                </a:path>
              </a:pathLst>
            </a:custGeom>
            <a:gradFill flip="none" rotWithShape="1">
              <a:gsLst>
                <a:gs pos="0">
                  <a:sysClr val="window" lastClr="FFFFFF">
                    <a:lumMod val="85000"/>
                    <a:tint val="66000"/>
                    <a:satMod val="160000"/>
                  </a:sysClr>
                </a:gs>
                <a:gs pos="50000">
                  <a:sysClr val="window" lastClr="FFFFFF">
                    <a:lumMod val="85000"/>
                    <a:tint val="44500"/>
                    <a:satMod val="160000"/>
                  </a:sysClr>
                </a:gs>
                <a:gs pos="100000">
                  <a:sysClr val="window" lastClr="FFFFFF">
                    <a:lumMod val="85000"/>
                    <a:tint val="23500"/>
                    <a:satMod val="160000"/>
                  </a:sysClr>
                </a:gs>
              </a:gsLst>
              <a:path path="circle">
                <a:fillToRect l="50000" t="50000" r="50000" b="50000"/>
              </a:path>
              <a:tileRect/>
            </a:gradFill>
            <a:ln>
              <a:noFill/>
            </a:ln>
            <a:effectLst/>
            <a:scene3d>
              <a:camera prst="orthographicFront">
                <a:rot lat="0" lon="0" rev="0"/>
              </a:camera>
              <a:lightRig rig="contrasting" dir="t">
                <a:rot lat="0" lon="0" rev="1200000"/>
              </a:lightRig>
            </a:scene3d>
            <a:sp3d z="-182000" contourW="12700" prstMaterial="metal">
              <a:bevelT w="88900" h="203200"/>
              <a:bevelB w="165100" h="254000"/>
              <a:contourClr>
                <a:sysClr val="windowText" lastClr="000000">
                  <a:lumMod val="50000"/>
                  <a:lumOff val="50000"/>
                </a:sysClr>
              </a:contourClr>
            </a:sp3d>
          </p:spPr>
          <p:txBody>
            <a:bodyPr lIns="66489" tIns="0" rIns="66487" bIns="85255" spcCol="1270" anchor="ctr"/>
            <a:lstStyle/>
            <a:p>
              <a:pPr marL="0" marR="0" lvl="0" indent="0" algn="ctr" defTabSz="412874" eaLnBrk="1" fontAlgn="auto" latinLnBrk="0" hangingPunct="1">
                <a:lnSpc>
                  <a:spcPct val="90000"/>
                </a:lnSpc>
                <a:spcBef>
                  <a:spcPts val="0"/>
                </a:spcBef>
                <a:spcAft>
                  <a:spcPct val="35000"/>
                </a:spcAft>
                <a:buClrTx/>
                <a:buSzTx/>
                <a:buFontTx/>
                <a:buNone/>
                <a:tabLst/>
                <a:defRPr/>
              </a:pPr>
              <a:endParaRPr kumimoji="0" lang="en-US" sz="929" b="0" i="0" u="none" strike="noStrike" kern="0" cap="none" spc="0" normalizeH="0" baseline="0" noProof="0" dirty="0">
                <a:ln>
                  <a:noFill/>
                </a:ln>
                <a:solidFill>
                  <a:schemeClr val="tx1"/>
                </a:solidFill>
                <a:effectLst/>
                <a:uLnTx/>
                <a:uFillTx/>
                <a:latin typeface="Calibri" panose="020F0502020204030204"/>
                <a:ea typeface="宋体" panose="02010600030101010101" pitchFamily="2" charset="-122"/>
                <a:cs typeface="Arial" panose="020B0604020202020204" pitchFamily="34" charset="0"/>
              </a:endParaRPr>
            </a:p>
          </p:txBody>
        </p:sp>
        <p:sp>
          <p:nvSpPr>
            <p:cNvPr id="16" name="Freeform 21"/>
            <p:cNvSpPr/>
            <p:nvPr/>
          </p:nvSpPr>
          <p:spPr>
            <a:xfrm rot="16200000">
              <a:off x="3742662" y="2389751"/>
              <a:ext cx="393710" cy="252419"/>
            </a:xfrm>
            <a:custGeom>
              <a:avLst/>
              <a:gdLst>
                <a:gd name="connsiteX0" fmla="*/ 0 w 336558"/>
                <a:gd name="connsiteY0" fmla="*/ 78742 h 393710"/>
                <a:gd name="connsiteX1" fmla="*/ 168279 w 336558"/>
                <a:gd name="connsiteY1" fmla="*/ 78742 h 393710"/>
                <a:gd name="connsiteX2" fmla="*/ 168279 w 336558"/>
                <a:gd name="connsiteY2" fmla="*/ 0 h 393710"/>
                <a:gd name="connsiteX3" fmla="*/ 336558 w 336558"/>
                <a:gd name="connsiteY3" fmla="*/ 196855 h 393710"/>
                <a:gd name="connsiteX4" fmla="*/ 168279 w 336558"/>
                <a:gd name="connsiteY4" fmla="*/ 393710 h 393710"/>
                <a:gd name="connsiteX5" fmla="*/ 168279 w 336558"/>
                <a:gd name="connsiteY5" fmla="*/ 314968 h 393710"/>
                <a:gd name="connsiteX6" fmla="*/ 0 w 336558"/>
                <a:gd name="connsiteY6" fmla="*/ 314968 h 393710"/>
                <a:gd name="connsiteX7" fmla="*/ 0 w 336558"/>
                <a:gd name="connsiteY7" fmla="*/ 78742 h 39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8" h="393710">
                  <a:moveTo>
                    <a:pt x="269246" y="0"/>
                  </a:moveTo>
                  <a:lnTo>
                    <a:pt x="269246" y="196855"/>
                  </a:lnTo>
                  <a:lnTo>
                    <a:pt x="336558" y="196855"/>
                  </a:lnTo>
                  <a:lnTo>
                    <a:pt x="168279" y="393710"/>
                  </a:lnTo>
                  <a:lnTo>
                    <a:pt x="0" y="196855"/>
                  </a:lnTo>
                  <a:lnTo>
                    <a:pt x="67312" y="196855"/>
                  </a:lnTo>
                  <a:lnTo>
                    <a:pt x="67312" y="0"/>
                  </a:lnTo>
                  <a:lnTo>
                    <a:pt x="269246" y="0"/>
                  </a:lnTo>
                  <a:close/>
                </a:path>
              </a:pathLst>
            </a:custGeom>
            <a:gradFill flip="none" rotWithShape="1">
              <a:gsLst>
                <a:gs pos="0">
                  <a:sysClr val="window" lastClr="FFFFFF">
                    <a:lumMod val="85000"/>
                    <a:tint val="66000"/>
                    <a:satMod val="160000"/>
                  </a:sysClr>
                </a:gs>
                <a:gs pos="50000">
                  <a:sysClr val="window" lastClr="FFFFFF">
                    <a:lumMod val="85000"/>
                    <a:tint val="44500"/>
                    <a:satMod val="160000"/>
                  </a:sysClr>
                </a:gs>
                <a:gs pos="100000">
                  <a:sysClr val="window" lastClr="FFFFFF">
                    <a:lumMod val="85000"/>
                    <a:tint val="23500"/>
                    <a:satMod val="160000"/>
                  </a:sysClr>
                </a:gs>
              </a:gsLst>
              <a:path path="circle">
                <a:fillToRect l="50000" t="50000" r="50000" b="50000"/>
              </a:path>
              <a:tileRect/>
            </a:gradFill>
            <a:ln>
              <a:noFill/>
            </a:ln>
            <a:effectLst/>
            <a:scene3d>
              <a:camera prst="orthographicFront">
                <a:rot lat="0" lon="0" rev="0"/>
              </a:camera>
              <a:lightRig rig="contrasting" dir="t">
                <a:rot lat="0" lon="0" rev="1200000"/>
              </a:lightRig>
            </a:scene3d>
            <a:sp3d z="-182000" contourW="12700" prstMaterial="metal">
              <a:bevelT w="88900" h="203200"/>
              <a:bevelB w="165100" h="254000"/>
              <a:contourClr>
                <a:sysClr val="windowText" lastClr="000000">
                  <a:lumMod val="50000"/>
                  <a:lumOff val="50000"/>
                </a:sysClr>
              </a:contourClr>
            </a:sp3d>
          </p:spPr>
          <p:txBody>
            <a:bodyPr lIns="66489" tIns="0" rIns="66487" bIns="85255" spcCol="1270" anchor="ctr"/>
            <a:lstStyle/>
            <a:p>
              <a:pPr marL="0" marR="0" lvl="0" indent="0" algn="ctr" defTabSz="412874" eaLnBrk="1" fontAlgn="auto" latinLnBrk="0" hangingPunct="1">
                <a:lnSpc>
                  <a:spcPct val="90000"/>
                </a:lnSpc>
                <a:spcBef>
                  <a:spcPts val="0"/>
                </a:spcBef>
                <a:spcAft>
                  <a:spcPct val="35000"/>
                </a:spcAft>
                <a:buClrTx/>
                <a:buSzTx/>
                <a:buFontTx/>
                <a:buNone/>
                <a:tabLst/>
                <a:defRPr/>
              </a:pPr>
              <a:endParaRPr kumimoji="0" lang="en-US" sz="929" b="0" i="0" u="none" strike="noStrike" kern="0" cap="none" spc="0" normalizeH="0" baseline="0" noProof="0" dirty="0">
                <a:ln>
                  <a:noFill/>
                </a:ln>
                <a:solidFill>
                  <a:schemeClr val="tx1"/>
                </a:solidFill>
                <a:effectLst/>
                <a:uLnTx/>
                <a:uFillTx/>
                <a:latin typeface="Calibri" panose="020F0502020204030204"/>
                <a:ea typeface="宋体" panose="02010600030101010101" pitchFamily="2" charset="-122"/>
                <a:cs typeface="Arial" panose="020B0604020202020204" pitchFamily="34" charset="0"/>
              </a:endParaRPr>
            </a:p>
          </p:txBody>
        </p:sp>
        <p:sp>
          <p:nvSpPr>
            <p:cNvPr id="17" name="Freeform 16"/>
            <p:cNvSpPr/>
            <p:nvPr/>
          </p:nvSpPr>
          <p:spPr>
            <a:xfrm>
              <a:off x="5042740" y="3905674"/>
              <a:ext cx="295283" cy="336558"/>
            </a:xfrm>
            <a:custGeom>
              <a:avLst/>
              <a:gdLst>
                <a:gd name="connsiteX0" fmla="*/ 0 w 336558"/>
                <a:gd name="connsiteY0" fmla="*/ 78742 h 393710"/>
                <a:gd name="connsiteX1" fmla="*/ 168279 w 336558"/>
                <a:gd name="connsiteY1" fmla="*/ 78742 h 393710"/>
                <a:gd name="connsiteX2" fmla="*/ 168279 w 336558"/>
                <a:gd name="connsiteY2" fmla="*/ 0 h 393710"/>
                <a:gd name="connsiteX3" fmla="*/ 336558 w 336558"/>
                <a:gd name="connsiteY3" fmla="*/ 196855 h 393710"/>
                <a:gd name="connsiteX4" fmla="*/ 168279 w 336558"/>
                <a:gd name="connsiteY4" fmla="*/ 393710 h 393710"/>
                <a:gd name="connsiteX5" fmla="*/ 168279 w 336558"/>
                <a:gd name="connsiteY5" fmla="*/ 314968 h 393710"/>
                <a:gd name="connsiteX6" fmla="*/ 0 w 336558"/>
                <a:gd name="connsiteY6" fmla="*/ 314968 h 393710"/>
                <a:gd name="connsiteX7" fmla="*/ 0 w 336558"/>
                <a:gd name="connsiteY7" fmla="*/ 78742 h 39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8" h="393710">
                  <a:moveTo>
                    <a:pt x="269246" y="0"/>
                  </a:moveTo>
                  <a:lnTo>
                    <a:pt x="269246" y="196855"/>
                  </a:lnTo>
                  <a:lnTo>
                    <a:pt x="336558" y="196855"/>
                  </a:lnTo>
                  <a:lnTo>
                    <a:pt x="168279" y="393710"/>
                  </a:lnTo>
                  <a:lnTo>
                    <a:pt x="0" y="196855"/>
                  </a:lnTo>
                  <a:lnTo>
                    <a:pt x="67312" y="196855"/>
                  </a:lnTo>
                  <a:lnTo>
                    <a:pt x="67312" y="0"/>
                  </a:lnTo>
                  <a:lnTo>
                    <a:pt x="269246" y="0"/>
                  </a:lnTo>
                  <a:close/>
                </a:path>
              </a:pathLst>
            </a:custGeom>
            <a:gradFill flip="none" rotWithShape="1">
              <a:gsLst>
                <a:gs pos="0">
                  <a:sysClr val="window" lastClr="FFFFFF">
                    <a:lumMod val="85000"/>
                    <a:tint val="66000"/>
                    <a:satMod val="160000"/>
                  </a:sysClr>
                </a:gs>
                <a:gs pos="50000">
                  <a:sysClr val="window" lastClr="FFFFFF">
                    <a:lumMod val="85000"/>
                    <a:tint val="44500"/>
                    <a:satMod val="160000"/>
                  </a:sysClr>
                </a:gs>
                <a:gs pos="100000">
                  <a:sysClr val="window" lastClr="FFFFFF">
                    <a:lumMod val="85000"/>
                    <a:tint val="23500"/>
                    <a:satMod val="160000"/>
                  </a:sysClr>
                </a:gs>
              </a:gsLst>
              <a:path path="circle">
                <a:fillToRect l="50000" t="50000" r="50000" b="50000"/>
              </a:path>
              <a:tileRect/>
            </a:gradFill>
            <a:ln>
              <a:noFill/>
            </a:ln>
            <a:effectLst/>
            <a:scene3d>
              <a:camera prst="orthographicFront">
                <a:rot lat="0" lon="0" rev="0"/>
              </a:camera>
              <a:lightRig rig="contrasting" dir="t">
                <a:rot lat="0" lon="0" rev="1200000"/>
              </a:lightRig>
            </a:scene3d>
            <a:sp3d z="-182000" contourW="12700" prstMaterial="metal">
              <a:bevelT w="88900" h="203200"/>
              <a:bevelB w="165100" h="254000"/>
              <a:contourClr>
                <a:sysClr val="windowText" lastClr="000000">
                  <a:lumMod val="50000"/>
                  <a:lumOff val="50000"/>
                </a:sysClr>
              </a:contourClr>
            </a:sp3d>
          </p:spPr>
          <p:txBody>
            <a:bodyPr lIns="66489" tIns="0" rIns="66487" bIns="85255" spcCol="1270" anchor="ctr"/>
            <a:lstStyle/>
            <a:p>
              <a:pPr marL="0" marR="0" lvl="0" indent="0" algn="ctr" defTabSz="412874" eaLnBrk="1" fontAlgn="auto" latinLnBrk="0" hangingPunct="1">
                <a:lnSpc>
                  <a:spcPct val="90000"/>
                </a:lnSpc>
                <a:spcBef>
                  <a:spcPts val="0"/>
                </a:spcBef>
                <a:spcAft>
                  <a:spcPct val="35000"/>
                </a:spcAft>
                <a:buClrTx/>
                <a:buSzTx/>
                <a:buFontTx/>
                <a:buNone/>
                <a:tabLst/>
                <a:defRPr/>
              </a:pPr>
              <a:endParaRPr kumimoji="0" lang="en-US" sz="929" b="0" i="0" u="none" strike="noStrike" kern="0" cap="none" spc="0" normalizeH="0" baseline="0" noProof="0" dirty="0">
                <a:ln>
                  <a:noFill/>
                </a:ln>
                <a:solidFill>
                  <a:schemeClr val="tx1"/>
                </a:solidFill>
                <a:effectLst/>
                <a:uLnTx/>
                <a:uFillTx/>
                <a:latin typeface="Calibri" panose="020F0502020204030204"/>
                <a:ea typeface="宋体" panose="02010600030101010101" pitchFamily="2" charset="-122"/>
                <a:cs typeface="Arial" panose="020B0604020202020204" pitchFamily="34" charset="0"/>
              </a:endParaRPr>
            </a:p>
          </p:txBody>
        </p:sp>
        <p:sp>
          <p:nvSpPr>
            <p:cNvPr id="18" name="Freeform 17"/>
            <p:cNvSpPr/>
            <p:nvPr/>
          </p:nvSpPr>
          <p:spPr>
            <a:xfrm>
              <a:off x="4132040" y="4240149"/>
              <a:ext cx="2140631" cy="596662"/>
            </a:xfrm>
            <a:custGeom>
              <a:avLst/>
              <a:gdLst>
                <a:gd name="connsiteX0" fmla="*/ 0 w 1587540"/>
                <a:gd name="connsiteY0" fmla="*/ 95252 h 952524"/>
                <a:gd name="connsiteX1" fmla="*/ 95252 w 1587540"/>
                <a:gd name="connsiteY1" fmla="*/ 0 h 952524"/>
                <a:gd name="connsiteX2" fmla="*/ 1492288 w 1587540"/>
                <a:gd name="connsiteY2" fmla="*/ 0 h 952524"/>
                <a:gd name="connsiteX3" fmla="*/ 1587540 w 1587540"/>
                <a:gd name="connsiteY3" fmla="*/ 95252 h 952524"/>
                <a:gd name="connsiteX4" fmla="*/ 1587540 w 1587540"/>
                <a:gd name="connsiteY4" fmla="*/ 857272 h 952524"/>
                <a:gd name="connsiteX5" fmla="*/ 1492288 w 1587540"/>
                <a:gd name="connsiteY5" fmla="*/ 952524 h 952524"/>
                <a:gd name="connsiteX6" fmla="*/ 95252 w 1587540"/>
                <a:gd name="connsiteY6" fmla="*/ 952524 h 952524"/>
                <a:gd name="connsiteX7" fmla="*/ 0 w 1587540"/>
                <a:gd name="connsiteY7" fmla="*/ 857272 h 952524"/>
                <a:gd name="connsiteX8" fmla="*/ 0 w 1587540"/>
                <a:gd name="connsiteY8" fmla="*/ 95252 h 9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540" h="952524">
                  <a:moveTo>
                    <a:pt x="0" y="95252"/>
                  </a:moveTo>
                  <a:cubicBezTo>
                    <a:pt x="0" y="42646"/>
                    <a:pt x="42646" y="0"/>
                    <a:pt x="95252" y="0"/>
                  </a:cubicBezTo>
                  <a:lnTo>
                    <a:pt x="1492288" y="0"/>
                  </a:lnTo>
                  <a:cubicBezTo>
                    <a:pt x="1544894" y="0"/>
                    <a:pt x="1587540" y="42646"/>
                    <a:pt x="1587540" y="95252"/>
                  </a:cubicBezTo>
                  <a:lnTo>
                    <a:pt x="1587540" y="857272"/>
                  </a:lnTo>
                  <a:cubicBezTo>
                    <a:pt x="1587540" y="909878"/>
                    <a:pt x="1544894" y="952524"/>
                    <a:pt x="1492288" y="952524"/>
                  </a:cubicBezTo>
                  <a:lnTo>
                    <a:pt x="95252" y="952524"/>
                  </a:lnTo>
                  <a:cubicBezTo>
                    <a:pt x="42646" y="952524"/>
                    <a:pt x="0" y="909878"/>
                    <a:pt x="0" y="857272"/>
                  </a:cubicBezTo>
                  <a:lnTo>
                    <a:pt x="0" y="95252"/>
                  </a:lnTo>
                  <a:close/>
                </a:path>
              </a:pathLst>
            </a:custGeom>
            <a:solidFill>
              <a:srgbClr val="00B050"/>
            </a:solidFill>
            <a:ln>
              <a:noFill/>
            </a:ln>
            <a:effectLst/>
            <a:scene3d>
              <a:camera prst="orthographicFront">
                <a:rot lat="0" lon="0" rev="0"/>
              </a:camera>
              <a:lightRig rig="contrasting" dir="t">
                <a:rot lat="0" lon="0" rev="7800000"/>
              </a:lightRig>
            </a:scene3d>
            <a:sp3d>
              <a:bevelT w="139700" h="139700"/>
            </a:sp3d>
          </p:spPr>
          <p:txBody>
            <a:bodyPr lIns="92652" tIns="68596" rIns="68596" bIns="68596" spcCol="1270" anchor="ctr"/>
            <a:lstStyle/>
            <a:p>
              <a:pPr marL="0" marR="0" lvl="0" indent="0" algn="ctr" defTabSz="525476" eaLnBrk="1" fontAlgn="auto" latinLnBrk="0" hangingPunct="1">
                <a:lnSpc>
                  <a:spcPct val="100000"/>
                </a:lnSpc>
                <a:spcBef>
                  <a:spcPts val="0"/>
                </a:spcBef>
                <a:spcAft>
                  <a:spcPts val="0"/>
                </a:spcAft>
                <a:buClrTx/>
                <a:buSzTx/>
                <a:buFontTx/>
                <a:buNone/>
                <a:tabLst/>
                <a:defRPr/>
              </a:pPr>
              <a:r>
                <a:rPr kumimoji="0" lang="en-US" sz="1436" b="0" i="0" u="none" strike="noStrike" kern="0" cap="none" spc="0" normalizeH="0" baseline="0" noProof="0" dirty="0">
                  <a:ln>
                    <a:noFill/>
                  </a:ln>
                  <a:solidFill>
                    <a:schemeClr val="tx1"/>
                  </a:solidFill>
                  <a:effectLst/>
                  <a:uLnTx/>
                  <a:uFillTx/>
                  <a:latin typeface="Calibri" panose="020F0502020204030204"/>
                  <a:ea typeface="+mn-ea"/>
                  <a:cs typeface="+mn-cs"/>
                </a:rPr>
                <a:t>All Desired Characteristics for a Stent Coating</a:t>
              </a:r>
            </a:p>
          </p:txBody>
        </p:sp>
        <p:pic>
          <p:nvPicPr>
            <p:cNvPr id="19" name="Picture 4" descr="http://www.uq.edu.au/polymer-chemistry/images/Vascular_Regeneration/tissue-capsule-tubes-grown-in-peritoneal-cavity-of-dog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433" y="1047510"/>
              <a:ext cx="756182" cy="70606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 name="Picture 6" descr="http://jcmr-online.com/content/figures/1532-429X-15-33-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404" t="34008" r="25244" b="32996"/>
            <a:stretch/>
          </p:blipFill>
          <p:spPr bwMode="auto">
            <a:xfrm>
              <a:off x="6581202" y="2691564"/>
              <a:ext cx="756181" cy="70606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1" name="図 22"/>
            <p:cNvPicPr>
              <a:picLocks noChangeAspect="1"/>
            </p:cNvPicPr>
            <p:nvPr/>
          </p:nvPicPr>
          <p:blipFill rotWithShape="1">
            <a:blip r:embed="rId6" cstate="print">
              <a:extLst>
                <a:ext uri="{28A0092B-C50C-407E-A947-70E740481C1C}">
                  <a14:useLocalDpi xmlns:a14="http://schemas.microsoft.com/office/drawing/2010/main" val="0"/>
                </a:ext>
              </a:extLst>
            </a:blip>
            <a:srcRect l="9162" r="54897"/>
            <a:stretch/>
          </p:blipFill>
          <p:spPr>
            <a:xfrm rot="5400000">
              <a:off x="6616548" y="1835589"/>
              <a:ext cx="700624" cy="752902"/>
            </a:xfrm>
            <a:prstGeom prst="rect">
              <a:avLst/>
            </a:prstGeom>
            <a:scene3d>
              <a:camera prst="orthographicFront"/>
              <a:lightRig rig="threePt" dir="t"/>
            </a:scene3d>
            <a:sp3d>
              <a:bevelT/>
            </a:sp3d>
          </p:spPr>
        </p:pic>
        <p:sp>
          <p:nvSpPr>
            <p:cNvPr id="23" name="TextBox 14"/>
            <p:cNvSpPr txBox="1">
              <a:spLocks noChangeArrowheads="1"/>
            </p:cNvSpPr>
            <p:nvPr/>
          </p:nvSpPr>
          <p:spPr bwMode="auto">
            <a:xfrm>
              <a:off x="842489" y="702883"/>
              <a:ext cx="3062788" cy="33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211" tIns="38606" rIns="77211" bIns="38606">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defTabSz="386063" eaLnBrk="1" fontAlgn="auto" hangingPunct="1">
                <a:spcBef>
                  <a:spcPct val="25000"/>
                </a:spcBef>
                <a:spcAft>
                  <a:spcPts val="0"/>
                </a:spcAft>
              </a:pPr>
              <a:r>
                <a:rPr lang="en-US" sz="1689" b="0" i="0" kern="0" dirty="0">
                  <a:ea typeface="ＭＳ Ｐゴシック" pitchFamily="34" charset="-128"/>
                </a:rPr>
                <a:t>Use of Fluorinated Polymers:</a:t>
              </a:r>
            </a:p>
          </p:txBody>
        </p:sp>
        <p:sp>
          <p:nvSpPr>
            <p:cNvPr id="24" name="TextBox 22"/>
            <p:cNvSpPr txBox="1">
              <a:spLocks noChangeArrowheads="1"/>
            </p:cNvSpPr>
            <p:nvPr/>
          </p:nvSpPr>
          <p:spPr bwMode="auto">
            <a:xfrm>
              <a:off x="4065743" y="683663"/>
              <a:ext cx="2557463" cy="33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211" tIns="38606" rIns="77211" bIns="38606">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defTabSz="386063" eaLnBrk="1" fontAlgn="auto" hangingPunct="1">
                <a:spcBef>
                  <a:spcPct val="25000"/>
                </a:spcBef>
                <a:spcAft>
                  <a:spcPts val="0"/>
                </a:spcAft>
              </a:pPr>
              <a:r>
                <a:rPr lang="en-US" sz="1689" b="0" i="0" kern="0" dirty="0">
                  <a:ea typeface="ＭＳ Ｐゴシック" pitchFamily="34" charset="-128"/>
                </a:rPr>
                <a:t>Demonstrated Benefit:</a:t>
              </a: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0409" y="3506014"/>
              <a:ext cx="746974" cy="92396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7775226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noChangeAspect="1"/>
          </p:cNvSpPr>
          <p:nvPr/>
        </p:nvSpPr>
        <p:spPr bwMode="auto">
          <a:xfrm>
            <a:off x="5947431" y="7221018"/>
            <a:ext cx="996843" cy="23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defTabSz="966788" rtl="0" eaLnBrk="0" fontAlgn="base" hangingPunct="0">
              <a:spcBef>
                <a:spcPct val="0"/>
              </a:spcBef>
              <a:spcAft>
                <a:spcPct val="0"/>
              </a:spcAft>
              <a:buChar char="•"/>
              <a:defRPr sz="2300" b="1" kern="1200">
                <a:solidFill>
                  <a:schemeClr val="bg1"/>
                </a:solidFill>
                <a:latin typeface="Arial" panose="020B0604020202020204" pitchFamily="34" charset="0"/>
                <a:ea typeface="+mn-ea"/>
                <a:cs typeface="Arial" panose="020B0604020202020204" pitchFamily="34" charset="0"/>
              </a:defRPr>
            </a:lvl1pPr>
            <a:lvl2pPr marL="742950" indent="-285750" algn="l" defTabSz="966788" rtl="0" eaLnBrk="0" fontAlgn="base" hangingPunct="0">
              <a:spcBef>
                <a:spcPct val="0"/>
              </a:spcBef>
              <a:spcAft>
                <a:spcPct val="30000"/>
              </a:spcAft>
              <a:buChar char="–"/>
              <a:defRPr sz="2100" b="1" kern="1200">
                <a:solidFill>
                  <a:schemeClr val="bg1"/>
                </a:solidFill>
                <a:latin typeface="Arial" panose="020B0604020202020204" pitchFamily="34" charset="0"/>
                <a:ea typeface="+mn-ea"/>
                <a:cs typeface="Arial" panose="020B0604020202020204" pitchFamily="34" charset="0"/>
              </a:defRPr>
            </a:lvl2pPr>
            <a:lvl3pPr marL="1143000" indent="-228600" algn="l" defTabSz="966788" rtl="0" eaLnBrk="0" fontAlgn="base"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3pPr>
            <a:lvl4pPr marL="1600200" indent="-228600" algn="l" defTabSz="966788" rtl="0" eaLnBrk="0" fontAlgn="base"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4pPr>
            <a:lvl5pPr marL="2057400" indent="-228600" algn="l" defTabSz="966788" rtl="0" eaLnBrk="0" fontAlgn="base"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5pPr>
            <a:lvl6pPr marL="2514600" indent="-228600" algn="l" defTabSz="966788" rtl="0" eaLnBrk="0" fontAlgn="base" latinLnBrk="0"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6pPr>
            <a:lvl7pPr marL="2971800" indent="-228600" algn="l" defTabSz="966788" rtl="0" eaLnBrk="0" fontAlgn="base" latinLnBrk="0"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7pPr>
            <a:lvl8pPr marL="3429000" indent="-228600" algn="l" defTabSz="966788" rtl="0" eaLnBrk="0" fontAlgn="base" latinLnBrk="0"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8pPr>
            <a:lvl9pPr marL="3886200" indent="-228600" algn="l" defTabSz="966788" rtl="0" eaLnBrk="0" fontAlgn="base" latinLnBrk="0" hangingPunct="0">
              <a:spcBef>
                <a:spcPct val="0"/>
              </a:spcBef>
              <a:spcAft>
                <a:spcPct val="30000"/>
              </a:spcAft>
              <a:buChar char="•"/>
              <a:defRPr sz="1700" b="1" kern="1200">
                <a:solidFill>
                  <a:schemeClr val="bg1"/>
                </a:solidFill>
                <a:latin typeface="Arial" panose="020B0604020202020204" pitchFamily="34" charset="0"/>
                <a:ea typeface="+mn-ea"/>
                <a:cs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fld id="{13353DC1-F368-4C72-86A2-5A84C3C8F0C9}" type="slidenum">
              <a:rPr kumimoji="0" lang="en-US" altLang="en-US" sz="5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966788" rtl="0" eaLnBrk="1" fontAlgn="base" latinLnBrk="0" hangingPunct="1">
                <a:lnSpc>
                  <a:spcPct val="100000"/>
                </a:lnSpc>
                <a:spcBef>
                  <a:spcPct val="0"/>
                </a:spcBef>
                <a:spcAft>
                  <a:spcPct val="0"/>
                </a:spcAft>
                <a:buClrTx/>
                <a:buSzTx/>
                <a:buFontTx/>
                <a:buNone/>
                <a:tabLst/>
                <a:defRPr/>
              </a:pPr>
              <a:t>9</a:t>
            </a:fld>
            <a:endParaRPr kumimoji="0" lang="en-US" altLang="en-US" sz="5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Rectangle 2"/>
          <p:cNvSpPr txBox="1">
            <a:spLocks noChangeAspect="1" noChangeArrowheads="1"/>
          </p:cNvSpPr>
          <p:nvPr/>
        </p:nvSpPr>
        <p:spPr bwMode="auto">
          <a:xfrm>
            <a:off x="581365" y="216637"/>
            <a:ext cx="7909708" cy="57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66788" rtl="0" eaLnBrk="0" fontAlgn="base" hangingPunct="0">
              <a:lnSpc>
                <a:spcPct val="90000"/>
              </a:lnSpc>
              <a:spcBef>
                <a:spcPct val="0"/>
              </a:spcBef>
              <a:spcAft>
                <a:spcPct val="0"/>
              </a:spcAft>
              <a:defRPr sz="3000" b="1">
                <a:solidFill>
                  <a:schemeClr val="bg1"/>
                </a:solidFill>
                <a:latin typeface="+mj-lt"/>
                <a:ea typeface="+mj-ea"/>
                <a:cs typeface="+mj-cs"/>
              </a:defRPr>
            </a:lvl1pPr>
            <a:lvl2pPr algn="l" defTabSz="966788" rtl="0" eaLnBrk="0" fontAlgn="base" hangingPunct="0">
              <a:lnSpc>
                <a:spcPct val="90000"/>
              </a:lnSpc>
              <a:spcBef>
                <a:spcPct val="0"/>
              </a:spcBef>
              <a:spcAft>
                <a:spcPct val="0"/>
              </a:spcAft>
              <a:defRPr sz="3000" b="1">
                <a:solidFill>
                  <a:schemeClr val="bg1"/>
                </a:solidFill>
                <a:latin typeface="Arial" pitchFamily="34" charset="0"/>
              </a:defRPr>
            </a:lvl2pPr>
            <a:lvl3pPr algn="l" defTabSz="966788" rtl="0" eaLnBrk="0" fontAlgn="base" hangingPunct="0">
              <a:lnSpc>
                <a:spcPct val="90000"/>
              </a:lnSpc>
              <a:spcBef>
                <a:spcPct val="0"/>
              </a:spcBef>
              <a:spcAft>
                <a:spcPct val="0"/>
              </a:spcAft>
              <a:defRPr sz="3000" b="1">
                <a:solidFill>
                  <a:schemeClr val="bg1"/>
                </a:solidFill>
                <a:latin typeface="Arial" pitchFamily="34" charset="0"/>
              </a:defRPr>
            </a:lvl3pPr>
            <a:lvl4pPr algn="l" defTabSz="966788" rtl="0" eaLnBrk="0" fontAlgn="base" hangingPunct="0">
              <a:lnSpc>
                <a:spcPct val="90000"/>
              </a:lnSpc>
              <a:spcBef>
                <a:spcPct val="0"/>
              </a:spcBef>
              <a:spcAft>
                <a:spcPct val="0"/>
              </a:spcAft>
              <a:defRPr sz="3000" b="1">
                <a:solidFill>
                  <a:schemeClr val="bg1"/>
                </a:solidFill>
                <a:latin typeface="Arial" pitchFamily="34" charset="0"/>
              </a:defRPr>
            </a:lvl4pPr>
            <a:lvl5pPr algn="l" defTabSz="966788" rtl="0" eaLnBrk="0" fontAlgn="base" hangingPunct="0">
              <a:lnSpc>
                <a:spcPct val="90000"/>
              </a:lnSpc>
              <a:spcBef>
                <a:spcPct val="0"/>
              </a:spcBef>
              <a:spcAft>
                <a:spcPct val="0"/>
              </a:spcAft>
              <a:defRPr sz="3000" b="1">
                <a:solidFill>
                  <a:schemeClr val="bg1"/>
                </a:solidFill>
                <a:latin typeface="Arial" pitchFamily="34" charset="0"/>
              </a:defRPr>
            </a:lvl5pPr>
            <a:lvl6pPr marL="457200" algn="l" defTabSz="966788" rtl="0" fontAlgn="base">
              <a:lnSpc>
                <a:spcPct val="90000"/>
              </a:lnSpc>
              <a:spcBef>
                <a:spcPct val="0"/>
              </a:spcBef>
              <a:spcAft>
                <a:spcPct val="0"/>
              </a:spcAft>
              <a:defRPr sz="3000" b="1">
                <a:solidFill>
                  <a:schemeClr val="bg1"/>
                </a:solidFill>
                <a:latin typeface="Arial" pitchFamily="34" charset="0"/>
              </a:defRPr>
            </a:lvl6pPr>
            <a:lvl7pPr marL="914400" algn="l" defTabSz="966788" rtl="0" fontAlgn="base">
              <a:lnSpc>
                <a:spcPct val="90000"/>
              </a:lnSpc>
              <a:spcBef>
                <a:spcPct val="0"/>
              </a:spcBef>
              <a:spcAft>
                <a:spcPct val="0"/>
              </a:spcAft>
              <a:defRPr sz="3000" b="1">
                <a:solidFill>
                  <a:schemeClr val="bg1"/>
                </a:solidFill>
                <a:latin typeface="Arial" pitchFamily="34" charset="0"/>
              </a:defRPr>
            </a:lvl7pPr>
            <a:lvl8pPr marL="1371600" algn="l" defTabSz="966788" rtl="0" fontAlgn="base">
              <a:lnSpc>
                <a:spcPct val="90000"/>
              </a:lnSpc>
              <a:spcBef>
                <a:spcPct val="0"/>
              </a:spcBef>
              <a:spcAft>
                <a:spcPct val="0"/>
              </a:spcAft>
              <a:defRPr sz="3000" b="1">
                <a:solidFill>
                  <a:schemeClr val="bg1"/>
                </a:solidFill>
                <a:latin typeface="Arial" pitchFamily="34" charset="0"/>
              </a:defRPr>
            </a:lvl8pPr>
            <a:lvl9pPr marL="1828800" algn="l" defTabSz="966788" rtl="0" fontAlgn="base">
              <a:lnSpc>
                <a:spcPct val="90000"/>
              </a:lnSpc>
              <a:spcBef>
                <a:spcPct val="0"/>
              </a:spcBef>
              <a:spcAft>
                <a:spcPct val="0"/>
              </a:spcAft>
              <a:defRPr sz="3000" b="1">
                <a:solidFill>
                  <a:schemeClr val="bg1"/>
                </a:solidFill>
                <a:latin typeface="Arial" pitchFamily="34" charset="0"/>
              </a:defRPr>
            </a:lvl9pPr>
          </a:lstStyle>
          <a:p>
            <a:pPr marL="0" marR="0" lvl="0" indent="0" algn="l" defTabSz="966788" rtl="0" eaLnBrk="1" fontAlgn="base" latinLnBrk="0" hangingPunct="1">
              <a:lnSpc>
                <a:spcPct val="9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2">
                    <a:lumMod val="75000"/>
                  </a:schemeClr>
                </a:solidFill>
                <a:effectLst/>
                <a:uLnTx/>
                <a:uFillTx/>
                <a:latin typeface="Arial"/>
                <a:ea typeface="+mj-ea"/>
                <a:cs typeface="+mj-cs"/>
              </a:rPr>
              <a:t>XIENCE – Fluorinated Copolymer </a:t>
            </a:r>
            <a:r>
              <a:rPr kumimoji="0" lang="en-US" altLang="en-US" sz="2000" b="1" i="0" u="none" strike="noStrike" kern="0" cap="none" spc="0" normalizeH="0" baseline="0" noProof="0" dirty="0">
                <a:ln>
                  <a:noFill/>
                </a:ln>
                <a:solidFill>
                  <a:schemeClr val="tx2">
                    <a:lumMod val="75000"/>
                  </a:schemeClr>
                </a:solidFill>
                <a:effectLst/>
                <a:uLnTx/>
                <a:uFillTx/>
                <a:latin typeface="Arial"/>
                <a:ea typeface="+mj-ea"/>
                <a:cs typeface="+mj-cs"/>
              </a:rPr>
              <a:t/>
            </a:r>
            <a:br>
              <a:rPr kumimoji="0" lang="en-US" altLang="en-US" sz="2000" b="1" i="0" u="none" strike="noStrike" kern="0" cap="none" spc="0" normalizeH="0" baseline="0" noProof="0" dirty="0">
                <a:ln>
                  <a:noFill/>
                </a:ln>
                <a:solidFill>
                  <a:schemeClr val="tx2">
                    <a:lumMod val="75000"/>
                  </a:schemeClr>
                </a:solidFill>
                <a:effectLst/>
                <a:uLnTx/>
                <a:uFillTx/>
                <a:latin typeface="Arial"/>
                <a:ea typeface="+mj-ea"/>
                <a:cs typeface="+mj-cs"/>
              </a:rPr>
            </a:br>
            <a:r>
              <a:rPr kumimoji="0" lang="en-US" altLang="en-US" sz="1800" b="1" i="0" u="none" strike="noStrike" kern="0" cap="none" spc="0" normalizeH="0" baseline="0" noProof="0" dirty="0">
                <a:ln>
                  <a:noFill/>
                </a:ln>
                <a:solidFill>
                  <a:schemeClr val="tx2">
                    <a:lumMod val="75000"/>
                  </a:schemeClr>
                </a:solidFill>
                <a:effectLst/>
                <a:uLnTx/>
                <a:uFillTx/>
                <a:latin typeface="Arial"/>
                <a:ea typeface="+mj-ea"/>
                <a:cs typeface="+mj-cs"/>
              </a:rPr>
              <a:t>Coating Design Overview</a:t>
            </a:r>
          </a:p>
        </p:txBody>
      </p:sp>
      <p:sp>
        <p:nvSpPr>
          <p:cNvPr id="10" name="Text Box 3"/>
          <p:cNvSpPr txBox="1">
            <a:spLocks noChangeAspect="1" noChangeArrowheads="1"/>
          </p:cNvSpPr>
          <p:nvPr/>
        </p:nvSpPr>
        <p:spPr bwMode="auto">
          <a:xfrm>
            <a:off x="4363137" y="3491094"/>
            <a:ext cx="608004" cy="21544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algn="ctr" eaLnBrk="1" hangingPunct="1">
              <a:spcBef>
                <a:spcPct val="50000"/>
              </a:spcBef>
              <a:spcAft>
                <a:spcPct val="50000"/>
              </a:spcAft>
              <a:buFontTx/>
              <a:buNone/>
            </a:pPr>
            <a:r>
              <a:rPr lang="en-US" altLang="en-US" sz="1400" b="0" i="0">
                <a:solidFill>
                  <a:schemeClr val="tx1"/>
                </a:solidFill>
                <a:ea typeface="+mn-ea"/>
                <a:cs typeface="Arial" panose="020B0604020202020204" pitchFamily="34" charset="0"/>
              </a:rPr>
              <a:t>PBMA</a:t>
            </a:r>
            <a:endParaRPr lang="en-US" altLang="en-US" sz="1600" b="0" i="0">
              <a:solidFill>
                <a:schemeClr val="tx1"/>
              </a:solidFill>
              <a:ea typeface="+mn-ea"/>
              <a:cs typeface="Arial" panose="020B0604020202020204" pitchFamily="34" charset="0"/>
            </a:endParaRPr>
          </a:p>
        </p:txBody>
      </p:sp>
      <p:sp>
        <p:nvSpPr>
          <p:cNvPr id="11" name="Text Box 4"/>
          <p:cNvSpPr txBox="1">
            <a:spLocks noChangeAspect="1" noChangeArrowheads="1"/>
          </p:cNvSpPr>
          <p:nvPr/>
        </p:nvSpPr>
        <p:spPr bwMode="auto">
          <a:xfrm>
            <a:off x="5642511" y="3491094"/>
            <a:ext cx="1217422" cy="21544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algn="ctr" eaLnBrk="1" hangingPunct="1">
              <a:spcBef>
                <a:spcPct val="50000"/>
              </a:spcBef>
              <a:spcAft>
                <a:spcPct val="50000"/>
              </a:spcAft>
              <a:buFontTx/>
              <a:buNone/>
            </a:pPr>
            <a:r>
              <a:rPr lang="en-US" altLang="en-US" sz="1400" b="0" i="0">
                <a:solidFill>
                  <a:schemeClr val="tx1"/>
                </a:solidFill>
                <a:ea typeface="+mn-ea"/>
                <a:cs typeface="Arial" panose="020B0604020202020204" pitchFamily="34" charset="0"/>
              </a:rPr>
              <a:t>PVDF-HFP</a:t>
            </a:r>
            <a:endParaRPr lang="en-US" altLang="en-US" sz="1600" b="0" i="0">
              <a:solidFill>
                <a:schemeClr val="tx1"/>
              </a:solidFill>
              <a:ea typeface="+mn-ea"/>
              <a:cs typeface="Arial" panose="020B0604020202020204" pitchFamily="34" charset="0"/>
            </a:endParaRPr>
          </a:p>
        </p:txBody>
      </p:sp>
      <p:pic>
        <p:nvPicPr>
          <p:cNvPr id="12" name="Picture 5" descr="Xience 500"/>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l="16615" t="23140" r="22778" b="23140"/>
          <a:stretch>
            <a:fillRect/>
          </a:stretch>
        </p:blipFill>
        <p:spPr bwMode="auto">
          <a:xfrm>
            <a:off x="2025811" y="1873799"/>
            <a:ext cx="1098649" cy="92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spect="1" noChangeArrowheads="1"/>
          </p:cNvSpPr>
          <p:nvPr/>
        </p:nvSpPr>
        <p:spPr bwMode="auto">
          <a:xfrm>
            <a:off x="2686331" y="1818524"/>
            <a:ext cx="427017" cy="349249"/>
          </a:xfrm>
          <a:prstGeom prst="rect">
            <a:avLst/>
          </a:prstGeom>
          <a:noFill/>
          <a:ln w="25400" algn="ctr">
            <a:solidFill>
              <a:srgbClr val="F0EA00"/>
            </a:solidFill>
            <a:miter lim="800000"/>
            <a:headEnd/>
            <a:tailEnd/>
          </a:ln>
          <a:effectLst/>
          <a:extLst>
            <a:ext uri="{909E8E84-426E-40DD-AFC4-6F175D3DCCD1}">
              <a14:hiddenFill xmlns:a14="http://schemas.microsoft.com/office/drawing/2010/main">
                <a:solidFill>
                  <a:srgbClr val="572A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buChar char="•"/>
              <a:defRPr sz="2300" b="1">
                <a:solidFill>
                  <a:schemeClr val="bg1"/>
                </a:solidFill>
                <a:latin typeface="Arial" panose="020B0604020202020204" pitchFamily="34" charset="0"/>
              </a:defRPr>
            </a:lvl1pPr>
            <a:lvl2pPr marL="742950" indent="-285750" algn="l"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eaLnBrk="0" hangingPunct="0">
              <a:spcBef>
                <a:spcPct val="0"/>
              </a:spcBef>
              <a:spcAft>
                <a:spcPct val="30000"/>
              </a:spcAft>
              <a:buChar char="•"/>
              <a:defRPr sz="1700" b="1">
                <a:solidFill>
                  <a:schemeClr val="bg1"/>
                </a:solidFill>
                <a:latin typeface="Arial" panose="020B0604020202020204" pitchFamily="34" charset="0"/>
              </a:defRPr>
            </a:lvl5pPr>
            <a:lvl6pPr marL="2514600" indent="-228600"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eaLnBrk="0" fontAlgn="base" hangingPunct="0">
              <a:spcBef>
                <a:spcPct val="0"/>
              </a:spcBef>
              <a:spcAft>
                <a:spcPct val="30000"/>
              </a:spcAft>
              <a:buChar char="•"/>
              <a:defRPr sz="1700" b="1">
                <a:solidFill>
                  <a:schemeClr val="bg1"/>
                </a:solidFill>
                <a:latin typeface="Arial" panose="020B0604020202020204" pitchFamily="34" charset="0"/>
              </a:defRPr>
            </a:lvl9pPr>
          </a:lstStyle>
          <a:p>
            <a:pPr algn="ctr" eaLnBrk="1" hangingPunct="1">
              <a:spcBef>
                <a:spcPct val="50000"/>
              </a:spcBef>
              <a:spcAft>
                <a:spcPct val="50000"/>
              </a:spcAft>
              <a:buFontTx/>
              <a:buNone/>
            </a:pPr>
            <a:endParaRPr lang="en-US" altLang="en-US" sz="1600" b="0" i="0">
              <a:solidFill>
                <a:schemeClr val="tx1"/>
              </a:solidFill>
              <a:ea typeface="+mn-ea"/>
              <a:cs typeface="Arial" panose="020B0604020202020204" pitchFamily="34" charset="0"/>
            </a:endParaRPr>
          </a:p>
        </p:txBody>
      </p:sp>
      <p:sp>
        <p:nvSpPr>
          <p:cNvPr id="14" name="Line 7"/>
          <p:cNvSpPr>
            <a:spLocks noChangeAspect="1" noChangeShapeType="1"/>
          </p:cNvSpPr>
          <p:nvPr/>
        </p:nvSpPr>
        <p:spPr bwMode="auto">
          <a:xfrm flipH="1">
            <a:off x="2465647" y="2037638"/>
            <a:ext cx="1" cy="673059"/>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0" marR="0" lvl="0" indent="0" algn="ctr" defTabSz="914400" eaLnBrk="1" fontAlgn="auto" latinLnBrk="0" hangingPunct="1">
              <a:lnSpc>
                <a:spcPct val="100000"/>
              </a:lnSpc>
              <a:spcBef>
                <a:spcPct val="50000"/>
              </a:spcBef>
              <a:spcAft>
                <a:spcPct val="50000"/>
              </a:spcAft>
              <a:buClrTx/>
              <a:buSzTx/>
              <a:buFontTx/>
              <a:buNone/>
              <a:tabLst/>
              <a:defRPr/>
            </a:pPr>
            <a:endParaRPr kumimoji="0" lang="en-US" sz="16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Text Box 8"/>
          <p:cNvSpPr txBox="1">
            <a:spLocks noChangeAspect="1" noChangeArrowheads="1"/>
          </p:cNvSpPr>
          <p:nvPr/>
        </p:nvSpPr>
        <p:spPr bwMode="auto">
          <a:xfrm>
            <a:off x="2123108" y="1963167"/>
            <a:ext cx="171090" cy="540804"/>
          </a:xfrm>
          <a:prstGeom prst="rect">
            <a:avLst/>
          </a:prstGeom>
          <a:noFill/>
          <a:ln>
            <a:noFill/>
          </a:ln>
          <a:effectLst/>
          <a:extLst>
            <a:ext uri="{909E8E84-426E-40DD-AFC4-6F175D3DCCD1}">
              <a14:hiddenFill xmlns:a14="http://schemas.microsoft.com/office/drawing/2010/main">
                <a:solidFill>
                  <a:srgbClr val="572AA8"/>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661" tIns="48331" rIns="96661" bIns="48331" anchorCtr="1">
            <a:spAutoFit/>
          </a:bodyPr>
          <a:lstStyle>
            <a:lvl1pPr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eaLnBrk="1" hangingPunct="1">
              <a:lnSpc>
                <a:spcPct val="90000"/>
              </a:lnSpc>
              <a:buFontTx/>
              <a:buNone/>
            </a:pPr>
            <a:endParaRPr lang="en-US" altLang="en-US" sz="3200" i="0">
              <a:solidFill>
                <a:schemeClr val="tx1"/>
              </a:solidFill>
              <a:ea typeface="+mn-ea"/>
              <a:cs typeface="Arial" panose="020B0604020202020204" pitchFamily="34" charset="0"/>
            </a:endParaRPr>
          </a:p>
        </p:txBody>
      </p:sp>
      <p:sp>
        <p:nvSpPr>
          <p:cNvPr id="16" name="Text Box 9"/>
          <p:cNvSpPr txBox="1">
            <a:spLocks noChangeAspect="1" noChangeArrowheads="1"/>
          </p:cNvSpPr>
          <p:nvPr/>
        </p:nvSpPr>
        <p:spPr bwMode="auto">
          <a:xfrm>
            <a:off x="2193821" y="2261121"/>
            <a:ext cx="617902" cy="243030"/>
          </a:xfrm>
          <a:prstGeom prst="rect">
            <a:avLst/>
          </a:prstGeom>
          <a:noFill/>
          <a:ln>
            <a:noFill/>
          </a:ln>
          <a:effectLst/>
          <a:extLst>
            <a:ext uri="{909E8E84-426E-40DD-AFC4-6F175D3DCCD1}">
              <a14:hiddenFill xmlns:a14="http://schemas.microsoft.com/office/drawing/2010/main">
                <a:solidFill>
                  <a:srgbClr val="572AA8"/>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661" tIns="48331" rIns="96661" bIns="48331" anchorCtr="1">
            <a:spAutoFit/>
          </a:bodyPr>
          <a:lstStyle>
            <a:lvl1pPr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eaLnBrk="1" hangingPunct="1">
              <a:lnSpc>
                <a:spcPct val="90000"/>
              </a:lnSpc>
              <a:buFontTx/>
              <a:buNone/>
            </a:pPr>
            <a:r>
              <a:rPr lang="en-US" altLang="en-US" sz="1050" i="0">
                <a:solidFill>
                  <a:schemeClr val="tx1"/>
                </a:solidFill>
                <a:ea typeface="+mn-ea"/>
                <a:cs typeface="Arial" panose="020B0604020202020204" pitchFamily="34" charset="0"/>
              </a:rPr>
              <a:t> 81 </a:t>
            </a:r>
            <a:r>
              <a:rPr lang="en-US" altLang="en-US" sz="1050" i="0">
                <a:solidFill>
                  <a:schemeClr val="tx1"/>
                </a:solidFill>
                <a:latin typeface="Symbol" panose="05050102010706020507" pitchFamily="18" charset="2"/>
                <a:ea typeface="+mn-ea"/>
                <a:cs typeface="Arial" panose="020B0604020202020204" pitchFamily="34" charset="0"/>
              </a:rPr>
              <a:t>m</a:t>
            </a:r>
            <a:r>
              <a:rPr lang="en-US" altLang="en-US" sz="1050" i="0">
                <a:solidFill>
                  <a:schemeClr val="tx1"/>
                </a:solidFill>
                <a:ea typeface="+mn-ea"/>
                <a:cs typeface="Arial" panose="020B0604020202020204" pitchFamily="34" charset="0"/>
              </a:rPr>
              <a:t>m</a:t>
            </a:r>
          </a:p>
        </p:txBody>
      </p:sp>
      <p:pic>
        <p:nvPicPr>
          <p:cNvPr id="17" name="Picture 10" descr="Xience 5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4969" t="25592" r="27563" b="52051"/>
          <a:stretch>
            <a:fillRect/>
          </a:stretch>
        </p:blipFill>
        <p:spPr bwMode="auto">
          <a:xfrm>
            <a:off x="4189278" y="1186273"/>
            <a:ext cx="2337280" cy="16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1"/>
          <p:cNvSpPr>
            <a:spLocks noChangeAspect="1"/>
          </p:cNvSpPr>
          <p:nvPr/>
        </p:nvSpPr>
        <p:spPr bwMode="auto">
          <a:xfrm>
            <a:off x="4161935" y="1431931"/>
            <a:ext cx="2075697" cy="1394167"/>
          </a:xfrm>
          <a:custGeom>
            <a:avLst/>
            <a:gdLst>
              <a:gd name="T0" fmla="*/ 0 w 2784"/>
              <a:gd name="T1" fmla="*/ 13823498 h 2105"/>
              <a:gd name="T2" fmla="*/ 213016858 w 2784"/>
              <a:gd name="T3" fmla="*/ 4976162 h 2105"/>
              <a:gd name="T4" fmla="*/ 409217477 w 2784"/>
              <a:gd name="T5" fmla="*/ 4976162 h 2105"/>
              <a:gd name="T6" fmla="*/ 667080430 w 2784"/>
              <a:gd name="T7" fmla="*/ 553237 h 2105"/>
              <a:gd name="T8" fmla="*/ 891309231 w 2784"/>
              <a:gd name="T9" fmla="*/ 9399830 h 2105"/>
              <a:gd name="T10" fmla="*/ 1020240707 w 2784"/>
              <a:gd name="T11" fmla="*/ 4976162 h 2105"/>
              <a:gd name="T12" fmla="*/ 1121143165 w 2784"/>
              <a:gd name="T13" fmla="*/ 9399830 h 2105"/>
              <a:gd name="T14" fmla="*/ 1238863537 w 2784"/>
              <a:gd name="T15" fmla="*/ 13823498 h 2105"/>
              <a:gd name="T16" fmla="*/ 1350977937 w 2784"/>
              <a:gd name="T17" fmla="*/ 22670833 h 2105"/>
              <a:gd name="T18" fmla="*/ 1395823195 w 2784"/>
              <a:gd name="T19" fmla="*/ 22670833 h 2105"/>
              <a:gd name="T20" fmla="*/ 1463092337 w 2784"/>
              <a:gd name="T21" fmla="*/ 44787686 h 2105"/>
              <a:gd name="T22" fmla="*/ 1530360643 w 2784"/>
              <a:gd name="T23" fmla="*/ 58058690 h 2105"/>
              <a:gd name="T24" fmla="*/ 1614446024 w 2784"/>
              <a:gd name="T25" fmla="*/ 97870214 h 2105"/>
              <a:gd name="T26" fmla="*/ 1681715167 w 2784"/>
              <a:gd name="T27" fmla="*/ 133258070 h 2105"/>
              <a:gd name="T28" fmla="*/ 1698532243 w 2784"/>
              <a:gd name="T29" fmla="*/ 159799334 h 2105"/>
              <a:gd name="T30" fmla="*/ 1782617625 w 2784"/>
              <a:gd name="T31" fmla="*/ 221728454 h 2105"/>
              <a:gd name="T32" fmla="*/ 1821857748 w 2784"/>
              <a:gd name="T33" fmla="*/ 257116310 h 2105"/>
              <a:gd name="T34" fmla="*/ 1844280796 w 2784"/>
              <a:gd name="T35" fmla="*/ 288081242 h 2105"/>
              <a:gd name="T36" fmla="*/ 1877914949 w 2784"/>
              <a:gd name="T37" fmla="*/ 345586694 h 2105"/>
              <a:gd name="T38" fmla="*/ 1889126054 w 2784"/>
              <a:gd name="T39" fmla="*/ 389821886 h 2105"/>
              <a:gd name="T40" fmla="*/ 1894732025 w 2784"/>
              <a:gd name="T41" fmla="*/ 420786818 h 2105"/>
              <a:gd name="T42" fmla="*/ 1917155072 w 2784"/>
              <a:gd name="T43" fmla="*/ 500409866 h 2105"/>
              <a:gd name="T44" fmla="*/ 1922761044 w 2784"/>
              <a:gd name="T45" fmla="*/ 571185578 h 2105"/>
              <a:gd name="T46" fmla="*/ 1922761044 w 2784"/>
              <a:gd name="T47" fmla="*/ 695043819 h 2105"/>
              <a:gd name="T48" fmla="*/ 1933972149 w 2784"/>
              <a:gd name="T49" fmla="*/ 818902059 h 2105"/>
              <a:gd name="T50" fmla="*/ 1939578120 w 2784"/>
              <a:gd name="T51" fmla="*/ 898525851 h 2105"/>
              <a:gd name="T52" fmla="*/ 1945183254 w 2784"/>
              <a:gd name="T53" fmla="*/ 1053348279 h 2105"/>
              <a:gd name="T54" fmla="*/ 1950789225 w 2784"/>
              <a:gd name="T55" fmla="*/ 1163936259 h 2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784" h="2105">
                <a:moveTo>
                  <a:pt x="0" y="25"/>
                </a:moveTo>
                <a:cubicBezTo>
                  <a:pt x="103" y="18"/>
                  <a:pt x="207" y="12"/>
                  <a:pt x="304" y="9"/>
                </a:cubicBezTo>
                <a:cubicBezTo>
                  <a:pt x="401" y="6"/>
                  <a:pt x="476" y="10"/>
                  <a:pt x="584" y="9"/>
                </a:cubicBezTo>
                <a:cubicBezTo>
                  <a:pt x="692" y="8"/>
                  <a:pt x="837" y="0"/>
                  <a:pt x="952" y="1"/>
                </a:cubicBezTo>
                <a:cubicBezTo>
                  <a:pt x="1067" y="2"/>
                  <a:pt x="1188" y="16"/>
                  <a:pt x="1272" y="17"/>
                </a:cubicBezTo>
                <a:cubicBezTo>
                  <a:pt x="1356" y="18"/>
                  <a:pt x="1401" y="9"/>
                  <a:pt x="1456" y="9"/>
                </a:cubicBezTo>
                <a:cubicBezTo>
                  <a:pt x="1511" y="9"/>
                  <a:pt x="1548" y="14"/>
                  <a:pt x="1600" y="17"/>
                </a:cubicBezTo>
                <a:cubicBezTo>
                  <a:pt x="1652" y="20"/>
                  <a:pt x="1713" y="21"/>
                  <a:pt x="1768" y="25"/>
                </a:cubicBezTo>
                <a:cubicBezTo>
                  <a:pt x="1823" y="29"/>
                  <a:pt x="1891" y="38"/>
                  <a:pt x="1928" y="41"/>
                </a:cubicBezTo>
                <a:cubicBezTo>
                  <a:pt x="1965" y="44"/>
                  <a:pt x="1965" y="34"/>
                  <a:pt x="1992" y="41"/>
                </a:cubicBezTo>
                <a:cubicBezTo>
                  <a:pt x="2019" y="48"/>
                  <a:pt x="2056" y="70"/>
                  <a:pt x="2088" y="81"/>
                </a:cubicBezTo>
                <a:cubicBezTo>
                  <a:pt x="2120" y="92"/>
                  <a:pt x="2148" y="89"/>
                  <a:pt x="2184" y="105"/>
                </a:cubicBezTo>
                <a:cubicBezTo>
                  <a:pt x="2220" y="121"/>
                  <a:pt x="2268" y="154"/>
                  <a:pt x="2304" y="177"/>
                </a:cubicBezTo>
                <a:cubicBezTo>
                  <a:pt x="2340" y="200"/>
                  <a:pt x="2380" y="222"/>
                  <a:pt x="2400" y="241"/>
                </a:cubicBezTo>
                <a:cubicBezTo>
                  <a:pt x="2420" y="260"/>
                  <a:pt x="2400" y="262"/>
                  <a:pt x="2424" y="289"/>
                </a:cubicBezTo>
                <a:cubicBezTo>
                  <a:pt x="2448" y="316"/>
                  <a:pt x="2515" y="372"/>
                  <a:pt x="2544" y="401"/>
                </a:cubicBezTo>
                <a:cubicBezTo>
                  <a:pt x="2573" y="430"/>
                  <a:pt x="2585" y="445"/>
                  <a:pt x="2600" y="465"/>
                </a:cubicBezTo>
                <a:cubicBezTo>
                  <a:pt x="2615" y="485"/>
                  <a:pt x="2619" y="494"/>
                  <a:pt x="2632" y="521"/>
                </a:cubicBezTo>
                <a:cubicBezTo>
                  <a:pt x="2645" y="548"/>
                  <a:pt x="2669" y="594"/>
                  <a:pt x="2680" y="625"/>
                </a:cubicBezTo>
                <a:cubicBezTo>
                  <a:pt x="2691" y="656"/>
                  <a:pt x="2692" y="682"/>
                  <a:pt x="2696" y="705"/>
                </a:cubicBezTo>
                <a:cubicBezTo>
                  <a:pt x="2700" y="728"/>
                  <a:pt x="2697" y="728"/>
                  <a:pt x="2704" y="761"/>
                </a:cubicBezTo>
                <a:cubicBezTo>
                  <a:pt x="2711" y="794"/>
                  <a:pt x="2729" y="860"/>
                  <a:pt x="2736" y="905"/>
                </a:cubicBezTo>
                <a:cubicBezTo>
                  <a:pt x="2743" y="950"/>
                  <a:pt x="2743" y="974"/>
                  <a:pt x="2744" y="1033"/>
                </a:cubicBezTo>
                <a:cubicBezTo>
                  <a:pt x="2745" y="1092"/>
                  <a:pt x="2741" y="1182"/>
                  <a:pt x="2744" y="1257"/>
                </a:cubicBezTo>
                <a:cubicBezTo>
                  <a:pt x="2747" y="1332"/>
                  <a:pt x="2756" y="1420"/>
                  <a:pt x="2760" y="1481"/>
                </a:cubicBezTo>
                <a:cubicBezTo>
                  <a:pt x="2764" y="1542"/>
                  <a:pt x="2765" y="1554"/>
                  <a:pt x="2768" y="1625"/>
                </a:cubicBezTo>
                <a:cubicBezTo>
                  <a:pt x="2771" y="1696"/>
                  <a:pt x="2773" y="1825"/>
                  <a:pt x="2776" y="1905"/>
                </a:cubicBezTo>
                <a:cubicBezTo>
                  <a:pt x="2779" y="1985"/>
                  <a:pt x="2781" y="2045"/>
                  <a:pt x="2784" y="2105"/>
                </a:cubicBezTo>
              </a:path>
            </a:pathLst>
          </a:custGeom>
          <a:noFill/>
          <a:ln w="203200" cap="flat" cmpd="sng">
            <a:solidFill>
              <a:srgbClr val="2A8DBA"/>
            </a:solidFill>
            <a:prstDash val="solid"/>
            <a:round/>
            <a:headEnd/>
            <a:tailEnd/>
          </a:ln>
          <a:effectLst/>
          <a:extLst>
            <a:ext uri="{909E8E84-426E-40DD-AFC4-6F175D3DCCD1}">
              <a14:hiddenFill xmlns:a14="http://schemas.microsoft.com/office/drawing/2010/main">
                <a:solidFill>
                  <a:srgbClr val="572A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0" marR="0" lvl="0" indent="0" algn="ctr" defTabSz="914400" eaLnBrk="1" fontAlgn="auto" latinLnBrk="0" hangingPunct="1">
              <a:lnSpc>
                <a:spcPct val="100000"/>
              </a:lnSpc>
              <a:spcBef>
                <a:spcPct val="50000"/>
              </a:spcBef>
              <a:spcAft>
                <a:spcPct val="50000"/>
              </a:spcAft>
              <a:buClrTx/>
              <a:buSzTx/>
              <a:buFontTx/>
              <a:buNone/>
              <a:tabLst/>
              <a:defRPr/>
            </a:pPr>
            <a:endParaRPr kumimoji="0" lang="en-US" sz="16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Freeform 12"/>
          <p:cNvSpPr>
            <a:spLocks noChangeAspect="1"/>
          </p:cNvSpPr>
          <p:nvPr/>
        </p:nvSpPr>
        <p:spPr bwMode="auto">
          <a:xfrm>
            <a:off x="4144332" y="1517488"/>
            <a:ext cx="1971064" cy="1302260"/>
          </a:xfrm>
          <a:custGeom>
            <a:avLst/>
            <a:gdLst>
              <a:gd name="T0" fmla="*/ 0 w 2651"/>
              <a:gd name="T1" fmla="*/ 17451110 h 1852"/>
              <a:gd name="T2" fmla="*/ 78045977 w 2651"/>
              <a:gd name="T3" fmla="*/ 12464853 h 1852"/>
              <a:gd name="T4" fmla="*/ 228564172 w 2651"/>
              <a:gd name="T5" fmla="*/ 7479385 h 1852"/>
              <a:gd name="T6" fmla="*/ 412529927 w 2651"/>
              <a:gd name="T7" fmla="*/ 2493128 h 1852"/>
              <a:gd name="T8" fmla="*/ 518449706 w 2651"/>
              <a:gd name="T9" fmla="*/ 2493128 h 1852"/>
              <a:gd name="T10" fmla="*/ 741438450 w 2651"/>
              <a:gd name="T11" fmla="*/ 2493128 h 1852"/>
              <a:gd name="T12" fmla="*/ 897531238 w 2651"/>
              <a:gd name="T13" fmla="*/ 2493128 h 1852"/>
              <a:gd name="T14" fmla="*/ 1126094575 w 2651"/>
              <a:gd name="T15" fmla="*/ 17451110 h 1852"/>
              <a:gd name="T16" fmla="*/ 1237588947 w 2651"/>
              <a:gd name="T17" fmla="*/ 22437367 h 1852"/>
              <a:gd name="T18" fmla="*/ 1404830923 w 2651"/>
              <a:gd name="T19" fmla="*/ 42381605 h 1852"/>
              <a:gd name="T20" fmla="*/ 1488452328 w 2651"/>
              <a:gd name="T21" fmla="*/ 62325054 h 1852"/>
              <a:gd name="T22" fmla="*/ 1555348283 w 2651"/>
              <a:gd name="T23" fmla="*/ 77283824 h 1852"/>
              <a:gd name="T24" fmla="*/ 1616670480 w 2651"/>
              <a:gd name="T25" fmla="*/ 127144025 h 1852"/>
              <a:gd name="T26" fmla="*/ 1677992676 w 2651"/>
              <a:gd name="T27" fmla="*/ 181990483 h 1852"/>
              <a:gd name="T28" fmla="*/ 1739314873 w 2651"/>
              <a:gd name="T29" fmla="*/ 246808665 h 1852"/>
              <a:gd name="T30" fmla="*/ 1778337861 w 2651"/>
              <a:gd name="T31" fmla="*/ 321599361 h 1852"/>
              <a:gd name="T32" fmla="*/ 1806211663 w 2651"/>
              <a:gd name="T33" fmla="*/ 441264000 h 1852"/>
              <a:gd name="T34" fmla="*/ 1828510037 w 2651"/>
              <a:gd name="T35" fmla="*/ 595830860 h 1852"/>
              <a:gd name="T36" fmla="*/ 1845234652 w 2651"/>
              <a:gd name="T37" fmla="*/ 1154266371 h 18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51" h="1852">
                <a:moveTo>
                  <a:pt x="0" y="28"/>
                </a:moveTo>
                <a:cubicBezTo>
                  <a:pt x="28" y="25"/>
                  <a:pt x="57" y="23"/>
                  <a:pt x="112" y="20"/>
                </a:cubicBezTo>
                <a:cubicBezTo>
                  <a:pt x="167" y="17"/>
                  <a:pt x="248" y="15"/>
                  <a:pt x="328" y="12"/>
                </a:cubicBezTo>
                <a:cubicBezTo>
                  <a:pt x="408" y="9"/>
                  <a:pt x="523" y="5"/>
                  <a:pt x="592" y="4"/>
                </a:cubicBezTo>
                <a:cubicBezTo>
                  <a:pt x="661" y="3"/>
                  <a:pt x="665" y="4"/>
                  <a:pt x="744" y="4"/>
                </a:cubicBezTo>
                <a:cubicBezTo>
                  <a:pt x="823" y="4"/>
                  <a:pt x="973" y="4"/>
                  <a:pt x="1064" y="4"/>
                </a:cubicBezTo>
                <a:cubicBezTo>
                  <a:pt x="1155" y="4"/>
                  <a:pt x="1196" y="0"/>
                  <a:pt x="1288" y="4"/>
                </a:cubicBezTo>
                <a:cubicBezTo>
                  <a:pt x="1380" y="8"/>
                  <a:pt x="1535" y="23"/>
                  <a:pt x="1616" y="28"/>
                </a:cubicBezTo>
                <a:cubicBezTo>
                  <a:pt x="1697" y="33"/>
                  <a:pt x="1709" y="29"/>
                  <a:pt x="1776" y="36"/>
                </a:cubicBezTo>
                <a:cubicBezTo>
                  <a:pt x="1843" y="43"/>
                  <a:pt x="1956" y="57"/>
                  <a:pt x="2016" y="68"/>
                </a:cubicBezTo>
                <a:cubicBezTo>
                  <a:pt x="2076" y="79"/>
                  <a:pt x="2100" y="91"/>
                  <a:pt x="2136" y="100"/>
                </a:cubicBezTo>
                <a:cubicBezTo>
                  <a:pt x="2172" y="109"/>
                  <a:pt x="2201" y="107"/>
                  <a:pt x="2232" y="124"/>
                </a:cubicBezTo>
                <a:cubicBezTo>
                  <a:pt x="2263" y="141"/>
                  <a:pt x="2291" y="176"/>
                  <a:pt x="2320" y="204"/>
                </a:cubicBezTo>
                <a:cubicBezTo>
                  <a:pt x="2349" y="232"/>
                  <a:pt x="2379" y="260"/>
                  <a:pt x="2408" y="292"/>
                </a:cubicBezTo>
                <a:cubicBezTo>
                  <a:pt x="2437" y="324"/>
                  <a:pt x="2472" y="359"/>
                  <a:pt x="2496" y="396"/>
                </a:cubicBezTo>
                <a:cubicBezTo>
                  <a:pt x="2520" y="433"/>
                  <a:pt x="2536" y="464"/>
                  <a:pt x="2552" y="516"/>
                </a:cubicBezTo>
                <a:cubicBezTo>
                  <a:pt x="2568" y="568"/>
                  <a:pt x="2580" y="635"/>
                  <a:pt x="2592" y="708"/>
                </a:cubicBezTo>
                <a:cubicBezTo>
                  <a:pt x="2604" y="781"/>
                  <a:pt x="2615" y="765"/>
                  <a:pt x="2624" y="956"/>
                </a:cubicBezTo>
                <a:cubicBezTo>
                  <a:pt x="2633" y="1147"/>
                  <a:pt x="2651" y="1705"/>
                  <a:pt x="2648" y="1852"/>
                </a:cubicBezTo>
              </a:path>
            </a:pathLst>
          </a:custGeom>
          <a:noFill/>
          <a:ln w="33020" cap="flat" cmpd="sng">
            <a:solidFill>
              <a:srgbClr val="FF0000"/>
            </a:solidFill>
            <a:prstDash val="solid"/>
            <a:round/>
            <a:headEnd/>
            <a:tailEnd/>
          </a:ln>
          <a:effectLst/>
          <a:extLst>
            <a:ext uri="{909E8E84-426E-40DD-AFC4-6F175D3DCCD1}">
              <a14:hiddenFill xmlns:a14="http://schemas.microsoft.com/office/drawing/2010/main">
                <a:solidFill>
                  <a:srgbClr val="572A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spcBef>
                <a:spcPct val="50000"/>
              </a:spcBef>
              <a:spcAft>
                <a:spcPct val="50000"/>
              </a:spcAft>
            </a:pPr>
            <a:endParaRPr lang="en-US" sz="1600" b="0" i="0">
              <a:solidFill>
                <a:schemeClr val="tx1"/>
              </a:solidFill>
              <a:latin typeface="Arial" panose="020B0604020202020204" pitchFamily="34" charset="0"/>
              <a:ea typeface="+mn-ea"/>
              <a:cs typeface="Arial" panose="020B0604020202020204" pitchFamily="34" charset="0"/>
            </a:endParaRPr>
          </a:p>
        </p:txBody>
      </p:sp>
      <p:sp>
        <p:nvSpPr>
          <p:cNvPr id="20" name="Rectangle 13"/>
          <p:cNvSpPr>
            <a:spLocks noChangeAspect="1" noChangeArrowheads="1"/>
          </p:cNvSpPr>
          <p:nvPr/>
        </p:nvSpPr>
        <p:spPr bwMode="auto">
          <a:xfrm>
            <a:off x="4152964" y="1186967"/>
            <a:ext cx="2338694" cy="1635955"/>
          </a:xfrm>
          <a:prstGeom prst="rect">
            <a:avLst/>
          </a:prstGeom>
          <a:noFill/>
          <a:ln w="50800" algn="ctr">
            <a:solidFill>
              <a:srgbClr val="F0EA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0"/>
              </a:spcBef>
              <a:buChar char="•"/>
              <a:defRPr sz="2300" b="1">
                <a:solidFill>
                  <a:schemeClr val="bg1"/>
                </a:solidFill>
                <a:latin typeface="Arial" panose="020B0604020202020204" pitchFamily="34" charset="0"/>
              </a:defRPr>
            </a:lvl1pPr>
            <a:lvl2pPr marL="742950" indent="-285750" algn="l"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eaLnBrk="0" hangingPunct="0">
              <a:spcBef>
                <a:spcPct val="0"/>
              </a:spcBef>
              <a:spcAft>
                <a:spcPct val="30000"/>
              </a:spcAft>
              <a:buChar char="•"/>
              <a:defRPr sz="1700" b="1">
                <a:solidFill>
                  <a:schemeClr val="bg1"/>
                </a:solidFill>
                <a:latin typeface="Arial" panose="020B0604020202020204" pitchFamily="34" charset="0"/>
              </a:defRPr>
            </a:lvl5pPr>
            <a:lvl6pPr marL="2514600" indent="-228600"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eaLnBrk="0" fontAlgn="base" hangingPunct="0">
              <a:spcBef>
                <a:spcPct val="0"/>
              </a:spcBef>
              <a:spcAft>
                <a:spcPct val="30000"/>
              </a:spcAft>
              <a:buChar char="•"/>
              <a:defRPr sz="1700" b="1">
                <a:solidFill>
                  <a:schemeClr val="bg1"/>
                </a:solidFill>
                <a:latin typeface="Arial" panose="020B0604020202020204" pitchFamily="34" charset="0"/>
              </a:defRPr>
            </a:lvl9pPr>
          </a:lstStyle>
          <a:p>
            <a:pPr algn="ctr" eaLnBrk="1" hangingPunct="1">
              <a:spcBef>
                <a:spcPct val="50000"/>
              </a:spcBef>
              <a:spcAft>
                <a:spcPct val="50000"/>
              </a:spcAft>
              <a:buFontTx/>
              <a:buNone/>
            </a:pPr>
            <a:endParaRPr lang="en-US" altLang="en-US" sz="1600" b="0" i="0">
              <a:solidFill>
                <a:schemeClr val="tx1"/>
              </a:solidFill>
              <a:ea typeface="+mn-ea"/>
              <a:cs typeface="Arial" panose="020B0604020202020204" pitchFamily="34" charset="0"/>
            </a:endParaRPr>
          </a:p>
        </p:txBody>
      </p:sp>
      <p:sp>
        <p:nvSpPr>
          <p:cNvPr id="21" name="AutoShape 14"/>
          <p:cNvSpPr>
            <a:spLocks noChangeAspect="1" noChangeArrowheads="1"/>
          </p:cNvSpPr>
          <p:nvPr/>
        </p:nvSpPr>
        <p:spPr bwMode="auto">
          <a:xfrm rot="5400000">
            <a:off x="2821211" y="1576026"/>
            <a:ext cx="1638783" cy="800303"/>
          </a:xfrm>
          <a:custGeom>
            <a:avLst/>
            <a:gdLst>
              <a:gd name="T0" fmla="*/ 127499412 w 21600"/>
              <a:gd name="T1" fmla="*/ 18688571 h 21600"/>
              <a:gd name="T2" fmla="*/ 78363002 w 21600"/>
              <a:gd name="T3" fmla="*/ 37377184 h 21600"/>
              <a:gd name="T4" fmla="*/ 29226507 w 21600"/>
              <a:gd name="T5" fmla="*/ 18688571 h 21600"/>
              <a:gd name="T6" fmla="*/ 78363002 w 21600"/>
              <a:gd name="T7" fmla="*/ 0 h 21600"/>
              <a:gd name="T8" fmla="*/ 0 60000 65536"/>
              <a:gd name="T9" fmla="*/ 0 60000 65536"/>
              <a:gd name="T10" fmla="*/ 0 60000 65536"/>
              <a:gd name="T11" fmla="*/ 0 60000 65536"/>
              <a:gd name="T12" fmla="*/ 5828 w 21600"/>
              <a:gd name="T13" fmla="*/ 5828 h 21600"/>
              <a:gd name="T14" fmla="*/ 15772 w 21600"/>
              <a:gd name="T15" fmla="*/ 15772 h 21600"/>
            </a:gdLst>
            <a:ahLst/>
            <a:cxnLst>
              <a:cxn ang="T8">
                <a:pos x="T0" y="T1"/>
              </a:cxn>
              <a:cxn ang="T9">
                <a:pos x="T2" y="T3"/>
              </a:cxn>
              <a:cxn ang="T10">
                <a:pos x="T4" y="T5"/>
              </a:cxn>
              <a:cxn ang="T11">
                <a:pos x="T6" y="T7"/>
              </a:cxn>
            </a:cxnLst>
            <a:rect l="T12" t="T13" r="T14" b="T15"/>
            <a:pathLst>
              <a:path w="21600" h="21600">
                <a:moveTo>
                  <a:pt x="0" y="0"/>
                </a:moveTo>
                <a:lnTo>
                  <a:pt x="8055" y="21600"/>
                </a:lnTo>
                <a:lnTo>
                  <a:pt x="13545" y="21600"/>
                </a:lnTo>
                <a:lnTo>
                  <a:pt x="21600" y="0"/>
                </a:lnTo>
                <a:lnTo>
                  <a:pt x="0" y="0"/>
                </a:lnTo>
                <a:close/>
              </a:path>
            </a:pathLst>
          </a:custGeom>
          <a:gradFill rotWithShape="1">
            <a:gsLst>
              <a:gs pos="0">
                <a:srgbClr val="F0EA00">
                  <a:alpha val="14000"/>
                </a:srgbClr>
              </a:gs>
              <a:gs pos="100000">
                <a:srgbClr val="F0EA00">
                  <a:alpha val="62999"/>
                </a:srgbClr>
              </a:gs>
            </a:gsLst>
            <a:lin ang="5400000" scaled="1"/>
          </a:gradFill>
          <a:ln>
            <a:noFill/>
          </a:ln>
          <a:effectLst/>
          <a:extLs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spcAft>
                <a:spcPct val="50000"/>
              </a:spcAft>
            </a:pPr>
            <a:endParaRPr lang="en-US" sz="1600" b="0" i="0">
              <a:solidFill>
                <a:schemeClr val="tx1"/>
              </a:solidFill>
              <a:latin typeface="Arial" panose="020B0604020202020204" pitchFamily="34" charset="0"/>
              <a:ea typeface="+mn-ea"/>
              <a:cs typeface="Arial" panose="020B0604020202020204" pitchFamily="34" charset="0"/>
            </a:endParaRPr>
          </a:p>
        </p:txBody>
      </p:sp>
      <p:sp>
        <p:nvSpPr>
          <p:cNvPr id="22" name="AutoShape 15"/>
          <p:cNvSpPr>
            <a:spLocks noChangeAspect="1" noChangeArrowheads="1"/>
          </p:cNvSpPr>
          <p:nvPr/>
        </p:nvSpPr>
        <p:spPr bwMode="auto">
          <a:xfrm>
            <a:off x="1274694" y="3743044"/>
            <a:ext cx="7710340" cy="1095822"/>
          </a:xfrm>
          <a:prstGeom prst="roundRect">
            <a:avLst>
              <a:gd name="adj" fmla="val 16667"/>
            </a:avLst>
          </a:prstGeom>
          <a:noFill/>
          <a:ln>
            <a:noFill/>
          </a:ln>
          <a:effectLst/>
          <a:extLst>
            <a:ext uri="{909E8E84-426E-40DD-AFC4-6F175D3DCCD1}">
              <a14:hiddenFill xmlns:a14="http://schemas.microsoft.com/office/drawing/2010/main">
                <a:solidFill>
                  <a:srgbClr val="47008E"/>
                </a:solidFill>
              </a14:hiddenFill>
            </a:ext>
            <a:ext uri="{91240B29-F687-4F45-9708-019B960494DF}">
              <a14:hiddenLine xmlns:a14="http://schemas.microsoft.com/office/drawing/2010/main" w="38100" algn="ctr">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96661" rIns="96661" bIns="96661" anchor="ctr"/>
          <a:lstStyle>
            <a:lvl1pPr marL="368300" indent="-368300"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eaLnBrk="1" hangingPunct="1">
              <a:spcBef>
                <a:spcPct val="50000"/>
              </a:spcBef>
            </a:pPr>
            <a:r>
              <a:rPr lang="en-US" altLang="en-US" sz="1600" b="0" i="0" dirty="0">
                <a:solidFill>
                  <a:schemeClr val="tx1"/>
                </a:solidFill>
                <a:ea typeface="+mn-ea"/>
                <a:cs typeface="Arial" panose="020B0604020202020204" pitchFamily="34" charset="0"/>
              </a:rPr>
              <a:t>Primer layer enables excellent coating adhesion and integrity</a:t>
            </a:r>
            <a:endParaRPr lang="en-US" altLang="en-US" sz="900" b="0" i="0" dirty="0">
              <a:solidFill>
                <a:schemeClr val="tx1"/>
              </a:solidFill>
              <a:ea typeface="+mn-ea"/>
              <a:cs typeface="Arial" panose="020B0604020202020204" pitchFamily="34" charset="0"/>
            </a:endParaRPr>
          </a:p>
          <a:p>
            <a:pPr eaLnBrk="1" hangingPunct="1">
              <a:spcBef>
                <a:spcPct val="50000"/>
              </a:spcBef>
            </a:pPr>
            <a:r>
              <a:rPr lang="en-US" altLang="en-US" sz="1600" b="0" i="0" dirty="0">
                <a:solidFill>
                  <a:schemeClr val="tx1"/>
                </a:solidFill>
                <a:ea typeface="+mn-ea"/>
                <a:cs typeface="Arial" panose="020B0604020202020204" pitchFamily="34" charset="0"/>
              </a:rPr>
              <a:t>Fluorinated copolymer minimizes unwanted adhesion to balloon</a:t>
            </a:r>
          </a:p>
        </p:txBody>
      </p:sp>
      <p:sp>
        <p:nvSpPr>
          <p:cNvPr id="23" name="Rectangle 15"/>
          <p:cNvSpPr>
            <a:spLocks noChangeAspect="1"/>
          </p:cNvSpPr>
          <p:nvPr/>
        </p:nvSpPr>
        <p:spPr bwMode="auto">
          <a:xfrm>
            <a:off x="5646636" y="3116855"/>
            <a:ext cx="1095821" cy="246221"/>
          </a:xfrm>
          <a:prstGeom prst="rect">
            <a:avLst/>
          </a:prstGeom>
          <a:solidFill>
            <a:srgbClr val="2A8D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marL="0" marR="0" lvl="0" indent="0" algn="ctr" defTabSz="966788"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panose="020B0604020202020204" pitchFamily="34" charset="0"/>
              </a:rPr>
              <a:t>Matrix</a:t>
            </a:r>
          </a:p>
        </p:txBody>
      </p:sp>
      <p:sp>
        <p:nvSpPr>
          <p:cNvPr id="24" name="Rectangle 15"/>
          <p:cNvSpPr>
            <a:spLocks noChangeAspect="1"/>
          </p:cNvSpPr>
          <p:nvPr/>
        </p:nvSpPr>
        <p:spPr bwMode="auto">
          <a:xfrm>
            <a:off x="4143607" y="3116855"/>
            <a:ext cx="1095822" cy="246221"/>
          </a:xfrm>
          <a:prstGeom prst="rect">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lgn="l" defTabSz="966788" eaLnBrk="0" hangingPunct="0">
              <a:spcBef>
                <a:spcPct val="0"/>
              </a:spcBef>
              <a:buChar char="•"/>
              <a:defRPr sz="2300" b="1">
                <a:solidFill>
                  <a:schemeClr val="bg1"/>
                </a:solidFill>
                <a:latin typeface="Arial" panose="020B0604020202020204" pitchFamily="34" charset="0"/>
              </a:defRPr>
            </a:lvl1pPr>
            <a:lvl2pPr marL="742950" indent="-285750" algn="l" defTabSz="966788" eaLnBrk="0" hangingPunct="0">
              <a:spcBef>
                <a:spcPct val="0"/>
              </a:spcBef>
              <a:spcAft>
                <a:spcPct val="30000"/>
              </a:spcAft>
              <a:buChar char="–"/>
              <a:defRPr sz="2100" b="1">
                <a:solidFill>
                  <a:schemeClr val="bg1"/>
                </a:solidFill>
                <a:latin typeface="Arial" panose="020B0604020202020204" pitchFamily="34" charset="0"/>
              </a:defRPr>
            </a:lvl2pPr>
            <a:lvl3pPr marL="1143000" indent="-228600" algn="l" defTabSz="966788" eaLnBrk="0" hangingPunct="0">
              <a:spcBef>
                <a:spcPct val="0"/>
              </a:spcBef>
              <a:spcAft>
                <a:spcPct val="30000"/>
              </a:spcAft>
              <a:buChar char="•"/>
              <a:defRPr sz="1700" b="1">
                <a:solidFill>
                  <a:schemeClr val="bg1"/>
                </a:solidFill>
                <a:latin typeface="Arial" panose="020B0604020202020204" pitchFamily="34" charset="0"/>
              </a:defRPr>
            </a:lvl3pPr>
            <a:lvl4pPr marL="1600200" indent="-228600" algn="l" defTabSz="966788" eaLnBrk="0" hangingPunct="0">
              <a:spcBef>
                <a:spcPct val="0"/>
              </a:spcBef>
              <a:spcAft>
                <a:spcPct val="30000"/>
              </a:spcAft>
              <a:buChar char="–"/>
              <a:defRPr sz="1700" b="1">
                <a:solidFill>
                  <a:schemeClr val="bg1"/>
                </a:solidFill>
                <a:latin typeface="Arial" panose="020B0604020202020204" pitchFamily="34" charset="0"/>
              </a:defRPr>
            </a:lvl4pPr>
            <a:lvl5pPr marL="2057400" indent="-228600" algn="l" defTabSz="966788" eaLnBrk="0" hangingPunct="0">
              <a:spcBef>
                <a:spcPct val="0"/>
              </a:spcBef>
              <a:spcAft>
                <a:spcPct val="30000"/>
              </a:spcAft>
              <a:buChar char="•"/>
              <a:defRPr sz="1700" b="1">
                <a:solidFill>
                  <a:schemeClr val="bg1"/>
                </a:solidFill>
                <a:latin typeface="Arial" panose="020B0604020202020204" pitchFamily="34" charset="0"/>
              </a:defRPr>
            </a:lvl5pPr>
            <a:lvl6pPr marL="25146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6pPr>
            <a:lvl7pPr marL="29718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7pPr>
            <a:lvl8pPr marL="34290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8pPr>
            <a:lvl9pPr marL="3886200" indent="-228600" defTabSz="966788" eaLnBrk="0" fontAlgn="base" hangingPunct="0">
              <a:spcBef>
                <a:spcPct val="0"/>
              </a:spcBef>
              <a:spcAft>
                <a:spcPct val="30000"/>
              </a:spcAft>
              <a:buChar char="•"/>
              <a:defRPr sz="1700" b="1">
                <a:solidFill>
                  <a:schemeClr val="bg1"/>
                </a:solidFill>
                <a:latin typeface="Arial" panose="020B0604020202020204" pitchFamily="34" charset="0"/>
              </a:defRPr>
            </a:lvl9pPr>
          </a:lstStyle>
          <a:p>
            <a:pPr marL="0" marR="0" lvl="0" indent="0" algn="ctr" defTabSz="966788"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panose="020B0604020202020204" pitchFamily="34" charset="0"/>
              </a:rPr>
              <a:t>Primer</a:t>
            </a:r>
          </a:p>
        </p:txBody>
      </p:sp>
    </p:spTree>
    <p:extLst>
      <p:ext uri="{BB962C8B-B14F-4D97-AF65-F5344CB8AC3E}">
        <p14:creationId xmlns:p14="http://schemas.microsoft.com/office/powerpoint/2010/main" val="4273225325"/>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11305</TotalTime>
  <Words>4589</Words>
  <Application>Microsoft Office PowerPoint</Application>
  <PresentationFormat>On-screen Show (16:9)</PresentationFormat>
  <Paragraphs>449</Paragraphs>
  <Slides>37</Slides>
  <Notes>29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Microsoft YaHei</vt:lpstr>
      <vt:lpstr>ＭＳ Ｐゴシック</vt:lpstr>
      <vt:lpstr>ＭＳ Ｐゴシック</vt:lpstr>
      <vt:lpstr>宋体</vt:lpstr>
      <vt:lpstr>Arial</vt:lpstr>
      <vt:lpstr>Calibri</vt:lpstr>
      <vt:lpstr>Georgia</vt:lpstr>
      <vt:lpstr>Symbol</vt:lpstr>
      <vt:lpstr>Times New Roman</vt:lpstr>
      <vt:lpstr>Wingdings</vt:lpstr>
      <vt:lpstr>Wingdings 2</vt:lpstr>
      <vt:lpstr>ヒラギノ角ゴ Pro W3</vt:lpstr>
      <vt:lpstr>CRF_2006_background</vt:lpstr>
      <vt:lpstr>1_CRF_2006_background</vt:lpstr>
      <vt:lpstr>The Methods for Coronary Stent Development</vt:lpstr>
      <vt:lpstr>Disclosure Statement of Financial Interest</vt:lpstr>
      <vt:lpstr>The Methods for Coronary Stent Development</vt:lpstr>
      <vt:lpstr>The Four Key Components of DES Design Scientific Design &amp; Integration</vt:lpstr>
      <vt:lpstr>Stent Patterns – Number of Links and Rings </vt:lpstr>
      <vt:lpstr>PowerPoint Presentation</vt:lpstr>
      <vt:lpstr>PowerPoint Presentation</vt:lpstr>
      <vt:lpstr>PowerPoint Presentation</vt:lpstr>
      <vt:lpstr>PowerPoint Presentation</vt:lpstr>
      <vt:lpstr>The Methods for Coronary Stent Development</vt:lpstr>
      <vt:lpstr>Coronary DES In Vivo Assessment: Models and Objectives</vt:lpstr>
      <vt:lpstr>Coronary DES In Vivo Characterization: Pharmacokinetics and Degradation</vt:lpstr>
      <vt:lpstr>Coronary DES In Vivo Assessment:  Safety Study Design </vt:lpstr>
      <vt:lpstr>Coronary DES In Vivo Assessment: Safety Endpoints </vt:lpstr>
      <vt:lpstr>The Methods for Coronary Stent Development</vt:lpstr>
      <vt:lpstr>Regulatory Approval Requirements – DES</vt:lpstr>
      <vt:lpstr>US FDA Approval Process</vt:lpstr>
      <vt:lpstr>US FDA Approval Process (continued)</vt:lpstr>
      <vt:lpstr>US FDA Approval Process (continued)</vt:lpstr>
      <vt:lpstr>Case Examples</vt:lpstr>
      <vt:lpstr>EU CE Mark Application Process</vt:lpstr>
      <vt:lpstr>US FDA / EU CE Mark Comparison - DES</vt:lpstr>
      <vt:lpstr>Conclusion</vt:lpstr>
      <vt:lpstr>Clinical Data for Expanded DES Indications is Now the Name of the Game in This Mature Device Category</vt:lpstr>
      <vt:lpstr>Current State of Coronary DES U.S. Indications</vt:lpstr>
      <vt:lpstr>Current State of Coronary DES</vt:lpstr>
      <vt:lpstr>XIENCE Short DAPT Program</vt:lpstr>
      <vt:lpstr>The Methods for Coronary Stent Development</vt:lpstr>
      <vt:lpstr>New Hurdles in Device Development</vt:lpstr>
      <vt:lpstr>US Reimbursement for Coronary Interventions is Well Established</vt:lpstr>
      <vt:lpstr>The Methods for Coronary Stent Development</vt:lpstr>
      <vt:lpstr>Unmet Clinical Needs of DES in PCI</vt:lpstr>
      <vt:lpstr>The Methods for Coronary Stent Development</vt:lpstr>
      <vt:lpstr>Future of DES in PCI</vt:lpstr>
      <vt:lpstr>PowerPoint Presentation</vt:lpstr>
      <vt:lpstr>PowerPoint Presentation</vt:lpstr>
      <vt:lpstr>PowerPoint Presentation</vt:lpstr>
    </vt:vector>
  </TitlesOfParts>
  <Company>CRF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Checkin 029</cp:lastModifiedBy>
  <cp:revision>378</cp:revision>
  <dcterms:created xsi:type="dcterms:W3CDTF">2015-03-17T14:58:49Z</dcterms:created>
  <dcterms:modified xsi:type="dcterms:W3CDTF">2018-09-21T19:39:51Z</dcterms:modified>
</cp:coreProperties>
</file>