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2" r:id="rId1"/>
  </p:sldMasterIdLst>
  <p:notesMasterIdLst>
    <p:notesMasterId r:id="rId24"/>
  </p:notesMasterIdLst>
  <p:sldIdLst>
    <p:sldId id="1219" r:id="rId2"/>
    <p:sldId id="1266" r:id="rId3"/>
    <p:sldId id="1236" r:id="rId4"/>
    <p:sldId id="1240" r:id="rId5"/>
    <p:sldId id="1246" r:id="rId6"/>
    <p:sldId id="1252" r:id="rId7"/>
    <p:sldId id="1253" r:id="rId8"/>
    <p:sldId id="1255" r:id="rId9"/>
    <p:sldId id="1248" r:id="rId10"/>
    <p:sldId id="1250" r:id="rId11"/>
    <p:sldId id="1220" r:id="rId12"/>
    <p:sldId id="1233" r:id="rId13"/>
    <p:sldId id="1221" r:id="rId14"/>
    <p:sldId id="1222" r:id="rId15"/>
    <p:sldId id="1261" r:id="rId16"/>
    <p:sldId id="1234" r:id="rId17"/>
    <p:sldId id="1257" r:id="rId18"/>
    <p:sldId id="1226" r:id="rId19"/>
    <p:sldId id="1260" r:id="rId20"/>
    <p:sldId id="1259" r:id="rId21"/>
    <p:sldId id="1262" r:id="rId22"/>
    <p:sldId id="1263" r:id="rId23"/>
  </p:sldIdLst>
  <p:sldSz cx="10972800" cy="6858000"/>
  <p:notesSz cx="6858000" cy="9144000"/>
  <p:defaultTextStyle>
    <a:defPPr>
      <a:defRPr lang="en-US"/>
    </a:defPPr>
    <a:lvl1pPr algn="ctr" rtl="0" fontAlgn="base">
      <a:spcBef>
        <a:spcPct val="0"/>
      </a:spcBef>
      <a:spcAft>
        <a:spcPct val="0"/>
      </a:spcAft>
      <a:defRPr b="1" kern="1200">
        <a:solidFill>
          <a:schemeClr val="tx1"/>
        </a:solidFill>
        <a:latin typeface="Arial" charset="0"/>
        <a:ea typeface="ＭＳ Ｐゴシック" charset="0"/>
        <a:cs typeface="ＭＳ Ｐゴシック" charset="0"/>
      </a:defRPr>
    </a:lvl1pPr>
    <a:lvl2pPr marL="457200" algn="ctr" rtl="0" fontAlgn="base">
      <a:spcBef>
        <a:spcPct val="0"/>
      </a:spcBef>
      <a:spcAft>
        <a:spcPct val="0"/>
      </a:spcAft>
      <a:defRPr b="1" kern="1200">
        <a:solidFill>
          <a:schemeClr val="tx1"/>
        </a:solidFill>
        <a:latin typeface="Arial" charset="0"/>
        <a:ea typeface="ＭＳ Ｐゴシック" charset="0"/>
        <a:cs typeface="ＭＳ Ｐゴシック" charset="0"/>
      </a:defRPr>
    </a:lvl2pPr>
    <a:lvl3pPr marL="914400" algn="ctr" rtl="0" fontAlgn="base">
      <a:spcBef>
        <a:spcPct val="0"/>
      </a:spcBef>
      <a:spcAft>
        <a:spcPct val="0"/>
      </a:spcAft>
      <a:defRPr b="1" kern="1200">
        <a:solidFill>
          <a:schemeClr val="tx1"/>
        </a:solidFill>
        <a:latin typeface="Arial" charset="0"/>
        <a:ea typeface="ＭＳ Ｐゴシック" charset="0"/>
        <a:cs typeface="ＭＳ Ｐゴシック" charset="0"/>
      </a:defRPr>
    </a:lvl3pPr>
    <a:lvl4pPr marL="1371600" algn="ctr" rtl="0" fontAlgn="base">
      <a:spcBef>
        <a:spcPct val="0"/>
      </a:spcBef>
      <a:spcAft>
        <a:spcPct val="0"/>
      </a:spcAft>
      <a:defRPr b="1" kern="1200">
        <a:solidFill>
          <a:schemeClr val="tx1"/>
        </a:solidFill>
        <a:latin typeface="Arial" charset="0"/>
        <a:ea typeface="ＭＳ Ｐゴシック" charset="0"/>
        <a:cs typeface="ＭＳ Ｐゴシック" charset="0"/>
      </a:defRPr>
    </a:lvl4pPr>
    <a:lvl5pPr marL="1828800" algn="ctr" rtl="0" fontAlgn="base">
      <a:spcBef>
        <a:spcPct val="0"/>
      </a:spcBef>
      <a:spcAft>
        <a:spcPct val="0"/>
      </a:spcAft>
      <a:defRPr b="1" kern="1200">
        <a:solidFill>
          <a:schemeClr val="tx1"/>
        </a:solidFill>
        <a:latin typeface="Arial" charset="0"/>
        <a:ea typeface="ＭＳ Ｐゴシック" charset="0"/>
        <a:cs typeface="ＭＳ Ｐゴシック" charset="0"/>
      </a:defRPr>
    </a:lvl5pPr>
    <a:lvl6pPr marL="2286000" algn="l" defTabSz="457200" rtl="0" eaLnBrk="1" latinLnBrk="0" hangingPunct="1">
      <a:defRPr b="1" kern="1200">
        <a:solidFill>
          <a:schemeClr val="tx1"/>
        </a:solidFill>
        <a:latin typeface="Arial" charset="0"/>
        <a:ea typeface="ＭＳ Ｐゴシック" charset="0"/>
        <a:cs typeface="ＭＳ Ｐゴシック" charset="0"/>
      </a:defRPr>
    </a:lvl6pPr>
    <a:lvl7pPr marL="2743200" algn="l" defTabSz="457200" rtl="0" eaLnBrk="1" latinLnBrk="0" hangingPunct="1">
      <a:defRPr b="1" kern="1200">
        <a:solidFill>
          <a:schemeClr val="tx1"/>
        </a:solidFill>
        <a:latin typeface="Arial" charset="0"/>
        <a:ea typeface="ＭＳ Ｐゴシック" charset="0"/>
        <a:cs typeface="ＭＳ Ｐゴシック" charset="0"/>
      </a:defRPr>
    </a:lvl7pPr>
    <a:lvl8pPr marL="3200400" algn="l" defTabSz="457200" rtl="0" eaLnBrk="1" latinLnBrk="0" hangingPunct="1">
      <a:defRPr b="1" kern="1200">
        <a:solidFill>
          <a:schemeClr val="tx1"/>
        </a:solidFill>
        <a:latin typeface="Arial" charset="0"/>
        <a:ea typeface="ＭＳ Ｐゴシック" charset="0"/>
        <a:cs typeface="ＭＳ Ｐゴシック" charset="0"/>
      </a:defRPr>
    </a:lvl8pPr>
    <a:lvl9pPr marL="3657600" algn="l" defTabSz="457200" rtl="0" eaLnBrk="1" latinLnBrk="0" hangingPunct="1">
      <a:defRPr b="1"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4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66"/>
    <a:srgbClr val="000000"/>
    <a:srgbClr val="FF8000"/>
    <a:srgbClr val="EF01C2"/>
    <a:srgbClr val="66CCFF"/>
    <a:srgbClr val="CCCCCC"/>
    <a:srgbClr val="FF0000"/>
    <a:srgbClr val="804000"/>
    <a:srgbClr val="0A805D"/>
    <a:srgbClr val="408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57" autoAdjust="0"/>
    <p:restoredTop sz="93279" autoAdjust="0"/>
  </p:normalViewPr>
  <p:slideViewPr>
    <p:cSldViewPr>
      <p:cViewPr varScale="1">
        <p:scale>
          <a:sx n="113" d="100"/>
          <a:sy n="113" d="100"/>
        </p:scale>
        <p:origin x="828" y="84"/>
      </p:cViewPr>
      <p:guideLst>
        <p:guide orient="horz" pos="2160"/>
        <p:guide pos="2880"/>
        <p:guide pos="3456"/>
      </p:guideLst>
    </p:cSldViewPr>
  </p:slideViewPr>
  <p:outlineViewPr>
    <p:cViewPr>
      <p:scale>
        <a:sx n="33" d="100"/>
        <a:sy n="33" d="100"/>
      </p:scale>
      <p:origin x="0" y="-17072"/>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latin typeface="Arial" charset="0"/>
                <a:ea typeface="+mn-ea"/>
                <a:cs typeface="+mn-cs"/>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charset="0"/>
                <a:ea typeface="+mn-ea"/>
                <a:cs typeface="+mn-cs"/>
              </a:defRPr>
            </a:lvl1pPr>
          </a:lstStyle>
          <a:p>
            <a:pPr>
              <a:defRPr/>
            </a:pPr>
            <a:endParaRPr lang="en-US"/>
          </a:p>
        </p:txBody>
      </p:sp>
      <p:sp>
        <p:nvSpPr>
          <p:cNvPr id="47108" name="Rectangle 4"/>
          <p:cNvSpPr>
            <a:spLocks noGrp="1" noRot="1" noChangeAspect="1" noChangeArrowheads="1" noTextEdit="1"/>
          </p:cNvSpPr>
          <p:nvPr>
            <p:ph type="sldImg" idx="2"/>
          </p:nvPr>
        </p:nvSpPr>
        <p:spPr bwMode="auto">
          <a:xfrm>
            <a:off x="685800" y="685800"/>
            <a:ext cx="5486400" cy="3429000"/>
          </a:xfrm>
          <a:prstGeom prst="rect">
            <a:avLst/>
          </a:prstGeom>
          <a:noFill/>
          <a:ln w="9525">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latin typeface="Arial" charset="0"/>
                <a:ea typeface="+mn-ea"/>
                <a:cs typeface="+mn-cs"/>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cs typeface="+mn-cs"/>
              </a:defRPr>
            </a:lvl1pPr>
          </a:lstStyle>
          <a:p>
            <a:pPr>
              <a:defRPr/>
            </a:pPr>
            <a:fld id="{90585114-4EE3-6746-81B6-95D02A570562}" type="slidenum">
              <a:rPr lang="en-US"/>
              <a:pPr>
                <a:defRPr/>
              </a:pPr>
              <a:t>‹#›</a:t>
            </a:fld>
            <a:endParaRPr lang="en-US"/>
          </a:p>
        </p:txBody>
      </p:sp>
    </p:spTree>
    <p:extLst>
      <p:ext uri="{BB962C8B-B14F-4D97-AF65-F5344CB8AC3E}">
        <p14:creationId xmlns:p14="http://schemas.microsoft.com/office/powerpoint/2010/main" val="1405784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0585114-4EE3-6746-81B6-95D02A570562}" type="slidenum">
              <a:rPr lang="en-US" smtClean="0"/>
              <a:pPr>
                <a:defRPr/>
              </a:pPr>
              <a:t>1</a:t>
            </a:fld>
            <a:endParaRPr lang="en-US"/>
          </a:p>
        </p:txBody>
      </p:sp>
    </p:spTree>
    <p:extLst>
      <p:ext uri="{BB962C8B-B14F-4D97-AF65-F5344CB8AC3E}">
        <p14:creationId xmlns:p14="http://schemas.microsoft.com/office/powerpoint/2010/main" val="2353801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A07D0FD0-6C81-48E1-A37E-A2155599CBD8}" type="slidenum">
              <a:rPr lang="en-US" altLang="en-US" smtClean="0">
                <a:ea typeface="ヒラギノ角ゴ Pro W3" charset="-128"/>
                <a:cs typeface="Arial" pitchFamily="34" charset="0"/>
              </a:rPr>
              <a:pPr eaLnBrk="1" fontAlgn="base" hangingPunct="1">
                <a:spcBef>
                  <a:spcPct val="0"/>
                </a:spcBef>
                <a:spcAft>
                  <a:spcPct val="0"/>
                </a:spcAft>
              </a:pPr>
              <a:t>2</a:t>
            </a:fld>
            <a:endParaRPr lang="en-US" altLang="en-US">
              <a:ea typeface="ヒラギノ角ゴ Pro W3" charset="-128"/>
              <a:cs typeface="Arial" pitchFamily="34" charset="0"/>
            </a:endParaRPr>
          </a:p>
        </p:txBody>
      </p:sp>
      <p:sp>
        <p:nvSpPr>
          <p:cNvPr id="7171" name="Rectangle 2"/>
          <p:cNvSpPr>
            <a:spLocks noGrp="1" noRot="1" noChangeAspect="1" noChangeArrowheads="1" noTextEdit="1"/>
          </p:cNvSpPr>
          <p:nvPr>
            <p:ph type="sldImg"/>
          </p:nvPr>
        </p:nvSpPr>
        <p:spPr bwMode="auto">
          <a:xfrm>
            <a:off x="685800"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435815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a:solidFill>
                  <a:schemeClr val="tx1"/>
                </a:solidFill>
                <a:effectLst/>
                <a:latin typeface="Arial" charset="0"/>
                <a:ea typeface="ＭＳ Ｐゴシック" charset="0"/>
                <a:cs typeface="+mn-cs"/>
              </a:rPr>
              <a:t>Performance characterization testing will demonstrate that the complete system meets its design specifications over its full range of operating conditions for all possible configurations. It is critical that the test parameters not be limited to the nominal operating conditions. Any time-dependent performance characteristics of the system will need to be reported in the data. In addition, performance characterization testing can be used to determine the appropriate “worst case” test conditions and parameters for the </a:t>
            </a:r>
            <a:r>
              <a:rPr lang="en-US" sz="1200" i="1" kern="1200" dirty="0">
                <a:solidFill>
                  <a:schemeClr val="tx1"/>
                </a:solidFill>
                <a:effectLst/>
                <a:latin typeface="Arial" charset="0"/>
                <a:ea typeface="ＭＳ Ｐゴシック" charset="0"/>
                <a:cs typeface="+mn-cs"/>
              </a:rPr>
              <a:t>in vitro</a:t>
            </a:r>
            <a:r>
              <a:rPr lang="en-US" sz="1200" kern="1200" dirty="0">
                <a:solidFill>
                  <a:schemeClr val="tx1"/>
                </a:solidFill>
                <a:effectLst/>
                <a:latin typeface="Arial" charset="0"/>
                <a:ea typeface="ＭＳ Ｐゴシック" charset="0"/>
                <a:cs typeface="+mn-cs"/>
              </a:rPr>
              <a:t> reliability testing. </a:t>
            </a:r>
          </a:p>
          <a:p>
            <a:r>
              <a:rPr lang="en-US" sz="1200" kern="1200" dirty="0">
                <a:solidFill>
                  <a:schemeClr val="tx1"/>
                </a:solidFill>
                <a:effectLst/>
                <a:latin typeface="Arial" charset="0"/>
                <a:ea typeface="ＭＳ Ｐゴシック" charset="0"/>
                <a:cs typeface="ＭＳ Ｐゴシック" charset="0"/>
              </a:rPr>
              <a:t> </a:t>
            </a:r>
          </a:p>
          <a:p>
            <a:pPr lvl="1"/>
            <a:r>
              <a:rPr lang="en-US" sz="1200" kern="1200" dirty="0">
                <a:solidFill>
                  <a:schemeClr val="tx1"/>
                </a:solidFill>
                <a:effectLst/>
                <a:latin typeface="Arial" charset="0"/>
                <a:ea typeface="ＭＳ Ｐゴシック" charset="0"/>
                <a:cs typeface="+mn-cs"/>
              </a:rPr>
              <a:t>Mechanical safety testing is conducted to show that all device components perform to design specifications and meet applicable acceptance criteria. The testing of the pump, conduits, </a:t>
            </a:r>
            <a:r>
              <a:rPr lang="en-US" sz="1200" kern="1200" dirty="0" err="1">
                <a:solidFill>
                  <a:schemeClr val="tx1"/>
                </a:solidFill>
                <a:effectLst/>
                <a:latin typeface="Arial" charset="0"/>
                <a:ea typeface="ＭＳ Ｐゴシック" charset="0"/>
                <a:cs typeface="+mn-cs"/>
              </a:rPr>
              <a:t>cannulae</a:t>
            </a:r>
            <a:r>
              <a:rPr lang="en-US" sz="1200" kern="1200" dirty="0">
                <a:solidFill>
                  <a:schemeClr val="tx1"/>
                </a:solidFill>
                <a:effectLst/>
                <a:latin typeface="Arial" charset="0"/>
                <a:ea typeface="ＭＳ Ｐゴシック" charset="0"/>
                <a:cs typeface="+mn-cs"/>
              </a:rPr>
              <a:t>, cables, leads, bend reliefs, and connectors is usually conducted separately on each component or assembly under either static or cyclic loading. Testing includes but is not limited to leakage, pressurization, mechanical strength, and mechanical integrity. The mechanical safety testing may seem to be simple and straightforward, but in reality, many adverse events related to these components have been observed in Investigational Device Exemption (IDE) trials and in commercial use, which often prompts necessary design and manufacturing modifications. Accurate characterization of the loading is the key. It is worth emphasizing that testing performed under single mode motion may not reflect the real life scenario and thus multiple mode motion may be more appropriate. Additional mechanical safety testing includes but is not limited to fluid dynamics and flow visualization of the entire blood pathway, environmental and expected patient transport testing (e.g. ambulance, fixed-wing aircraft, and helicopter), packaging and shipping testing, heat generation, and particulate generation in pumps that experience wear of any moving components over time. </a:t>
            </a:r>
          </a:p>
          <a:p>
            <a:r>
              <a:rPr lang="en-US" sz="1200" kern="1200" dirty="0">
                <a:solidFill>
                  <a:schemeClr val="tx1"/>
                </a:solidFill>
                <a:effectLst/>
                <a:latin typeface="Arial" charset="0"/>
                <a:ea typeface="ＭＳ Ｐゴシック" charset="0"/>
                <a:cs typeface="ＭＳ Ｐゴシック" charset="0"/>
              </a:rPr>
              <a:t> </a:t>
            </a:r>
          </a:p>
          <a:p>
            <a:pPr lvl="1"/>
            <a:r>
              <a:rPr lang="en-US" sz="1200" i="1" kern="1200" dirty="0">
                <a:solidFill>
                  <a:schemeClr val="tx1"/>
                </a:solidFill>
                <a:effectLst/>
                <a:latin typeface="Arial" charset="0"/>
                <a:ea typeface="ＭＳ Ｐゴシック" charset="0"/>
                <a:cs typeface="+mn-cs"/>
              </a:rPr>
              <a:t>In vitro</a:t>
            </a:r>
            <a:r>
              <a:rPr lang="en-US" sz="1200" kern="1200" dirty="0">
                <a:solidFill>
                  <a:schemeClr val="tx1"/>
                </a:solidFill>
                <a:effectLst/>
                <a:latin typeface="Arial" charset="0"/>
                <a:ea typeface="ＭＳ Ｐゴシック" charset="0"/>
                <a:cs typeface="+mn-cs"/>
              </a:rPr>
              <a:t> reliability testing is conducted to demonstrate that a VAD can last the duration of intended use. As VAD therapy is increasingly an option for patients ineligible for cardiac transplant, support durations are increasing, and product reliability and component durability are increasingly important characteristics.  With VAD systems, a multi-faceted approach is routine.  Testing typically includes accelerated testing in which loads or conditions are exerted upon components or sub-assemblies at a rate often far exceeding real-world conditions to relatively quickly acquire results.  The extent to which the acceleration unrealistically affects results, the exaggeration of loads imposed to establish a factor of safety where appropriate, and the calculation of suitable life requirements (i.e., number of cycles) and sample sizes are the responsibility of experienced engineers using solid judgment.  A historical example illustrates this point: in evaluating the wear-out of the contact elements of a ball bearing, an apparatus may be devised to impose much faster than normal cycles on the bearing in order to reach, say, a million cycles in a matter of days instead of months.  However, if the dynamics of what is occurring during the stop and start at each cycle and the speed of the rotating elements are supra-normal, the accelerated results may not reflect what would have occurred at real-world speeds; indeed, the failure mechanism may be entirely different.  In this example, it may be appreciated that a faster relative speed between lubricated rolling elements may be protective against wear, and that accelerated test results could undesirably overestimate expected life.</a:t>
            </a:r>
          </a:p>
          <a:p>
            <a:r>
              <a:rPr lang="en-US" sz="1200" kern="1200" dirty="0">
                <a:solidFill>
                  <a:schemeClr val="tx1"/>
                </a:solidFill>
                <a:effectLst/>
                <a:latin typeface="Arial" charset="0"/>
                <a:ea typeface="ＭＳ Ｐゴシック" charset="0"/>
                <a:cs typeface="ＭＳ Ｐゴシック" charset="0"/>
              </a:rPr>
              <a:t> </a:t>
            </a:r>
          </a:p>
          <a:p>
            <a:r>
              <a:rPr lang="en-US" sz="1200" kern="1200" dirty="0">
                <a:solidFill>
                  <a:schemeClr val="tx1"/>
                </a:solidFill>
                <a:effectLst/>
                <a:latin typeface="Arial" charset="0"/>
                <a:ea typeface="ＭＳ Ｐゴシック" charset="0"/>
                <a:cs typeface="ＭＳ Ｐゴシック" charset="0"/>
              </a:rPr>
              <a:t>Notwithstanding the importance of these numerous accelerated tests, a “real-time life test”, in which an implanted VAD and its Controller are run in real-world modes, speeds, and conditions, has been historically important in identifying real-world failure modes, and continues to be recommended in this era in which VADs have fewer moving parts and less wear.  This test is a source for interim reports in support of submissions for clinical trials and product approvals, but typically continues indefinitely even as its predictive power of reliability becomes eclipsed by that of actual clinical experience.</a:t>
            </a:r>
          </a:p>
          <a:p>
            <a:r>
              <a:rPr lang="en-US" sz="1200" kern="1200" dirty="0">
                <a:solidFill>
                  <a:schemeClr val="tx1"/>
                </a:solidFill>
                <a:effectLst/>
                <a:latin typeface="Arial" charset="0"/>
                <a:ea typeface="ＭＳ Ｐゴシック" charset="0"/>
                <a:cs typeface="ＭＳ Ｐゴシック" charset="0"/>
              </a:rPr>
              <a:t> </a:t>
            </a:r>
          </a:p>
          <a:p>
            <a:r>
              <a:rPr lang="en-US" sz="1200" kern="1200" dirty="0">
                <a:solidFill>
                  <a:schemeClr val="tx1"/>
                </a:solidFill>
                <a:effectLst/>
                <a:latin typeface="Arial" charset="0"/>
                <a:ea typeface="ＭＳ Ｐゴシック" charset="0"/>
                <a:cs typeface="ＭＳ Ｐゴシック" charset="0"/>
              </a:rPr>
              <a:t>Highly-accelerated life tests (HALT), in which unnaturally hostile loads and conditions are imposed, are often utilized in the early stages of VAD and Controller design to elicit weaknesses and drive design improvements for robustness.  As such, they contribute to product reliability and durability, but because they are not used to verify requirements, they are conceptually distinct from the accelerated and real-time tests mentioned above.</a:t>
            </a:r>
          </a:p>
          <a:p>
            <a:r>
              <a:rPr lang="en-US" sz="1200" kern="1200" dirty="0">
                <a:solidFill>
                  <a:schemeClr val="tx1"/>
                </a:solidFill>
                <a:effectLst/>
                <a:latin typeface="Arial" charset="0"/>
                <a:ea typeface="ＭＳ Ｐゴシック" charset="0"/>
                <a:cs typeface="ＭＳ Ｐゴシック" charset="0"/>
              </a:rPr>
              <a:t> </a:t>
            </a:r>
          </a:p>
          <a:p>
            <a:r>
              <a:rPr lang="en-US" sz="1200" kern="1200" dirty="0">
                <a:solidFill>
                  <a:schemeClr val="tx1"/>
                </a:solidFill>
                <a:effectLst/>
                <a:latin typeface="Arial" charset="0"/>
                <a:ea typeface="ＭＳ Ｐゴシック" charset="0"/>
                <a:cs typeface="ＭＳ Ｐゴシック" charset="0"/>
              </a:rPr>
              <a:t>The duration for </a:t>
            </a:r>
            <a:r>
              <a:rPr lang="en-US" sz="1200" i="1" kern="1200" dirty="0">
                <a:solidFill>
                  <a:schemeClr val="tx1"/>
                </a:solidFill>
                <a:effectLst/>
                <a:latin typeface="Arial" charset="0"/>
                <a:ea typeface="ＭＳ Ｐゴシック" charset="0"/>
                <a:cs typeface="ＭＳ Ｐゴシック" charset="0"/>
              </a:rPr>
              <a:t>in vitro</a:t>
            </a:r>
            <a:r>
              <a:rPr lang="en-US" sz="1200" kern="1200" dirty="0">
                <a:solidFill>
                  <a:schemeClr val="tx1"/>
                </a:solidFill>
                <a:effectLst/>
                <a:latin typeface="Arial" charset="0"/>
                <a:ea typeface="ＭＳ Ｐゴシック" charset="0"/>
                <a:cs typeface="ＭＳ Ｐゴシック" charset="0"/>
              </a:rPr>
              <a:t> reliability testing is commensurate with the longest duration of intended use with an adequate safety margin. For short-term VADs, the test duration is expected to be two times the intended use period. For long-term VADs, the test duration for the bridge-to-transplant (BTT) indication is six months for the Investigational Device Exemption (IDE) study and one year for the Premarket Approval (PMA) application; and the test duration for the destination therapy (DT) indication is one year for the IDE and two years for the PMA. The </a:t>
            </a:r>
            <a:r>
              <a:rPr lang="en-US" sz="1200" i="1" kern="1200" dirty="0">
                <a:solidFill>
                  <a:schemeClr val="tx1"/>
                </a:solidFill>
                <a:effectLst/>
                <a:latin typeface="Arial" charset="0"/>
                <a:ea typeface="ＭＳ Ｐゴシック" charset="0"/>
                <a:cs typeface="ＭＳ Ｐゴシック" charset="0"/>
              </a:rPr>
              <a:t>in vitro</a:t>
            </a:r>
            <a:r>
              <a:rPr lang="en-US" sz="1200" kern="1200" dirty="0">
                <a:solidFill>
                  <a:schemeClr val="tx1"/>
                </a:solidFill>
                <a:effectLst/>
                <a:latin typeface="Arial" charset="0"/>
                <a:ea typeface="ＭＳ Ｐゴシック" charset="0"/>
                <a:cs typeface="ＭＳ Ｐゴシック" charset="0"/>
              </a:rPr>
              <a:t> reliability testing is often performed under “worst-case” simulated use conditions, not nominal conditions. It is also critical to pre-specify what constitutes a failure in order to avoid ambiguity in interpreting the test results. Another important aspect of </a:t>
            </a:r>
            <a:r>
              <a:rPr lang="en-US" sz="1200" i="1" kern="1200" dirty="0">
                <a:solidFill>
                  <a:schemeClr val="tx1"/>
                </a:solidFill>
                <a:effectLst/>
                <a:latin typeface="Arial" charset="0"/>
                <a:ea typeface="ＭＳ Ｐゴシック" charset="0"/>
                <a:cs typeface="ＭＳ Ｐゴシック" charset="0"/>
              </a:rPr>
              <a:t>in vitro</a:t>
            </a:r>
            <a:r>
              <a:rPr lang="en-US" sz="1200" kern="1200" dirty="0">
                <a:solidFill>
                  <a:schemeClr val="tx1"/>
                </a:solidFill>
                <a:effectLst/>
                <a:latin typeface="Arial" charset="0"/>
                <a:ea typeface="ＭＳ Ｐゴシック" charset="0"/>
                <a:cs typeface="ＭＳ Ｐゴシック" charset="0"/>
              </a:rPr>
              <a:t> reliability testing is the sample size, which is typically calculated based on a pre-specified reliability goal and associated confidence level. For VADs, it has been recommended that a minimum of 80% reliability be demonstrated at an 80% confidence level [1].</a:t>
            </a:r>
          </a:p>
          <a:p>
            <a:r>
              <a:rPr lang="en-US" sz="1200" kern="1200" dirty="0">
                <a:solidFill>
                  <a:schemeClr val="tx1"/>
                </a:solidFill>
                <a:effectLst/>
                <a:latin typeface="Arial" charset="0"/>
                <a:ea typeface="ＭＳ Ｐゴシック" charset="0"/>
                <a:cs typeface="ＭＳ Ｐゴシック" charset="0"/>
              </a:rPr>
              <a:t> </a:t>
            </a:r>
          </a:p>
          <a:p>
            <a:pPr lvl="0"/>
            <a:r>
              <a:rPr lang="en-US" sz="1200" kern="1200" dirty="0">
                <a:solidFill>
                  <a:schemeClr val="tx1"/>
                </a:solidFill>
                <a:effectLst/>
                <a:latin typeface="Arial" charset="0"/>
                <a:ea typeface="ＭＳ Ｐゴシック" charset="0"/>
                <a:cs typeface="ＭＳ Ｐゴシック" charset="0"/>
              </a:rPr>
              <a:t>Biocompatibility testing is typically conducted on the final, finished device. Details of the test recommendations can be found in the FDA guidance document on the use of international standard ISO 10993-1 [2]. </a:t>
            </a:r>
          </a:p>
          <a:p>
            <a:r>
              <a:rPr lang="en-US" sz="1200" kern="1200" dirty="0">
                <a:solidFill>
                  <a:schemeClr val="tx1"/>
                </a:solidFill>
                <a:effectLst/>
                <a:latin typeface="Arial" charset="0"/>
                <a:ea typeface="ＭＳ Ｐゴシック" charset="0"/>
                <a:cs typeface="ＭＳ Ｐゴシック" charset="0"/>
              </a:rPr>
              <a:t> </a:t>
            </a:r>
          </a:p>
          <a:p>
            <a:pPr lvl="0"/>
            <a:r>
              <a:rPr lang="en-US" sz="1200" i="1" kern="1200" dirty="0">
                <a:solidFill>
                  <a:schemeClr val="tx1"/>
                </a:solidFill>
                <a:effectLst/>
                <a:latin typeface="Arial" charset="0"/>
                <a:ea typeface="ＭＳ Ｐゴシック" charset="0"/>
                <a:cs typeface="ＭＳ Ｐゴシック" charset="0"/>
              </a:rPr>
              <a:t>In vitro</a:t>
            </a:r>
            <a:r>
              <a:rPr lang="en-US" sz="1200" kern="1200" dirty="0">
                <a:solidFill>
                  <a:schemeClr val="tx1"/>
                </a:solidFill>
                <a:effectLst/>
                <a:latin typeface="Arial" charset="0"/>
                <a:ea typeface="ＭＳ Ｐゴシック" charset="0"/>
                <a:cs typeface="ＭＳ Ｐゴシック" charset="0"/>
              </a:rPr>
              <a:t> short-term blood damage testing (up to 6 hours) may complement the hemocompatibility testing in the animal study and clinical study for long-term VADs. It is typically more informative to perform parallel comparative testing against an appropriate predicate or control device, including comparing the new design and the old design. During the tests, it is imperative to use appropriate flow rates, pressures, and temperature(s); to optimize test sensitivity (e.g., blood volume, test duration, and hematocrit); to use blood from multiple subjects; to justify an adequate sample size to demonstrate reproducibility of results; and to demonstrate device safety over the entire operating range, not just the nominal range. </a:t>
            </a:r>
          </a:p>
          <a:p>
            <a:r>
              <a:rPr lang="en-US" sz="1200" kern="1200" dirty="0">
                <a:solidFill>
                  <a:schemeClr val="tx1"/>
                </a:solidFill>
                <a:effectLst/>
                <a:latin typeface="Arial" charset="0"/>
                <a:ea typeface="ＭＳ Ｐゴシック" charset="0"/>
                <a:cs typeface="ＭＳ Ｐゴシック" charset="0"/>
              </a:rPr>
              <a:t> </a:t>
            </a:r>
          </a:p>
          <a:p>
            <a:pPr lvl="0"/>
            <a:r>
              <a:rPr lang="en-US" sz="1200" kern="1200" dirty="0">
                <a:solidFill>
                  <a:schemeClr val="tx1"/>
                </a:solidFill>
                <a:effectLst/>
                <a:latin typeface="Arial" charset="0"/>
                <a:ea typeface="ＭＳ Ｐゴシック" charset="0"/>
                <a:cs typeface="ＭＳ Ｐゴシック" charset="0"/>
              </a:rPr>
              <a:t>Electrical safety and EMC testing is conducted on the whole system to prevent, for example, electrical shock, explosion, fire, and interference with other electronic equipment and devices. All power sources and device configurations need to be evaluated. Battery depletion time, recharge time, and cycle life are measured under “worst case” expected loads. It is important to pay special attention to the batteries, as many adverse events associated with batteries have been reported. If the controller has wireless capability, it needs to be tested for wireless compatibility in order to prevent any interference and ensure that it maintains a robust and safe wireless connection [3].</a:t>
            </a:r>
          </a:p>
          <a:p>
            <a:r>
              <a:rPr lang="en-US" sz="1200" kern="1200" dirty="0">
                <a:solidFill>
                  <a:schemeClr val="tx1"/>
                </a:solidFill>
                <a:effectLst/>
                <a:latin typeface="Arial" charset="0"/>
                <a:ea typeface="ＭＳ Ｐゴシック" charset="0"/>
                <a:cs typeface="ＭＳ Ｐゴシック" charset="0"/>
              </a:rPr>
              <a:t> </a:t>
            </a:r>
          </a:p>
          <a:p>
            <a:pPr lvl="0"/>
            <a:r>
              <a:rPr lang="en-US" sz="1200" kern="1200" dirty="0">
                <a:solidFill>
                  <a:schemeClr val="tx1"/>
                </a:solidFill>
                <a:effectLst/>
                <a:latin typeface="Arial" charset="0"/>
                <a:ea typeface="ＭＳ Ｐゴシック" charset="0"/>
                <a:cs typeface="ＭＳ Ｐゴシック" charset="0"/>
              </a:rPr>
              <a:t>Software documentation is commensurate with the level of concern of the software [4]. All alarm functions need to be properly simulated and tested because nuisance and false alarms are common in clinical use. Additional recommendations can be found in FDA’s guidance document on general principles of software validation [5].</a:t>
            </a:r>
          </a:p>
          <a:p>
            <a:r>
              <a:rPr lang="en-US" sz="1200" kern="1200" dirty="0">
                <a:solidFill>
                  <a:schemeClr val="tx1"/>
                </a:solidFill>
                <a:effectLst/>
                <a:latin typeface="Arial" charset="0"/>
                <a:ea typeface="ＭＳ Ｐゴシック" charset="0"/>
                <a:cs typeface="ＭＳ Ｐゴシック" charset="0"/>
              </a:rPr>
              <a:t> </a:t>
            </a:r>
          </a:p>
          <a:p>
            <a:pPr lvl="0"/>
            <a:r>
              <a:rPr lang="en-US" sz="1200" kern="1200" dirty="0">
                <a:solidFill>
                  <a:schemeClr val="tx1"/>
                </a:solidFill>
                <a:effectLst/>
                <a:latin typeface="Arial" charset="0"/>
                <a:ea typeface="ＭＳ Ｐゴシック" charset="0"/>
                <a:cs typeface="ＭＳ Ｐゴシック" charset="0"/>
              </a:rPr>
              <a:t>Human factors or usability study is an important aspect of consideration for home use devices [6]. Although the emergence of VADs as a viable therapy for end-stage heart failure was precipitated by breakthroughs in pump development, most notably the advent of compact, reliable, continuous flow pumps, it is not the implanted pump that garners the attention of the patient daily; rather, it is the non-implanted equipment, such as controllers and batteries, that require patient comprehension and interaction.  Human factors and usability engineering techniques have emerged as principally important in averting real-world usage problems that can lead to sometimes non-obvious hazards.  All aspects of VAD therapy are important, of course, and human factors and usability engineering is applied across the board in optimizing surgical steps, patient management by health-care workers, and product labeling.  For VADs, AAMI/ANSI HE75:2009 and ISO/IEC 62366:2007 are the applicable standards.  </a:t>
            </a:r>
          </a:p>
          <a:p>
            <a:r>
              <a:rPr lang="en-US" sz="1200" kern="1200" dirty="0">
                <a:solidFill>
                  <a:schemeClr val="tx1"/>
                </a:solidFill>
                <a:effectLst/>
                <a:latin typeface="Arial" charset="0"/>
                <a:ea typeface="ＭＳ Ｐゴシック" charset="0"/>
                <a:cs typeface="ＭＳ Ｐゴシック" charset="0"/>
              </a:rPr>
              <a:t> </a:t>
            </a:r>
          </a:p>
          <a:p>
            <a:r>
              <a:rPr lang="en-US" sz="1200" kern="1200" dirty="0">
                <a:solidFill>
                  <a:schemeClr val="tx1"/>
                </a:solidFill>
                <a:effectLst/>
                <a:latin typeface="Arial" charset="0"/>
                <a:ea typeface="ＭＳ Ｐゴシック" charset="0"/>
                <a:cs typeface="ＭＳ Ｐゴシック" charset="0"/>
              </a:rPr>
              <a:t>Human factors or usability studies are conducted to demonstrate that the device has met the needs of the intended patient population and can be used by representative users without patterns of preventable failures or difficulties that could result in adverse clinical consequences including death, delayed therapy, or inadvertent injury [7]. Such studies focus on the observed pattern of use errors while performing critical and essential tasks. 	</a:t>
            </a:r>
          </a:p>
          <a:p>
            <a:r>
              <a:rPr lang="en-US" sz="1200" kern="1200" dirty="0">
                <a:solidFill>
                  <a:schemeClr val="tx1"/>
                </a:solidFill>
                <a:effectLst/>
                <a:latin typeface="Arial" charset="0"/>
                <a:ea typeface="ＭＳ Ｐゴシック" charset="0"/>
                <a:cs typeface="ＭＳ Ｐゴシック" charset="0"/>
              </a:rPr>
              <a:t> </a:t>
            </a:r>
          </a:p>
          <a:p>
            <a:pPr lvl="0"/>
            <a:r>
              <a:rPr lang="en-US" sz="1200" kern="1200" dirty="0">
                <a:solidFill>
                  <a:schemeClr val="tx1"/>
                </a:solidFill>
                <a:effectLst/>
                <a:latin typeface="Arial" charset="0"/>
                <a:ea typeface="ＭＳ Ｐゴシック" charset="0"/>
                <a:cs typeface="ＭＳ Ｐゴシック" charset="0"/>
              </a:rPr>
              <a:t>Animal study is a key component of preclinical testing of VADs. The choice of animal model and the study design need to be justified. It is important to report the data from all animals tested, not just from the surviving animals. More detailed discussions on animal studies can be found in the FDA guidance document for animal studies involving cardiovascular devices [8]. In addition, reliability data obtained from the animal study can be reported separately from the </a:t>
            </a:r>
            <a:r>
              <a:rPr lang="en-US" sz="1200" i="1" kern="1200" dirty="0">
                <a:solidFill>
                  <a:schemeClr val="tx1"/>
                </a:solidFill>
                <a:effectLst/>
                <a:latin typeface="Arial" charset="0"/>
                <a:ea typeface="ＭＳ Ｐゴシック" charset="0"/>
                <a:cs typeface="ＭＳ Ｐゴシック" charset="0"/>
              </a:rPr>
              <a:t>in vitro</a:t>
            </a:r>
            <a:r>
              <a:rPr lang="en-US" sz="1200" kern="1200" dirty="0">
                <a:solidFill>
                  <a:schemeClr val="tx1"/>
                </a:solidFill>
                <a:effectLst/>
                <a:latin typeface="Arial" charset="0"/>
                <a:ea typeface="ＭＳ Ｐゴシック" charset="0"/>
                <a:cs typeface="ＭＳ Ｐゴシック" charset="0"/>
              </a:rPr>
              <a:t> reliability test data. </a:t>
            </a:r>
          </a:p>
          <a:p>
            <a:r>
              <a:rPr lang="en-US" sz="1200" kern="1200" dirty="0">
                <a:solidFill>
                  <a:schemeClr val="tx1"/>
                </a:solidFill>
                <a:effectLst/>
                <a:latin typeface="Arial" charset="0"/>
                <a:ea typeface="ＭＳ Ｐゴシック" charset="0"/>
                <a:cs typeface="ＭＳ Ｐゴシック" charset="0"/>
              </a:rPr>
              <a:t> </a:t>
            </a:r>
          </a:p>
          <a:p>
            <a:pPr lvl="0"/>
            <a:r>
              <a:rPr lang="en-US" sz="1200" kern="1200" dirty="0">
                <a:solidFill>
                  <a:schemeClr val="tx1"/>
                </a:solidFill>
                <a:effectLst/>
                <a:latin typeface="Arial" charset="0"/>
                <a:ea typeface="ＭＳ Ｐゴシック" charset="0"/>
                <a:cs typeface="ＭＳ Ｐゴシック" charset="0"/>
              </a:rPr>
              <a:t>Computational modeling is an indispensable tool in the design of VADs. It can also play a role in device evaluation when properly validated. Details on what to include in a report can be found in the FDA guidance document on reporting of computational modeling studies in medical device submissions [9].</a:t>
            </a:r>
          </a:p>
          <a:p>
            <a:endParaRPr lang="en-US" dirty="0"/>
          </a:p>
        </p:txBody>
      </p:sp>
      <p:sp>
        <p:nvSpPr>
          <p:cNvPr id="4" name="Slide Number Placeholder 3"/>
          <p:cNvSpPr>
            <a:spLocks noGrp="1"/>
          </p:cNvSpPr>
          <p:nvPr>
            <p:ph type="sldNum" sz="quarter" idx="5"/>
          </p:nvPr>
        </p:nvSpPr>
        <p:spPr/>
        <p:txBody>
          <a:bodyPr/>
          <a:lstStyle/>
          <a:p>
            <a:pPr>
              <a:defRPr/>
            </a:pPr>
            <a:fld id="{90585114-4EE3-6746-81B6-95D02A570562}" type="slidenum">
              <a:rPr lang="en-US" smtClean="0"/>
              <a:pPr>
                <a:defRPr/>
              </a:pPr>
              <a:t>7</a:t>
            </a:fld>
            <a:endParaRPr lang="en-US"/>
          </a:p>
        </p:txBody>
      </p:sp>
    </p:spTree>
    <p:extLst>
      <p:ext uri="{BB962C8B-B14F-4D97-AF65-F5344CB8AC3E}">
        <p14:creationId xmlns:p14="http://schemas.microsoft.com/office/powerpoint/2010/main" val="1896053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960" y="228601"/>
            <a:ext cx="9326880" cy="990600"/>
          </a:xfrm>
        </p:spPr>
        <p:txBody>
          <a:bodyPr/>
          <a:lstStyle/>
          <a:p>
            <a:r>
              <a:rPr lang="en-US"/>
              <a:t>Click to edit Master title style</a:t>
            </a:r>
            <a:endParaRPr lang="en-US" dirty="0"/>
          </a:p>
        </p:txBody>
      </p:sp>
      <p:sp>
        <p:nvSpPr>
          <p:cNvPr id="3" name="Subtitle 2"/>
          <p:cNvSpPr>
            <a:spLocks noGrp="1"/>
          </p:cNvSpPr>
          <p:nvPr>
            <p:ph type="subTitle" idx="1"/>
          </p:nvPr>
        </p:nvSpPr>
        <p:spPr>
          <a:xfrm>
            <a:off x="1645920" y="3886200"/>
            <a:ext cx="768096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Footer Placeholder 4"/>
          <p:cNvSpPr>
            <a:spLocks noGrp="1"/>
          </p:cNvSpPr>
          <p:nvPr>
            <p:ph type="ftr" sz="quarter" idx="10"/>
          </p:nvPr>
        </p:nvSpPr>
        <p:spPr>
          <a:xfrm>
            <a:off x="3017520" y="5943600"/>
            <a:ext cx="5852160" cy="685800"/>
          </a:xfrm>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157045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48640" y="6356353"/>
            <a:ext cx="256032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a:xfrm>
            <a:off x="7863840" y="6356353"/>
            <a:ext cx="256032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5BE84FD6-F53D-1F4A-9810-AA617F5287ED}"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63469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55280" y="274641"/>
            <a:ext cx="246888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48640" y="274641"/>
            <a:ext cx="722376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48640" y="6356353"/>
            <a:ext cx="256032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a:xfrm>
            <a:off x="7863840" y="6356353"/>
            <a:ext cx="256032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CC6F5CEE-95EF-7B47-A51D-2F108AD5A612}"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9075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423573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3200402"/>
            <a:ext cx="932688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14400" y="1524003"/>
            <a:ext cx="932688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57540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8640" y="1600201"/>
            <a:ext cx="484632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77840" y="1600201"/>
            <a:ext cx="484632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4283796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48640" y="1535115"/>
            <a:ext cx="4848226"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48640" y="2174875"/>
            <a:ext cx="4848226" cy="3387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574033" y="1535115"/>
            <a:ext cx="4850131"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74033" y="2174875"/>
            <a:ext cx="4850131" cy="3387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10"/>
          </p:nvPr>
        </p:nvSpPr>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4110165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4"/>
          <p:cNvSpPr>
            <a:spLocks noGrp="1"/>
          </p:cNvSpPr>
          <p:nvPr>
            <p:ph type="ftr" sz="quarter" idx="10"/>
          </p:nvPr>
        </p:nvSpPr>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51633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746752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8640" y="273052"/>
            <a:ext cx="9875520" cy="869951"/>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290061" y="1447803"/>
            <a:ext cx="6134100" cy="411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48643" y="1435102"/>
            <a:ext cx="3609975" cy="41275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725864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228600"/>
            <a:ext cx="10972800" cy="5486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2150746" y="4800602"/>
            <a:ext cx="658368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150746" y="612775"/>
            <a:ext cx="658368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150746" y="5367340"/>
            <a:ext cx="6583680" cy="2714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0"/>
          </p:nvPr>
        </p:nvSpPr>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4202269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4" name="Rectangle 13"/>
          <p:cNvSpPr/>
          <p:nvPr/>
        </p:nvSpPr>
        <p:spPr>
          <a:xfrm>
            <a:off x="0" y="5562600"/>
            <a:ext cx="10972800" cy="1295400"/>
          </a:xfrm>
          <a:prstGeom prst="rect">
            <a:avLst/>
          </a:prstGeom>
          <a:solidFill>
            <a:schemeClr val="tx2">
              <a:lumMod val="1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7" name="Title Placeholder 1"/>
          <p:cNvSpPr>
            <a:spLocks noGrp="1"/>
          </p:cNvSpPr>
          <p:nvPr>
            <p:ph type="title"/>
          </p:nvPr>
        </p:nvSpPr>
        <p:spPr bwMode="auto">
          <a:xfrm>
            <a:off x="548640" y="448736"/>
            <a:ext cx="9875520" cy="8678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8" name="Text Placeholder 2"/>
          <p:cNvSpPr>
            <a:spLocks noGrp="1"/>
          </p:cNvSpPr>
          <p:nvPr>
            <p:ph type="body" idx="1"/>
          </p:nvPr>
        </p:nvSpPr>
        <p:spPr bwMode="auto">
          <a:xfrm>
            <a:off x="609600" y="1905000"/>
            <a:ext cx="9723120" cy="304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5" name="Footer Placeholder 4"/>
          <p:cNvSpPr>
            <a:spLocks noGrp="1"/>
          </p:cNvSpPr>
          <p:nvPr>
            <p:ph type="ftr" sz="quarter" idx="3"/>
          </p:nvPr>
        </p:nvSpPr>
        <p:spPr>
          <a:xfrm>
            <a:off x="4480560" y="5765803"/>
            <a:ext cx="6126480" cy="859367"/>
          </a:xfrm>
          <a:prstGeom prst="rect">
            <a:avLst/>
          </a:prstGeom>
        </p:spPr>
        <p:txBody>
          <a:bodyPr vert="horz" lIns="91440" tIns="45720" rIns="91440" bIns="45720" rtlCol="0" anchor="ctr"/>
          <a:lstStyle>
            <a:lvl1pPr algn="ctr" fontAlgn="auto">
              <a:spcBef>
                <a:spcPts val="0"/>
              </a:spcBef>
              <a:spcAft>
                <a:spcPts val="0"/>
              </a:spcAft>
              <a:defRPr sz="1200" dirty="0">
                <a:solidFill>
                  <a:srgbClr val="000000"/>
                </a:solidFill>
                <a:latin typeface="+mn-lt"/>
                <a:ea typeface="+mn-ea"/>
              </a:defRPr>
            </a:lvl1pPr>
          </a:lstStyle>
          <a:p>
            <a:pPr>
              <a:defRPr/>
            </a:pPr>
            <a:endParaRPr lang="en-US"/>
          </a:p>
        </p:txBody>
      </p:sp>
      <p:pic>
        <p:nvPicPr>
          <p:cNvPr id="6" name="Picture 5"/>
          <p:cNvPicPr>
            <a:picLocks noChangeAspect="1"/>
          </p:cNvPicPr>
          <p:nvPr/>
        </p:nvPicPr>
        <p:blipFill>
          <a:blip r:embed="rId13" cstate="email">
            <a:lum bright="70000" contrast="-70000"/>
            <a:extLst>
              <a:ext uri="{28A0092B-C50C-407E-A947-70E740481C1C}">
                <a14:useLocalDpi xmlns:a14="http://schemas.microsoft.com/office/drawing/2010/main" val="0"/>
              </a:ext>
            </a:extLst>
          </a:blip>
          <a:stretch>
            <a:fillRect/>
          </a:stretch>
        </p:blipFill>
        <p:spPr>
          <a:xfrm>
            <a:off x="1981200" y="5972012"/>
            <a:ext cx="1729764" cy="509263"/>
          </a:xfrm>
          <a:prstGeom prst="rect">
            <a:avLst/>
          </a:prstGeom>
          <a:effectLst>
            <a:outerShdw blurRad="50800" dist="38100" dir="2700000" algn="tl" rotWithShape="0">
              <a:prstClr val="black">
                <a:alpha val="40000"/>
              </a:prstClr>
            </a:outerShdw>
            <a:reflection blurRad="6350" stA="52000" endA="300" endPos="35000" dir="5400000" sy="-100000" algn="bl" rotWithShape="0"/>
          </a:effectLst>
        </p:spPr>
      </p:pic>
      <p:sp>
        <p:nvSpPr>
          <p:cNvPr id="11" name="Rectangle 10"/>
          <p:cNvSpPr/>
          <p:nvPr/>
        </p:nvSpPr>
        <p:spPr>
          <a:xfrm>
            <a:off x="0" y="5501220"/>
            <a:ext cx="10972800" cy="613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32" name="Picture 12" descr="logo-print.png"/>
          <p:cNvPicPr>
            <a:picLocks noChangeAspect="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533400" y="5600701"/>
            <a:ext cx="1203960" cy="148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dk1" tx1="lt1" bg2="dk2" tx2="lt2" accent1="accent1" accent2="accent2" accent3="accent3" accent4="accent4" accent5="accent5" accent6="accent6" hlink="hlink" folHlink="folHlink"/>
  <p:sldLayoutIdLst>
    <p:sldLayoutId id="2147484043" r:id="rId1"/>
    <p:sldLayoutId id="2147484044" r:id="rId2"/>
    <p:sldLayoutId id="2147484045" r:id="rId3"/>
    <p:sldLayoutId id="2147484046" r:id="rId4"/>
    <p:sldLayoutId id="2147484047" r:id="rId5"/>
    <p:sldLayoutId id="2147484048" r:id="rId6"/>
    <p:sldLayoutId id="2147484049" r:id="rId7"/>
    <p:sldLayoutId id="2147484050" r:id="rId8"/>
    <p:sldLayoutId id="2147484051" r:id="rId9"/>
    <p:sldLayoutId id="2147484052" r:id="rId10"/>
    <p:sldLayoutId id="2147484053" r:id="rId11"/>
  </p:sldLayoutIdLst>
  <p:txStyles>
    <p:titleStyle>
      <a:lvl1pPr algn="ctr" rtl="0" eaLnBrk="1" fontAlgn="base" hangingPunct="1">
        <a:spcBef>
          <a:spcPct val="0"/>
        </a:spcBef>
        <a:spcAft>
          <a:spcPct val="0"/>
        </a:spcAft>
        <a:defRPr sz="3600" b="0" i="0" kern="1200">
          <a:solidFill>
            <a:schemeClr val="tx1"/>
          </a:solidFill>
          <a:latin typeface="+mj-lt"/>
          <a:ea typeface="MS PGothic" pitchFamily="34" charset="-128"/>
          <a:cs typeface="+mj-cs"/>
        </a:defRPr>
      </a:lvl1pPr>
      <a:lvl2pPr algn="ctr" rtl="0" eaLnBrk="1" fontAlgn="base" hangingPunct="1">
        <a:spcBef>
          <a:spcPct val="0"/>
        </a:spcBef>
        <a:spcAft>
          <a:spcPct val="0"/>
        </a:spcAft>
        <a:defRPr sz="3600" b="1" i="1">
          <a:solidFill>
            <a:schemeClr val="tx1"/>
          </a:solidFill>
          <a:latin typeface="Impact" pitchFamily="34" charset="0"/>
          <a:ea typeface="MS PGothic" pitchFamily="34" charset="-128"/>
        </a:defRPr>
      </a:lvl2pPr>
      <a:lvl3pPr algn="ctr" rtl="0" eaLnBrk="1" fontAlgn="base" hangingPunct="1">
        <a:spcBef>
          <a:spcPct val="0"/>
        </a:spcBef>
        <a:spcAft>
          <a:spcPct val="0"/>
        </a:spcAft>
        <a:defRPr sz="3600" b="1" i="1">
          <a:solidFill>
            <a:schemeClr val="tx1"/>
          </a:solidFill>
          <a:latin typeface="Impact" pitchFamily="34" charset="0"/>
          <a:ea typeface="MS PGothic" pitchFamily="34" charset="-128"/>
        </a:defRPr>
      </a:lvl3pPr>
      <a:lvl4pPr algn="ctr" rtl="0" eaLnBrk="1" fontAlgn="base" hangingPunct="1">
        <a:spcBef>
          <a:spcPct val="0"/>
        </a:spcBef>
        <a:spcAft>
          <a:spcPct val="0"/>
        </a:spcAft>
        <a:defRPr sz="3600" b="1" i="1">
          <a:solidFill>
            <a:schemeClr val="tx1"/>
          </a:solidFill>
          <a:latin typeface="Impact" pitchFamily="34" charset="0"/>
          <a:ea typeface="MS PGothic" pitchFamily="34" charset="-128"/>
        </a:defRPr>
      </a:lvl4pPr>
      <a:lvl5pPr algn="ctr" rtl="0" eaLnBrk="1" fontAlgn="base" hangingPunct="1">
        <a:spcBef>
          <a:spcPct val="0"/>
        </a:spcBef>
        <a:spcAft>
          <a:spcPct val="0"/>
        </a:spcAft>
        <a:defRPr sz="3600" b="1" i="1">
          <a:solidFill>
            <a:schemeClr val="tx1"/>
          </a:solidFill>
          <a:latin typeface="Impact" pitchFamily="34" charset="0"/>
          <a:ea typeface="MS PGothic" pitchFamily="34" charset="-128"/>
        </a:defRPr>
      </a:lvl5pPr>
      <a:lvl6pPr marL="457200" algn="ctr" rtl="0" eaLnBrk="1" fontAlgn="base" hangingPunct="1">
        <a:spcBef>
          <a:spcPct val="0"/>
        </a:spcBef>
        <a:spcAft>
          <a:spcPct val="0"/>
        </a:spcAft>
        <a:defRPr sz="3600" b="1" i="1">
          <a:solidFill>
            <a:schemeClr val="tx1"/>
          </a:solidFill>
          <a:latin typeface="Impact" pitchFamily="34" charset="0"/>
          <a:ea typeface="MS PGothic" pitchFamily="34" charset="-128"/>
        </a:defRPr>
      </a:lvl6pPr>
      <a:lvl7pPr marL="914400" algn="ctr" rtl="0" eaLnBrk="1" fontAlgn="base" hangingPunct="1">
        <a:spcBef>
          <a:spcPct val="0"/>
        </a:spcBef>
        <a:spcAft>
          <a:spcPct val="0"/>
        </a:spcAft>
        <a:defRPr sz="3600" b="1" i="1">
          <a:solidFill>
            <a:schemeClr val="tx1"/>
          </a:solidFill>
          <a:latin typeface="Impact" pitchFamily="34" charset="0"/>
          <a:ea typeface="MS PGothic" pitchFamily="34" charset="-128"/>
        </a:defRPr>
      </a:lvl7pPr>
      <a:lvl8pPr marL="1371600" algn="ctr" rtl="0" eaLnBrk="1" fontAlgn="base" hangingPunct="1">
        <a:spcBef>
          <a:spcPct val="0"/>
        </a:spcBef>
        <a:spcAft>
          <a:spcPct val="0"/>
        </a:spcAft>
        <a:defRPr sz="3600" b="1" i="1">
          <a:solidFill>
            <a:schemeClr val="tx1"/>
          </a:solidFill>
          <a:latin typeface="Impact" pitchFamily="34" charset="0"/>
          <a:ea typeface="MS PGothic" pitchFamily="34" charset="-128"/>
        </a:defRPr>
      </a:lvl8pPr>
      <a:lvl9pPr marL="1828800" algn="ctr" rtl="0" eaLnBrk="1" fontAlgn="base" hangingPunct="1">
        <a:spcBef>
          <a:spcPct val="0"/>
        </a:spcBef>
        <a:spcAft>
          <a:spcPct val="0"/>
        </a:spcAft>
        <a:defRPr sz="3600" b="1" i="1">
          <a:solidFill>
            <a:schemeClr val="tx1"/>
          </a:solidFill>
          <a:latin typeface="Impact" pitchFamily="34" charset="0"/>
          <a:ea typeface="MS PGothic" pitchFamily="34" charset="-128"/>
        </a:defRPr>
      </a:lvl9pPr>
    </p:titleStyle>
    <p:bodyStyle>
      <a:lvl1pPr marL="342900" indent="-342900" algn="l" rtl="0" eaLnBrk="1" fontAlgn="base" hangingPunct="1">
        <a:spcBef>
          <a:spcPct val="20000"/>
        </a:spcBef>
        <a:spcAft>
          <a:spcPct val="0"/>
        </a:spcAft>
        <a:buFont typeface="Arial" pitchFamily="34" charset="0"/>
        <a:buChar char="•"/>
        <a:defRPr sz="2800" kern="1200">
          <a:solidFill>
            <a:srgbClr val="1F5CAC"/>
          </a:solidFill>
          <a:latin typeface="Arial" panose="020B0604020202020204" pitchFamily="34" charset="0"/>
          <a:ea typeface="MS PGothic" pitchFamily="34" charset="-128"/>
          <a:cs typeface="Arial" panose="020B0604020202020204" pitchFamily="34" charset="0"/>
        </a:defRPr>
      </a:lvl1pPr>
      <a:lvl2pPr marL="742950" indent="-285750" algn="l" rtl="0" eaLnBrk="1" fontAlgn="base" hangingPunct="1">
        <a:spcBef>
          <a:spcPct val="20000"/>
        </a:spcBef>
        <a:spcAft>
          <a:spcPct val="0"/>
        </a:spcAft>
        <a:buFont typeface="Arial" pitchFamily="34" charset="0"/>
        <a:buChar char="–"/>
        <a:defRPr sz="2800" i="1" kern="1200">
          <a:solidFill>
            <a:srgbClr val="2F343F"/>
          </a:solidFill>
          <a:latin typeface="Arial" panose="020B0604020202020204" pitchFamily="34" charset="0"/>
          <a:ea typeface="MS PGothic" pitchFamily="34" charset="-128"/>
          <a:cs typeface="Arial" panose="020B0604020202020204" pitchFamily="34" charset="0"/>
        </a:defRPr>
      </a:lvl2pPr>
      <a:lvl3pPr marL="1143000" indent="-228600" algn="l" rtl="0" eaLnBrk="1" fontAlgn="base" hangingPunct="1">
        <a:spcBef>
          <a:spcPct val="20000"/>
        </a:spcBef>
        <a:spcAft>
          <a:spcPct val="0"/>
        </a:spcAft>
        <a:buFont typeface="Arial" pitchFamily="34" charset="0"/>
        <a:buChar char="•"/>
        <a:defRPr sz="2400" b="1" kern="1200">
          <a:solidFill>
            <a:srgbClr val="2F343F"/>
          </a:solidFill>
          <a:latin typeface="Arial" panose="020B0604020202020204" pitchFamily="34" charset="0"/>
          <a:ea typeface="MS PGothic" pitchFamily="34" charset="-128"/>
          <a:cs typeface="Arial" panose="020B0604020202020204" pitchFamily="34" charset="0"/>
        </a:defRPr>
      </a:lvl3pPr>
      <a:lvl4pPr marL="1600200" indent="-228600" algn="l" rtl="0" eaLnBrk="1" fontAlgn="base" hangingPunct="1">
        <a:spcBef>
          <a:spcPct val="20000"/>
        </a:spcBef>
        <a:spcAft>
          <a:spcPct val="0"/>
        </a:spcAft>
        <a:buFont typeface="Arial" pitchFamily="34" charset="0"/>
        <a:buChar char="–"/>
        <a:defRPr sz="2000" kern="1200">
          <a:solidFill>
            <a:srgbClr val="2888D4"/>
          </a:solidFill>
          <a:latin typeface="Arial" panose="020B0604020202020204" pitchFamily="34" charset="0"/>
          <a:ea typeface="MS PGothic" pitchFamily="34" charset="-128"/>
          <a:cs typeface="Arial" panose="020B0604020202020204" pitchFamily="34" charset="0"/>
        </a:defRPr>
      </a:lvl4pPr>
      <a:lvl5pPr marL="2057400" indent="-228600" algn="l" rtl="0" eaLnBrk="1" fontAlgn="base" hangingPunct="1">
        <a:spcBef>
          <a:spcPct val="20000"/>
        </a:spcBef>
        <a:spcAft>
          <a:spcPct val="0"/>
        </a:spcAft>
        <a:buFont typeface="Arial" pitchFamily="34" charset="0"/>
        <a:buChar char="»"/>
        <a:defRPr sz="2000" kern="1200">
          <a:solidFill>
            <a:srgbClr val="2888D4"/>
          </a:solidFill>
          <a:latin typeface="Arial" panose="020B0604020202020204" pitchFamily="34" charset="0"/>
          <a:ea typeface="MS PGothic" pitchFamily="34" charset="-128"/>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 Id="rId6" Type="http://schemas.openxmlformats.org/officeDocument/2006/relationships/image" Target="../media/image8.tiff"/><Relationship Id="rId5" Type="http://schemas.openxmlformats.org/officeDocument/2006/relationships/image" Target="../media/image7.tiff"/><Relationship Id="rId4" Type="http://schemas.openxmlformats.org/officeDocument/2006/relationships/image" Target="../media/image6.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0578" y="457200"/>
            <a:ext cx="9326880" cy="1362075"/>
          </a:xfrm>
        </p:spPr>
        <p:txBody>
          <a:bodyPr/>
          <a:lstStyle/>
          <a:p>
            <a:r>
              <a:rPr lang="en-US" cap="none" dirty="0"/>
              <a:t>Translational Pathway For Left Ventricular Assist Devices:</a:t>
            </a:r>
          </a:p>
        </p:txBody>
      </p:sp>
      <p:sp>
        <p:nvSpPr>
          <p:cNvPr id="3" name="Text Placeholder 2"/>
          <p:cNvSpPr>
            <a:spLocks noGrp="1"/>
          </p:cNvSpPr>
          <p:nvPr>
            <p:ph type="body" idx="1"/>
          </p:nvPr>
        </p:nvSpPr>
        <p:spPr>
          <a:xfrm>
            <a:off x="920578" y="3737163"/>
            <a:ext cx="9326880" cy="1500187"/>
          </a:xfrm>
        </p:spPr>
        <p:txBody>
          <a:bodyPr/>
          <a:lstStyle/>
          <a:p>
            <a:r>
              <a:rPr lang="en-US" sz="1600" dirty="0"/>
              <a:t>Francis D. </a:t>
            </a:r>
            <a:r>
              <a:rPr lang="en-US" sz="1600" dirty="0" err="1"/>
              <a:t>Pagani</a:t>
            </a:r>
            <a:r>
              <a:rPr lang="en-US" sz="1600" dirty="0"/>
              <a:t>, MD PhD</a:t>
            </a:r>
          </a:p>
          <a:p>
            <a:r>
              <a:rPr lang="en-US" sz="1600" dirty="0"/>
              <a:t>Otto Gago MD Endowed Professor of Cardiac Surgery</a:t>
            </a:r>
          </a:p>
          <a:p>
            <a:r>
              <a:rPr lang="en-US" sz="1600" dirty="0"/>
              <a:t>Department of Cardiac Surgery</a:t>
            </a:r>
          </a:p>
          <a:p>
            <a:r>
              <a:rPr lang="en-US" sz="1600" dirty="0"/>
              <a:t>University of Michigan</a:t>
            </a:r>
          </a:p>
        </p:txBody>
      </p:sp>
      <p:pic>
        <p:nvPicPr>
          <p:cNvPr id="4" name="Picture 3"/>
          <p:cNvPicPr>
            <a:picLocks noChangeAspect="1"/>
          </p:cNvPicPr>
          <p:nvPr/>
        </p:nvPicPr>
        <p:blipFill>
          <a:blip r:embed="rId3"/>
          <a:stretch>
            <a:fillRect/>
          </a:stretch>
        </p:blipFill>
        <p:spPr>
          <a:xfrm>
            <a:off x="8077200" y="5668433"/>
            <a:ext cx="1060327" cy="1155700"/>
          </a:xfrm>
          <a:prstGeom prst="rect">
            <a:avLst/>
          </a:prstGeom>
        </p:spPr>
      </p:pic>
      <p:sp>
        <p:nvSpPr>
          <p:cNvPr id="8" name="Title 1"/>
          <p:cNvSpPr txBox="1">
            <a:spLocks/>
          </p:cNvSpPr>
          <p:nvPr/>
        </p:nvSpPr>
        <p:spPr bwMode="auto">
          <a:xfrm>
            <a:off x="920578" y="2071688"/>
            <a:ext cx="9326880" cy="1362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4000" b="1" i="0" kern="1200" cap="all">
                <a:solidFill>
                  <a:schemeClr val="tx1"/>
                </a:solidFill>
                <a:latin typeface="+mj-lt"/>
                <a:ea typeface="MS PGothic" pitchFamily="34" charset="-128"/>
                <a:cs typeface="+mj-cs"/>
              </a:defRPr>
            </a:lvl1pPr>
            <a:lvl2pPr algn="ctr" rtl="0" eaLnBrk="1" fontAlgn="base" hangingPunct="1">
              <a:spcBef>
                <a:spcPct val="0"/>
              </a:spcBef>
              <a:spcAft>
                <a:spcPct val="0"/>
              </a:spcAft>
              <a:defRPr sz="3600" b="1" i="1">
                <a:solidFill>
                  <a:schemeClr val="tx1"/>
                </a:solidFill>
                <a:latin typeface="Impact" pitchFamily="34" charset="0"/>
                <a:ea typeface="MS PGothic" pitchFamily="34" charset="-128"/>
              </a:defRPr>
            </a:lvl2pPr>
            <a:lvl3pPr algn="ctr" rtl="0" eaLnBrk="1" fontAlgn="base" hangingPunct="1">
              <a:spcBef>
                <a:spcPct val="0"/>
              </a:spcBef>
              <a:spcAft>
                <a:spcPct val="0"/>
              </a:spcAft>
              <a:defRPr sz="3600" b="1" i="1">
                <a:solidFill>
                  <a:schemeClr val="tx1"/>
                </a:solidFill>
                <a:latin typeface="Impact" pitchFamily="34" charset="0"/>
                <a:ea typeface="MS PGothic" pitchFamily="34" charset="-128"/>
              </a:defRPr>
            </a:lvl3pPr>
            <a:lvl4pPr algn="ctr" rtl="0" eaLnBrk="1" fontAlgn="base" hangingPunct="1">
              <a:spcBef>
                <a:spcPct val="0"/>
              </a:spcBef>
              <a:spcAft>
                <a:spcPct val="0"/>
              </a:spcAft>
              <a:defRPr sz="3600" b="1" i="1">
                <a:solidFill>
                  <a:schemeClr val="tx1"/>
                </a:solidFill>
                <a:latin typeface="Impact" pitchFamily="34" charset="0"/>
                <a:ea typeface="MS PGothic" pitchFamily="34" charset="-128"/>
              </a:defRPr>
            </a:lvl4pPr>
            <a:lvl5pPr algn="ctr" rtl="0" eaLnBrk="1" fontAlgn="base" hangingPunct="1">
              <a:spcBef>
                <a:spcPct val="0"/>
              </a:spcBef>
              <a:spcAft>
                <a:spcPct val="0"/>
              </a:spcAft>
              <a:defRPr sz="3600" b="1" i="1">
                <a:solidFill>
                  <a:schemeClr val="tx1"/>
                </a:solidFill>
                <a:latin typeface="Impact" pitchFamily="34" charset="0"/>
                <a:ea typeface="MS PGothic" pitchFamily="34" charset="-128"/>
              </a:defRPr>
            </a:lvl5pPr>
            <a:lvl6pPr marL="457200" algn="ctr" rtl="0" eaLnBrk="1" fontAlgn="base" hangingPunct="1">
              <a:spcBef>
                <a:spcPct val="0"/>
              </a:spcBef>
              <a:spcAft>
                <a:spcPct val="0"/>
              </a:spcAft>
              <a:defRPr sz="3600" b="1" i="1">
                <a:solidFill>
                  <a:schemeClr val="tx1"/>
                </a:solidFill>
                <a:latin typeface="Impact" pitchFamily="34" charset="0"/>
                <a:ea typeface="MS PGothic" pitchFamily="34" charset="-128"/>
              </a:defRPr>
            </a:lvl6pPr>
            <a:lvl7pPr marL="914400" algn="ctr" rtl="0" eaLnBrk="1" fontAlgn="base" hangingPunct="1">
              <a:spcBef>
                <a:spcPct val="0"/>
              </a:spcBef>
              <a:spcAft>
                <a:spcPct val="0"/>
              </a:spcAft>
              <a:defRPr sz="3600" b="1" i="1">
                <a:solidFill>
                  <a:schemeClr val="tx1"/>
                </a:solidFill>
                <a:latin typeface="Impact" pitchFamily="34" charset="0"/>
                <a:ea typeface="MS PGothic" pitchFamily="34" charset="-128"/>
              </a:defRPr>
            </a:lvl7pPr>
            <a:lvl8pPr marL="1371600" algn="ctr" rtl="0" eaLnBrk="1" fontAlgn="base" hangingPunct="1">
              <a:spcBef>
                <a:spcPct val="0"/>
              </a:spcBef>
              <a:spcAft>
                <a:spcPct val="0"/>
              </a:spcAft>
              <a:defRPr sz="3600" b="1" i="1">
                <a:solidFill>
                  <a:schemeClr val="tx1"/>
                </a:solidFill>
                <a:latin typeface="Impact" pitchFamily="34" charset="0"/>
                <a:ea typeface="MS PGothic" pitchFamily="34" charset="-128"/>
              </a:defRPr>
            </a:lvl8pPr>
            <a:lvl9pPr marL="1828800" algn="ctr" rtl="0" eaLnBrk="1" fontAlgn="base" hangingPunct="1">
              <a:spcBef>
                <a:spcPct val="0"/>
              </a:spcBef>
              <a:spcAft>
                <a:spcPct val="0"/>
              </a:spcAft>
              <a:defRPr sz="3600" b="1" i="1">
                <a:solidFill>
                  <a:schemeClr val="tx1"/>
                </a:solidFill>
                <a:latin typeface="Impact" pitchFamily="34" charset="0"/>
                <a:ea typeface="MS PGothic" pitchFamily="34" charset="-128"/>
              </a:defRPr>
            </a:lvl9pPr>
          </a:lstStyle>
          <a:p>
            <a:r>
              <a:rPr lang="en-US" cap="none" dirty="0"/>
              <a:t>The Methods For LVAD Development</a:t>
            </a:r>
          </a:p>
        </p:txBody>
      </p:sp>
    </p:spTree>
    <p:extLst>
      <p:ext uri="{BB962C8B-B14F-4D97-AF65-F5344CB8AC3E}">
        <p14:creationId xmlns:p14="http://schemas.microsoft.com/office/powerpoint/2010/main" val="503046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9875520" cy="867833"/>
          </a:xfrm>
        </p:spPr>
        <p:txBody>
          <a:bodyPr/>
          <a:lstStyle/>
          <a:p>
            <a:r>
              <a:rPr lang="en-US" sz="2400" b="1" dirty="0"/>
              <a:t>New Product Development: </a:t>
            </a:r>
            <a:r>
              <a:rPr lang="en-US" sz="2400" b="1" i="1" dirty="0"/>
              <a:t>Clinical Testing</a:t>
            </a:r>
          </a:p>
        </p:txBody>
      </p:sp>
      <p:sp>
        <p:nvSpPr>
          <p:cNvPr id="3" name="Content Placeholder 2"/>
          <p:cNvSpPr>
            <a:spLocks noGrp="1"/>
          </p:cNvSpPr>
          <p:nvPr>
            <p:ph idx="1"/>
          </p:nvPr>
        </p:nvSpPr>
        <p:spPr>
          <a:xfrm>
            <a:off x="304800" y="762001"/>
            <a:ext cx="10287000" cy="4648200"/>
          </a:xfrm>
        </p:spPr>
        <p:txBody>
          <a:bodyPr/>
          <a:lstStyle/>
          <a:p>
            <a:r>
              <a:rPr lang="en-US" sz="2400" dirty="0">
                <a:solidFill>
                  <a:schemeClr val="bg1"/>
                </a:solidFill>
              </a:rPr>
              <a:t>Three basic IDE device study types:</a:t>
            </a:r>
          </a:p>
          <a:p>
            <a:r>
              <a:rPr lang="en-US" sz="2400" dirty="0">
                <a:solidFill>
                  <a:schemeClr val="bg1"/>
                </a:solidFill>
              </a:rPr>
              <a:t>Early Feasibility Program (EFS)</a:t>
            </a:r>
          </a:p>
          <a:p>
            <a:pPr lvl="1"/>
            <a:r>
              <a:rPr lang="en-US" sz="2000" dirty="0">
                <a:solidFill>
                  <a:schemeClr val="bg1"/>
                </a:solidFill>
              </a:rPr>
              <a:t>limited clinical investigation involving a small number of subjects in a study of a device before the device design is finalized</a:t>
            </a:r>
          </a:p>
          <a:p>
            <a:pPr lvl="1"/>
            <a:r>
              <a:rPr lang="en-US" sz="2000" dirty="0">
                <a:solidFill>
                  <a:schemeClr val="bg1"/>
                </a:solidFill>
              </a:rPr>
              <a:t>Needed when clinical information is necessary to advance device development beyond non-clinical studies</a:t>
            </a:r>
          </a:p>
          <a:p>
            <a:r>
              <a:rPr lang="en-US" sz="2400" dirty="0">
                <a:solidFill>
                  <a:schemeClr val="bg1"/>
                </a:solidFill>
              </a:rPr>
              <a:t>Traditional feasibility studies </a:t>
            </a:r>
          </a:p>
          <a:p>
            <a:pPr lvl="1"/>
            <a:r>
              <a:rPr lang="en-US" sz="2000" dirty="0">
                <a:solidFill>
                  <a:schemeClr val="bg1"/>
                </a:solidFill>
              </a:rPr>
              <a:t>take place at a later stage of device development and supported by more nonclinical testing data versus EFS</a:t>
            </a:r>
          </a:p>
          <a:p>
            <a:pPr lvl="1"/>
            <a:r>
              <a:rPr lang="en-US" sz="2000" dirty="0">
                <a:solidFill>
                  <a:schemeClr val="bg1"/>
                </a:solidFill>
              </a:rPr>
              <a:t>Larger than EFS and capture preliminary safety and effectiveness information on a near-final or final device design.</a:t>
            </a:r>
          </a:p>
          <a:p>
            <a:r>
              <a:rPr lang="en-US" sz="2400" dirty="0">
                <a:solidFill>
                  <a:schemeClr val="bg1"/>
                </a:solidFill>
              </a:rPr>
              <a:t>Pivotal trials</a:t>
            </a:r>
          </a:p>
        </p:txBody>
      </p:sp>
    </p:spTree>
    <p:extLst>
      <p:ext uri="{BB962C8B-B14F-4D97-AF65-F5344CB8AC3E}">
        <p14:creationId xmlns:p14="http://schemas.microsoft.com/office/powerpoint/2010/main" val="3571979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703B4E-8840-E84F-96AD-CD9F1AC0F2C3}"/>
              </a:ext>
            </a:extLst>
          </p:cNvPr>
          <p:cNvSpPr>
            <a:spLocks noGrp="1"/>
          </p:cNvSpPr>
          <p:nvPr>
            <p:ph type="title"/>
          </p:nvPr>
        </p:nvSpPr>
        <p:spPr>
          <a:xfrm>
            <a:off x="533400" y="-32951"/>
            <a:ext cx="9875520" cy="867833"/>
          </a:xfrm>
        </p:spPr>
        <p:txBody>
          <a:bodyPr/>
          <a:lstStyle/>
          <a:p>
            <a:r>
              <a:rPr lang="en-US" sz="2400" b="1" dirty="0"/>
              <a:t>Overview of LVAD Clinical Evaluation</a:t>
            </a:r>
          </a:p>
        </p:txBody>
      </p:sp>
      <p:sp>
        <p:nvSpPr>
          <p:cNvPr id="3" name="Content Placeholder 2">
            <a:extLst>
              <a:ext uri="{FF2B5EF4-FFF2-40B4-BE49-F238E27FC236}">
                <a16:creationId xmlns:a16="http://schemas.microsoft.com/office/drawing/2014/main" xmlns="" id="{8FB4AAFD-F5D1-704B-A6B1-53CD518B9865}"/>
              </a:ext>
            </a:extLst>
          </p:cNvPr>
          <p:cNvSpPr>
            <a:spLocks noGrp="1"/>
          </p:cNvSpPr>
          <p:nvPr>
            <p:ph idx="1"/>
          </p:nvPr>
        </p:nvSpPr>
        <p:spPr>
          <a:xfrm>
            <a:off x="304800" y="834882"/>
            <a:ext cx="10210800" cy="4651518"/>
          </a:xfrm>
        </p:spPr>
        <p:txBody>
          <a:bodyPr/>
          <a:lstStyle/>
          <a:p>
            <a:r>
              <a:rPr lang="en-US" sz="2400" dirty="0">
                <a:solidFill>
                  <a:schemeClr val="bg1"/>
                </a:solidFill>
              </a:rPr>
              <a:t>Durable implantable LVAD space evolving and methodology for translational evaluation of devices continues to undergo constant evolution</a:t>
            </a:r>
          </a:p>
          <a:p>
            <a:pPr lvl="1"/>
            <a:r>
              <a:rPr lang="en-US" sz="2400" dirty="0">
                <a:solidFill>
                  <a:schemeClr val="bg1"/>
                </a:solidFill>
              </a:rPr>
              <a:t>Continuing improvement in outcomes that changes metrics for safety and efficacy</a:t>
            </a:r>
          </a:p>
          <a:p>
            <a:pPr lvl="1"/>
            <a:r>
              <a:rPr lang="en-US" sz="2400" dirty="0">
                <a:solidFill>
                  <a:schemeClr val="bg1"/>
                </a:solidFill>
              </a:rPr>
              <a:t>New populations of patients:  Evolving from “BTT” and “DT” to “Short and Long-term Support” to “Chronic advanced HF”</a:t>
            </a:r>
          </a:p>
          <a:p>
            <a:pPr lvl="1"/>
            <a:r>
              <a:rPr lang="en-US" sz="2400" dirty="0">
                <a:solidFill>
                  <a:schemeClr val="bg1"/>
                </a:solidFill>
              </a:rPr>
              <a:t>Increasing clinical experience and registry data to serve as comparator</a:t>
            </a:r>
          </a:p>
          <a:p>
            <a:endParaRPr lang="en-US" sz="2000" dirty="0">
              <a:solidFill>
                <a:schemeClr val="bg1"/>
              </a:solidFill>
            </a:endParaRPr>
          </a:p>
        </p:txBody>
      </p:sp>
    </p:spTree>
    <p:extLst>
      <p:ext uri="{BB962C8B-B14F-4D97-AF65-F5344CB8AC3E}">
        <p14:creationId xmlns:p14="http://schemas.microsoft.com/office/powerpoint/2010/main" val="39540385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703B4E-8840-E84F-96AD-CD9F1AC0F2C3}"/>
              </a:ext>
            </a:extLst>
          </p:cNvPr>
          <p:cNvSpPr>
            <a:spLocks noGrp="1"/>
          </p:cNvSpPr>
          <p:nvPr>
            <p:ph type="title"/>
          </p:nvPr>
        </p:nvSpPr>
        <p:spPr>
          <a:xfrm>
            <a:off x="533400" y="-32951"/>
            <a:ext cx="9875520" cy="867833"/>
          </a:xfrm>
        </p:spPr>
        <p:txBody>
          <a:bodyPr/>
          <a:lstStyle/>
          <a:p>
            <a:r>
              <a:rPr lang="en-US" sz="2400" b="1" dirty="0"/>
              <a:t>Overview of LVAD Clinical Evaluation</a:t>
            </a:r>
          </a:p>
        </p:txBody>
      </p:sp>
      <p:sp>
        <p:nvSpPr>
          <p:cNvPr id="3" name="Content Placeholder 2">
            <a:extLst>
              <a:ext uri="{FF2B5EF4-FFF2-40B4-BE49-F238E27FC236}">
                <a16:creationId xmlns:a16="http://schemas.microsoft.com/office/drawing/2014/main" xmlns="" id="{8FB4AAFD-F5D1-704B-A6B1-53CD518B9865}"/>
              </a:ext>
            </a:extLst>
          </p:cNvPr>
          <p:cNvSpPr>
            <a:spLocks noGrp="1"/>
          </p:cNvSpPr>
          <p:nvPr>
            <p:ph idx="1"/>
          </p:nvPr>
        </p:nvSpPr>
        <p:spPr>
          <a:xfrm>
            <a:off x="609600" y="762000"/>
            <a:ext cx="9723120" cy="4651518"/>
          </a:xfrm>
        </p:spPr>
        <p:txBody>
          <a:bodyPr/>
          <a:lstStyle/>
          <a:p>
            <a:r>
              <a:rPr lang="en-US" sz="2400" dirty="0">
                <a:solidFill>
                  <a:schemeClr val="bg1"/>
                </a:solidFill>
              </a:rPr>
              <a:t>Early pulsatile implantable devices exclusively studied in a “BTT” population and utilized a historical or parallel control patients who did not undergo device implantation (i.e. </a:t>
            </a:r>
            <a:r>
              <a:rPr lang="en-US" sz="2400" dirty="0" err="1">
                <a:solidFill>
                  <a:schemeClr val="bg1"/>
                </a:solidFill>
              </a:rPr>
              <a:t>HeartMate</a:t>
            </a:r>
            <a:r>
              <a:rPr lang="en-US" sz="2400" dirty="0">
                <a:solidFill>
                  <a:schemeClr val="bg1"/>
                </a:solidFill>
              </a:rPr>
              <a:t> VE)</a:t>
            </a:r>
          </a:p>
          <a:p>
            <a:r>
              <a:rPr lang="en-US" sz="2400" dirty="0">
                <a:solidFill>
                  <a:schemeClr val="bg1"/>
                </a:solidFill>
              </a:rPr>
              <a:t>Development of a “Performance Goal” for evaluation of device efficacy</a:t>
            </a:r>
          </a:p>
          <a:p>
            <a:pPr lvl="1"/>
            <a:r>
              <a:rPr lang="en-US" sz="2000" dirty="0">
                <a:solidFill>
                  <a:schemeClr val="bg1"/>
                </a:solidFill>
              </a:rPr>
              <a:t>“Performance Goal”: proportion of patients surviving to transplant at 6 months or alive on device support with the original device</a:t>
            </a:r>
          </a:p>
          <a:p>
            <a:pPr lvl="1"/>
            <a:r>
              <a:rPr lang="en-US" sz="2000" dirty="0">
                <a:solidFill>
                  <a:schemeClr val="bg1"/>
                </a:solidFill>
              </a:rPr>
              <a:t>Utilized for the </a:t>
            </a:r>
            <a:r>
              <a:rPr lang="en-US" sz="2000" dirty="0" err="1">
                <a:solidFill>
                  <a:schemeClr val="bg1"/>
                </a:solidFill>
              </a:rPr>
              <a:t>HeartMate</a:t>
            </a:r>
            <a:r>
              <a:rPr lang="en-US" sz="2000" dirty="0">
                <a:solidFill>
                  <a:schemeClr val="bg1"/>
                </a:solidFill>
              </a:rPr>
              <a:t> II Pivotal BTT Clinical Trial </a:t>
            </a:r>
          </a:p>
          <a:p>
            <a:r>
              <a:rPr lang="en-US" sz="2400" dirty="0">
                <a:solidFill>
                  <a:schemeClr val="bg1"/>
                </a:solidFill>
              </a:rPr>
              <a:t>Development of a Comparator Arm using INTERMACS data</a:t>
            </a:r>
          </a:p>
          <a:p>
            <a:pPr lvl="1"/>
            <a:r>
              <a:rPr lang="en-US" sz="2000" dirty="0">
                <a:solidFill>
                  <a:schemeClr val="bg1"/>
                </a:solidFill>
              </a:rPr>
              <a:t>ADVANCE Trial:   </a:t>
            </a:r>
            <a:r>
              <a:rPr lang="en-US" sz="2000" dirty="0" err="1">
                <a:solidFill>
                  <a:schemeClr val="bg1"/>
                </a:solidFill>
              </a:rPr>
              <a:t>HeartWare</a:t>
            </a:r>
            <a:r>
              <a:rPr lang="en-US" sz="2000" dirty="0">
                <a:solidFill>
                  <a:schemeClr val="bg1"/>
                </a:solidFill>
              </a:rPr>
              <a:t> (Medtronic) HVAD for BTT evaluation utilized a Performance Goal and secondary analysis using INTERMACS registry as a contemporaneous comparator</a:t>
            </a:r>
          </a:p>
          <a:p>
            <a:endParaRPr lang="en-US" sz="2000" dirty="0">
              <a:solidFill>
                <a:schemeClr val="bg1"/>
              </a:solidFill>
            </a:endParaRPr>
          </a:p>
        </p:txBody>
      </p:sp>
    </p:spTree>
    <p:extLst>
      <p:ext uri="{BB962C8B-B14F-4D97-AF65-F5344CB8AC3E}">
        <p14:creationId xmlns:p14="http://schemas.microsoft.com/office/powerpoint/2010/main" val="8560289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22314C-1D4A-8F46-9D3E-D85706E1AE22}"/>
              </a:ext>
            </a:extLst>
          </p:cNvPr>
          <p:cNvSpPr>
            <a:spLocks noGrp="1"/>
          </p:cNvSpPr>
          <p:nvPr>
            <p:ph type="title"/>
          </p:nvPr>
        </p:nvSpPr>
        <p:spPr>
          <a:xfrm>
            <a:off x="533400" y="0"/>
            <a:ext cx="9875520" cy="867833"/>
          </a:xfrm>
        </p:spPr>
        <p:txBody>
          <a:bodyPr/>
          <a:lstStyle/>
          <a:p>
            <a:r>
              <a:rPr lang="en-US" sz="2400" b="1" dirty="0"/>
              <a:t>Overview of LVAD Clinical Evaluation</a:t>
            </a:r>
          </a:p>
        </p:txBody>
      </p:sp>
      <p:sp>
        <p:nvSpPr>
          <p:cNvPr id="3" name="Content Placeholder 2">
            <a:extLst>
              <a:ext uri="{FF2B5EF4-FFF2-40B4-BE49-F238E27FC236}">
                <a16:creationId xmlns:a16="http://schemas.microsoft.com/office/drawing/2014/main" xmlns="" id="{8091F9C1-CEAE-5442-A4AD-B5A6004E605E}"/>
              </a:ext>
            </a:extLst>
          </p:cNvPr>
          <p:cNvSpPr>
            <a:spLocks noGrp="1"/>
          </p:cNvSpPr>
          <p:nvPr>
            <p:ph idx="1"/>
          </p:nvPr>
        </p:nvSpPr>
        <p:spPr>
          <a:xfrm>
            <a:off x="609600" y="914400"/>
            <a:ext cx="9723120" cy="4648200"/>
          </a:xfrm>
        </p:spPr>
        <p:txBody>
          <a:bodyPr/>
          <a:lstStyle/>
          <a:p>
            <a:r>
              <a:rPr lang="en-US" sz="2400" dirty="0">
                <a:solidFill>
                  <a:schemeClr val="bg1"/>
                </a:solidFill>
              </a:rPr>
              <a:t>REMACTH trial established a new indication “Destination Therapy” (DT; permanent implant) for use</a:t>
            </a:r>
          </a:p>
          <a:p>
            <a:pPr lvl="1"/>
            <a:r>
              <a:rPr lang="en-US" sz="2400" dirty="0">
                <a:solidFill>
                  <a:schemeClr val="bg1"/>
                </a:solidFill>
              </a:rPr>
              <a:t>Randomized comparison to optimal medical management</a:t>
            </a:r>
          </a:p>
          <a:p>
            <a:r>
              <a:rPr lang="en-US" sz="2400" dirty="0">
                <a:solidFill>
                  <a:schemeClr val="bg1"/>
                </a:solidFill>
              </a:rPr>
              <a:t>Subsequent device trials investigating use of devices for DT required randomized comparison to an approved device:</a:t>
            </a:r>
          </a:p>
          <a:p>
            <a:pPr lvl="1"/>
            <a:r>
              <a:rPr lang="en-US" sz="2400" dirty="0">
                <a:solidFill>
                  <a:schemeClr val="bg1"/>
                </a:solidFill>
              </a:rPr>
              <a:t>HeartMate II Pivotal Destination Clinical Trial:  </a:t>
            </a:r>
          </a:p>
          <a:p>
            <a:pPr lvl="2"/>
            <a:r>
              <a:rPr lang="en-US" b="0" dirty="0">
                <a:solidFill>
                  <a:schemeClr val="bg1"/>
                </a:solidFill>
              </a:rPr>
              <a:t>HeartMate XVE </a:t>
            </a:r>
            <a:r>
              <a:rPr lang="en-US" b="0" i="1" dirty="0">
                <a:solidFill>
                  <a:schemeClr val="bg1"/>
                </a:solidFill>
              </a:rPr>
              <a:t>versus</a:t>
            </a:r>
            <a:r>
              <a:rPr lang="en-US" b="0" dirty="0">
                <a:solidFill>
                  <a:schemeClr val="bg1"/>
                </a:solidFill>
              </a:rPr>
              <a:t> HeartMate II</a:t>
            </a:r>
          </a:p>
          <a:p>
            <a:pPr lvl="1"/>
            <a:r>
              <a:rPr lang="en-US" sz="2400" dirty="0">
                <a:solidFill>
                  <a:schemeClr val="bg1"/>
                </a:solidFill>
              </a:rPr>
              <a:t>ENDURANCE and ENDURANCE Supplemental Trial:</a:t>
            </a:r>
          </a:p>
          <a:p>
            <a:pPr lvl="2"/>
            <a:r>
              <a:rPr lang="en-US" b="0" dirty="0" err="1">
                <a:solidFill>
                  <a:schemeClr val="bg1"/>
                </a:solidFill>
              </a:rPr>
              <a:t>HeartWare</a:t>
            </a:r>
            <a:r>
              <a:rPr lang="en-US" b="0" dirty="0">
                <a:solidFill>
                  <a:schemeClr val="bg1"/>
                </a:solidFill>
              </a:rPr>
              <a:t> (Medtronic) HVAD </a:t>
            </a:r>
            <a:r>
              <a:rPr lang="en-US" b="0" i="1" dirty="0">
                <a:solidFill>
                  <a:schemeClr val="bg1"/>
                </a:solidFill>
              </a:rPr>
              <a:t>versus</a:t>
            </a:r>
            <a:r>
              <a:rPr lang="en-US" b="0" dirty="0">
                <a:solidFill>
                  <a:schemeClr val="bg1"/>
                </a:solidFill>
              </a:rPr>
              <a:t> HeartMate II</a:t>
            </a:r>
          </a:p>
          <a:p>
            <a:pPr marL="57150" indent="0">
              <a:buNone/>
            </a:pPr>
            <a:endParaRPr lang="en-US" sz="2400" dirty="0">
              <a:solidFill>
                <a:schemeClr val="bg1"/>
              </a:solidFill>
            </a:endParaRPr>
          </a:p>
        </p:txBody>
      </p:sp>
    </p:spTree>
    <p:extLst>
      <p:ext uri="{BB962C8B-B14F-4D97-AF65-F5344CB8AC3E}">
        <p14:creationId xmlns:p14="http://schemas.microsoft.com/office/powerpoint/2010/main" val="29683131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9DC7A4-9E86-7042-9E87-1E695CEF32EA}"/>
              </a:ext>
            </a:extLst>
          </p:cNvPr>
          <p:cNvSpPr>
            <a:spLocks noGrp="1"/>
          </p:cNvSpPr>
          <p:nvPr>
            <p:ph type="title"/>
          </p:nvPr>
        </p:nvSpPr>
        <p:spPr>
          <a:xfrm>
            <a:off x="548640" y="0"/>
            <a:ext cx="9875520" cy="867833"/>
          </a:xfrm>
        </p:spPr>
        <p:txBody>
          <a:bodyPr/>
          <a:lstStyle/>
          <a:p>
            <a:r>
              <a:rPr lang="en-US" sz="2400" b="1" dirty="0"/>
              <a:t>Overview of LVAD Clinical Evaluation</a:t>
            </a:r>
          </a:p>
        </p:txBody>
      </p:sp>
      <p:sp>
        <p:nvSpPr>
          <p:cNvPr id="3" name="Content Placeholder 2">
            <a:extLst>
              <a:ext uri="{FF2B5EF4-FFF2-40B4-BE49-F238E27FC236}">
                <a16:creationId xmlns:a16="http://schemas.microsoft.com/office/drawing/2014/main" xmlns="" id="{9866D6B1-B19E-F042-B92D-B6E84185BBB5}"/>
              </a:ext>
            </a:extLst>
          </p:cNvPr>
          <p:cNvSpPr>
            <a:spLocks noGrp="1"/>
          </p:cNvSpPr>
          <p:nvPr>
            <p:ph idx="1"/>
          </p:nvPr>
        </p:nvSpPr>
        <p:spPr>
          <a:xfrm>
            <a:off x="609600" y="914400"/>
            <a:ext cx="9723120" cy="4572000"/>
          </a:xfrm>
        </p:spPr>
        <p:txBody>
          <a:bodyPr/>
          <a:lstStyle/>
          <a:p>
            <a:r>
              <a:rPr lang="en-US" sz="2400" dirty="0">
                <a:solidFill>
                  <a:schemeClr val="bg1"/>
                </a:solidFill>
              </a:rPr>
              <a:t>BTT and DT designations meant separate clinical trials for each indication</a:t>
            </a:r>
          </a:p>
          <a:p>
            <a:pPr lvl="1"/>
            <a:r>
              <a:rPr lang="en-US" sz="2400" dirty="0">
                <a:solidFill>
                  <a:schemeClr val="bg1"/>
                </a:solidFill>
              </a:rPr>
              <a:t>Costly and prolonged period of evaluation</a:t>
            </a:r>
          </a:p>
          <a:p>
            <a:pPr lvl="1"/>
            <a:r>
              <a:rPr lang="en-US" sz="2400" dirty="0">
                <a:solidFill>
                  <a:schemeClr val="bg1"/>
                </a:solidFill>
              </a:rPr>
              <a:t>Limited number of BTT patients available to study multiple devices</a:t>
            </a:r>
          </a:p>
          <a:p>
            <a:pPr marL="457200" lvl="1" indent="0">
              <a:buNone/>
            </a:pPr>
            <a:endParaRPr lang="en-US" dirty="0">
              <a:solidFill>
                <a:schemeClr val="bg1"/>
              </a:solidFill>
            </a:endParaRPr>
          </a:p>
        </p:txBody>
      </p:sp>
      <p:grpSp>
        <p:nvGrpSpPr>
          <p:cNvPr id="23" name="Group 22">
            <a:extLst>
              <a:ext uri="{FF2B5EF4-FFF2-40B4-BE49-F238E27FC236}">
                <a16:creationId xmlns:a16="http://schemas.microsoft.com/office/drawing/2014/main" xmlns="" id="{81122D18-E0F8-3E41-AE23-5538C03E598B}"/>
              </a:ext>
            </a:extLst>
          </p:cNvPr>
          <p:cNvGrpSpPr/>
          <p:nvPr/>
        </p:nvGrpSpPr>
        <p:grpSpPr>
          <a:xfrm>
            <a:off x="457200" y="2574951"/>
            <a:ext cx="10363200" cy="2149449"/>
            <a:chOff x="228600" y="2895600"/>
            <a:chExt cx="10363200" cy="2149449"/>
          </a:xfrm>
        </p:grpSpPr>
        <p:grpSp>
          <p:nvGrpSpPr>
            <p:cNvPr id="19" name="Group 18">
              <a:extLst>
                <a:ext uri="{FF2B5EF4-FFF2-40B4-BE49-F238E27FC236}">
                  <a16:creationId xmlns:a16="http://schemas.microsoft.com/office/drawing/2014/main" xmlns="" id="{DC6AD42B-2FD6-9544-8FD6-5AF08407F5A7}"/>
                </a:ext>
              </a:extLst>
            </p:cNvPr>
            <p:cNvGrpSpPr/>
            <p:nvPr/>
          </p:nvGrpSpPr>
          <p:grpSpPr>
            <a:xfrm>
              <a:off x="228600" y="2895600"/>
              <a:ext cx="8559795" cy="2149449"/>
              <a:chOff x="1066800" y="2689251"/>
              <a:chExt cx="8559795" cy="2149449"/>
            </a:xfrm>
          </p:grpSpPr>
          <p:sp>
            <p:nvSpPr>
              <p:cNvPr id="4" name="Rectangle 3">
                <a:extLst>
                  <a:ext uri="{FF2B5EF4-FFF2-40B4-BE49-F238E27FC236}">
                    <a16:creationId xmlns:a16="http://schemas.microsoft.com/office/drawing/2014/main" xmlns="" id="{2599D8C3-2131-9340-9820-4D7DAF80E2BE}"/>
                  </a:ext>
                </a:extLst>
              </p:cNvPr>
              <p:cNvSpPr/>
              <p:nvPr/>
            </p:nvSpPr>
            <p:spPr>
              <a:xfrm>
                <a:off x="1066800" y="3733800"/>
                <a:ext cx="1752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Pilot</a:t>
                </a:r>
              </a:p>
            </p:txBody>
          </p:sp>
          <p:sp>
            <p:nvSpPr>
              <p:cNvPr id="5" name="Rectangle 4">
                <a:extLst>
                  <a:ext uri="{FF2B5EF4-FFF2-40B4-BE49-F238E27FC236}">
                    <a16:creationId xmlns:a16="http://schemas.microsoft.com/office/drawing/2014/main" xmlns="" id="{0DEFCFAA-20E0-6644-B61F-7B6A7C4E002D}"/>
                  </a:ext>
                </a:extLst>
              </p:cNvPr>
              <p:cNvSpPr/>
              <p:nvPr/>
            </p:nvSpPr>
            <p:spPr>
              <a:xfrm>
                <a:off x="2971800" y="3733800"/>
                <a:ext cx="2057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Pivotal BTT</a:t>
                </a:r>
              </a:p>
            </p:txBody>
          </p:sp>
          <p:sp>
            <p:nvSpPr>
              <p:cNvPr id="6" name="Rectangle 5">
                <a:extLst>
                  <a:ext uri="{FF2B5EF4-FFF2-40B4-BE49-F238E27FC236}">
                    <a16:creationId xmlns:a16="http://schemas.microsoft.com/office/drawing/2014/main" xmlns="" id="{3ADA4CAE-B39D-3547-89D8-863F46D066FD}"/>
                  </a:ext>
                </a:extLst>
              </p:cNvPr>
              <p:cNvSpPr/>
              <p:nvPr/>
            </p:nvSpPr>
            <p:spPr>
              <a:xfrm>
                <a:off x="3200400" y="4381500"/>
                <a:ext cx="5791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Pivotal DT</a:t>
                </a:r>
              </a:p>
            </p:txBody>
          </p:sp>
          <p:grpSp>
            <p:nvGrpSpPr>
              <p:cNvPr id="10" name="Group 9">
                <a:extLst>
                  <a:ext uri="{FF2B5EF4-FFF2-40B4-BE49-F238E27FC236}">
                    <a16:creationId xmlns:a16="http://schemas.microsoft.com/office/drawing/2014/main" xmlns="" id="{60FDD510-CA85-2E4C-A8E4-C7D67DA4F2A0}"/>
                  </a:ext>
                </a:extLst>
              </p:cNvPr>
              <p:cNvGrpSpPr/>
              <p:nvPr/>
            </p:nvGrpSpPr>
            <p:grpSpPr>
              <a:xfrm>
                <a:off x="4876800" y="2689251"/>
                <a:ext cx="723275" cy="949299"/>
                <a:chOff x="5109522" y="2784501"/>
                <a:chExt cx="723275" cy="949299"/>
              </a:xfrm>
            </p:grpSpPr>
            <p:cxnSp>
              <p:nvCxnSpPr>
                <p:cNvPr id="8" name="Straight Arrow Connector 7">
                  <a:extLst>
                    <a:ext uri="{FF2B5EF4-FFF2-40B4-BE49-F238E27FC236}">
                      <a16:creationId xmlns:a16="http://schemas.microsoft.com/office/drawing/2014/main" xmlns="" id="{512A5336-77CE-F547-88FF-5B55CA2F337E}"/>
                    </a:ext>
                  </a:extLst>
                </p:cNvPr>
                <p:cNvCxnSpPr/>
                <p:nvPr/>
              </p:nvCxnSpPr>
              <p:spPr>
                <a:xfrm>
                  <a:off x="5257800" y="3200400"/>
                  <a:ext cx="0" cy="533400"/>
                </a:xfrm>
                <a:prstGeom prst="straightConnector1">
                  <a:avLst/>
                </a:prstGeom>
                <a:ln>
                  <a:solidFill>
                    <a:srgbClr val="FFFF66"/>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6D969466-68CC-C642-A8D0-02801917AC6B}"/>
                    </a:ext>
                  </a:extLst>
                </p:cNvPr>
                <p:cNvSpPr txBox="1"/>
                <p:nvPr/>
              </p:nvSpPr>
              <p:spPr>
                <a:xfrm>
                  <a:off x="5109522" y="2784501"/>
                  <a:ext cx="723275" cy="369332"/>
                </a:xfrm>
                <a:prstGeom prst="rect">
                  <a:avLst/>
                </a:prstGeom>
                <a:noFill/>
              </p:spPr>
              <p:txBody>
                <a:bodyPr wrap="none" rtlCol="0">
                  <a:spAutoFit/>
                </a:bodyPr>
                <a:lstStyle/>
                <a:p>
                  <a:r>
                    <a:rPr lang="en-US" dirty="0">
                      <a:solidFill>
                        <a:srgbClr val="FFFF00"/>
                      </a:solidFill>
                    </a:rPr>
                    <a:t>6-Mo</a:t>
                  </a:r>
                </a:p>
              </p:txBody>
            </p:sp>
          </p:grpSp>
          <p:grpSp>
            <p:nvGrpSpPr>
              <p:cNvPr id="11" name="Group 10">
                <a:extLst>
                  <a:ext uri="{FF2B5EF4-FFF2-40B4-BE49-F238E27FC236}">
                    <a16:creationId xmlns:a16="http://schemas.microsoft.com/office/drawing/2014/main" xmlns="" id="{C05739F3-096B-A948-A6B3-C74C84C8C91B}"/>
                  </a:ext>
                </a:extLst>
              </p:cNvPr>
              <p:cNvGrpSpPr/>
              <p:nvPr/>
            </p:nvGrpSpPr>
            <p:grpSpPr>
              <a:xfrm>
                <a:off x="8775080" y="3351409"/>
                <a:ext cx="851515" cy="949299"/>
                <a:chOff x="5045402" y="2784501"/>
                <a:chExt cx="851515" cy="949299"/>
              </a:xfrm>
            </p:grpSpPr>
            <p:cxnSp>
              <p:nvCxnSpPr>
                <p:cNvPr id="12" name="Straight Arrow Connector 11">
                  <a:extLst>
                    <a:ext uri="{FF2B5EF4-FFF2-40B4-BE49-F238E27FC236}">
                      <a16:creationId xmlns:a16="http://schemas.microsoft.com/office/drawing/2014/main" xmlns="" id="{5119639A-460F-404B-BFAD-F52B16C344AF}"/>
                    </a:ext>
                  </a:extLst>
                </p:cNvPr>
                <p:cNvCxnSpPr/>
                <p:nvPr/>
              </p:nvCxnSpPr>
              <p:spPr>
                <a:xfrm>
                  <a:off x="5257800" y="3200400"/>
                  <a:ext cx="0" cy="533400"/>
                </a:xfrm>
                <a:prstGeom prst="straightConnector1">
                  <a:avLst/>
                </a:prstGeom>
                <a:ln>
                  <a:solidFill>
                    <a:srgbClr val="FFFF66"/>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xmlns="" id="{1292CA45-1C15-9F47-9A23-C2AC7F515FB3}"/>
                    </a:ext>
                  </a:extLst>
                </p:cNvPr>
                <p:cNvSpPr txBox="1"/>
                <p:nvPr/>
              </p:nvSpPr>
              <p:spPr>
                <a:xfrm>
                  <a:off x="5045402" y="2784501"/>
                  <a:ext cx="851515" cy="369332"/>
                </a:xfrm>
                <a:prstGeom prst="rect">
                  <a:avLst/>
                </a:prstGeom>
                <a:noFill/>
              </p:spPr>
              <p:txBody>
                <a:bodyPr wrap="none" rtlCol="0">
                  <a:spAutoFit/>
                </a:bodyPr>
                <a:lstStyle/>
                <a:p>
                  <a:r>
                    <a:rPr lang="en-US" dirty="0">
                      <a:solidFill>
                        <a:srgbClr val="FFFF00"/>
                      </a:solidFill>
                    </a:rPr>
                    <a:t>24-Mo</a:t>
                  </a:r>
                </a:p>
              </p:txBody>
            </p:sp>
          </p:grpSp>
          <p:cxnSp>
            <p:nvCxnSpPr>
              <p:cNvPr id="15" name="Straight Connector 14">
                <a:extLst>
                  <a:ext uri="{FF2B5EF4-FFF2-40B4-BE49-F238E27FC236}">
                    <a16:creationId xmlns:a16="http://schemas.microsoft.com/office/drawing/2014/main" xmlns="" id="{C3577BFE-104A-DD49-BE5E-40C83B308EAB}"/>
                  </a:ext>
                </a:extLst>
              </p:cNvPr>
              <p:cNvCxnSpPr>
                <a:stCxn id="4" idx="3"/>
                <a:endCxn id="5" idx="1"/>
              </p:cNvCxnSpPr>
              <p:nvPr/>
            </p:nvCxnSpPr>
            <p:spPr>
              <a:xfrm>
                <a:off x="2819400" y="3962400"/>
                <a:ext cx="152400"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xmlns="" id="{0DF12B39-F84B-C94F-98AA-5335C2E5213E}"/>
                  </a:ext>
                </a:extLst>
              </p:cNvPr>
              <p:cNvSpPr/>
              <p:nvPr/>
            </p:nvSpPr>
            <p:spPr>
              <a:xfrm>
                <a:off x="5181600" y="3738678"/>
                <a:ext cx="2286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PMA Approval BTT</a:t>
                </a:r>
              </a:p>
            </p:txBody>
          </p:sp>
          <p:cxnSp>
            <p:nvCxnSpPr>
              <p:cNvPr id="18" name="Straight Connector 17">
                <a:extLst>
                  <a:ext uri="{FF2B5EF4-FFF2-40B4-BE49-F238E27FC236}">
                    <a16:creationId xmlns:a16="http://schemas.microsoft.com/office/drawing/2014/main" xmlns="" id="{F0C24B14-144E-BB43-9C3D-3DCF86F33918}"/>
                  </a:ext>
                </a:extLst>
              </p:cNvPr>
              <p:cNvCxnSpPr>
                <a:stCxn id="5" idx="3"/>
                <a:endCxn id="16" idx="1"/>
              </p:cNvCxnSpPr>
              <p:nvPr/>
            </p:nvCxnSpPr>
            <p:spPr>
              <a:xfrm>
                <a:off x="5029200" y="3962400"/>
                <a:ext cx="152400" cy="4878"/>
              </a:xfrm>
              <a:prstGeom prst="line">
                <a:avLst/>
              </a:prstGeom>
            </p:spPr>
            <p:style>
              <a:lnRef idx="1">
                <a:schemeClr val="accent1"/>
              </a:lnRef>
              <a:fillRef idx="0">
                <a:schemeClr val="accent1"/>
              </a:fillRef>
              <a:effectRef idx="0">
                <a:schemeClr val="accent1"/>
              </a:effectRef>
              <a:fontRef idx="minor">
                <a:schemeClr val="tx1"/>
              </a:fontRef>
            </p:style>
          </p:cxnSp>
        </p:grpSp>
        <p:sp>
          <p:nvSpPr>
            <p:cNvPr id="20" name="Rectangle 19">
              <a:extLst>
                <a:ext uri="{FF2B5EF4-FFF2-40B4-BE49-F238E27FC236}">
                  <a16:creationId xmlns:a16="http://schemas.microsoft.com/office/drawing/2014/main" xmlns="" id="{A6865D84-C4FE-564E-B767-5CB8E4C8D2E8}"/>
                </a:ext>
              </a:extLst>
            </p:cNvPr>
            <p:cNvSpPr/>
            <p:nvPr/>
          </p:nvSpPr>
          <p:spPr>
            <a:xfrm>
              <a:off x="8305800" y="4587849"/>
              <a:ext cx="2286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PMA Approval DT</a:t>
              </a:r>
            </a:p>
          </p:txBody>
        </p:sp>
        <p:cxnSp>
          <p:nvCxnSpPr>
            <p:cNvPr id="22" name="Straight Connector 21">
              <a:extLst>
                <a:ext uri="{FF2B5EF4-FFF2-40B4-BE49-F238E27FC236}">
                  <a16:creationId xmlns:a16="http://schemas.microsoft.com/office/drawing/2014/main" xmlns="" id="{6CD664C0-CF89-5E49-8CE6-546ED9D9A7E4}"/>
                </a:ext>
              </a:extLst>
            </p:cNvPr>
            <p:cNvCxnSpPr>
              <a:stCxn id="6" idx="3"/>
              <a:endCxn id="20" idx="1"/>
            </p:cNvCxnSpPr>
            <p:nvPr/>
          </p:nvCxnSpPr>
          <p:spPr>
            <a:xfrm>
              <a:off x="8153400" y="4816449"/>
              <a:ext cx="1524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xmlns="" id="{F5B41E70-8990-9044-9F41-E50F4E342822}"/>
              </a:ext>
            </a:extLst>
          </p:cNvPr>
          <p:cNvSpPr txBox="1"/>
          <p:nvPr/>
        </p:nvSpPr>
        <p:spPr>
          <a:xfrm>
            <a:off x="304800" y="3083221"/>
            <a:ext cx="1728358" cy="523220"/>
          </a:xfrm>
          <a:prstGeom prst="rect">
            <a:avLst/>
          </a:prstGeom>
          <a:noFill/>
        </p:spPr>
        <p:txBody>
          <a:bodyPr wrap="none" rtlCol="0">
            <a:spAutoFit/>
          </a:bodyPr>
          <a:lstStyle/>
          <a:p>
            <a:pPr algn="l"/>
            <a:r>
              <a:rPr lang="en-US" sz="1400" dirty="0">
                <a:solidFill>
                  <a:srgbClr val="FFFF66"/>
                </a:solidFill>
              </a:rPr>
              <a:t>Performance Goal</a:t>
            </a:r>
          </a:p>
          <a:p>
            <a:pPr algn="l"/>
            <a:r>
              <a:rPr lang="en-US" sz="1400" dirty="0">
                <a:solidFill>
                  <a:srgbClr val="FFFF66"/>
                </a:solidFill>
              </a:rPr>
              <a:t>Non-randomized</a:t>
            </a:r>
          </a:p>
        </p:txBody>
      </p:sp>
      <p:sp>
        <p:nvSpPr>
          <p:cNvPr id="14" name="TextBox 13">
            <a:extLst>
              <a:ext uri="{FF2B5EF4-FFF2-40B4-BE49-F238E27FC236}">
                <a16:creationId xmlns:a16="http://schemas.microsoft.com/office/drawing/2014/main" xmlns="" id="{E30860A5-3E3C-074A-96C1-C16AC936D51D}"/>
              </a:ext>
            </a:extLst>
          </p:cNvPr>
          <p:cNvSpPr txBox="1"/>
          <p:nvPr/>
        </p:nvSpPr>
        <p:spPr>
          <a:xfrm>
            <a:off x="2540579" y="4796820"/>
            <a:ext cx="1806905" cy="523220"/>
          </a:xfrm>
          <a:prstGeom prst="rect">
            <a:avLst/>
          </a:prstGeom>
          <a:noFill/>
        </p:spPr>
        <p:txBody>
          <a:bodyPr wrap="none" rtlCol="0">
            <a:spAutoFit/>
          </a:bodyPr>
          <a:lstStyle/>
          <a:p>
            <a:pPr algn="l"/>
            <a:r>
              <a:rPr lang="en-US" sz="1400" dirty="0">
                <a:solidFill>
                  <a:srgbClr val="FFFF66"/>
                </a:solidFill>
              </a:rPr>
              <a:t>Randomized</a:t>
            </a:r>
          </a:p>
          <a:p>
            <a:pPr algn="l"/>
            <a:r>
              <a:rPr lang="en-US" sz="1400" dirty="0">
                <a:solidFill>
                  <a:srgbClr val="FFFF66"/>
                </a:solidFill>
              </a:rPr>
              <a:t>Comparator device</a:t>
            </a:r>
          </a:p>
        </p:txBody>
      </p:sp>
    </p:spTree>
    <p:extLst>
      <p:ext uri="{BB962C8B-B14F-4D97-AF65-F5344CB8AC3E}">
        <p14:creationId xmlns:p14="http://schemas.microsoft.com/office/powerpoint/2010/main" val="2032859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9DC7A4-9E86-7042-9E87-1E695CEF32EA}"/>
              </a:ext>
            </a:extLst>
          </p:cNvPr>
          <p:cNvSpPr>
            <a:spLocks noGrp="1"/>
          </p:cNvSpPr>
          <p:nvPr>
            <p:ph type="title"/>
          </p:nvPr>
        </p:nvSpPr>
        <p:spPr>
          <a:xfrm>
            <a:off x="548640" y="0"/>
            <a:ext cx="9875520" cy="867833"/>
          </a:xfrm>
        </p:spPr>
        <p:txBody>
          <a:bodyPr/>
          <a:lstStyle/>
          <a:p>
            <a:r>
              <a:rPr lang="en-US" sz="2400" b="1" dirty="0"/>
              <a:t>Overview of LVAD Clinical Evaluation</a:t>
            </a:r>
          </a:p>
        </p:txBody>
      </p:sp>
      <p:sp>
        <p:nvSpPr>
          <p:cNvPr id="3" name="Content Placeholder 2">
            <a:extLst>
              <a:ext uri="{FF2B5EF4-FFF2-40B4-BE49-F238E27FC236}">
                <a16:creationId xmlns:a16="http://schemas.microsoft.com/office/drawing/2014/main" xmlns="" id="{9866D6B1-B19E-F042-B92D-B6E84185BBB5}"/>
              </a:ext>
            </a:extLst>
          </p:cNvPr>
          <p:cNvSpPr>
            <a:spLocks noGrp="1"/>
          </p:cNvSpPr>
          <p:nvPr>
            <p:ph idx="1"/>
          </p:nvPr>
        </p:nvSpPr>
        <p:spPr>
          <a:xfrm>
            <a:off x="609600" y="914400"/>
            <a:ext cx="9723120" cy="4572000"/>
          </a:xfrm>
        </p:spPr>
        <p:txBody>
          <a:bodyPr/>
          <a:lstStyle/>
          <a:p>
            <a:r>
              <a:rPr lang="en-US" sz="2400" dirty="0">
                <a:solidFill>
                  <a:schemeClr val="bg1"/>
                </a:solidFill>
              </a:rPr>
              <a:t>Terms for LVAD device use are evolving:</a:t>
            </a:r>
          </a:p>
          <a:p>
            <a:pPr lvl="1"/>
            <a:r>
              <a:rPr lang="en-US" sz="2400" dirty="0">
                <a:solidFill>
                  <a:schemeClr val="bg1"/>
                </a:solidFill>
              </a:rPr>
              <a:t>MOMENTUM 3 Trial:  “Short and Long Term” indications for device use.</a:t>
            </a:r>
          </a:p>
          <a:p>
            <a:pPr lvl="1"/>
            <a:r>
              <a:rPr lang="en-US" sz="2400" dirty="0">
                <a:solidFill>
                  <a:schemeClr val="bg1"/>
                </a:solidFill>
              </a:rPr>
              <a:t>Adaptive trial design including a pre-specified safety phase of 30 patients</a:t>
            </a:r>
          </a:p>
          <a:p>
            <a:pPr marL="457200" lvl="1" indent="0">
              <a:buNone/>
            </a:pPr>
            <a:endParaRPr lang="en-US" dirty="0">
              <a:solidFill>
                <a:schemeClr val="bg1"/>
              </a:solidFill>
            </a:endParaRPr>
          </a:p>
        </p:txBody>
      </p:sp>
      <p:grpSp>
        <p:nvGrpSpPr>
          <p:cNvPr id="35" name="Group 34">
            <a:extLst>
              <a:ext uri="{FF2B5EF4-FFF2-40B4-BE49-F238E27FC236}">
                <a16:creationId xmlns:a16="http://schemas.microsoft.com/office/drawing/2014/main" xmlns="" id="{A9DD30AE-9A33-EB40-8099-897DC64EF624}"/>
              </a:ext>
            </a:extLst>
          </p:cNvPr>
          <p:cNvGrpSpPr/>
          <p:nvPr/>
        </p:nvGrpSpPr>
        <p:grpSpPr>
          <a:xfrm>
            <a:off x="-4117" y="2895600"/>
            <a:ext cx="10883340" cy="2145396"/>
            <a:chOff x="0" y="2917972"/>
            <a:chExt cx="10883340" cy="2145396"/>
          </a:xfrm>
        </p:grpSpPr>
        <p:grpSp>
          <p:nvGrpSpPr>
            <p:cNvPr id="37" name="Group 36">
              <a:extLst>
                <a:ext uri="{FF2B5EF4-FFF2-40B4-BE49-F238E27FC236}">
                  <a16:creationId xmlns:a16="http://schemas.microsoft.com/office/drawing/2014/main" xmlns="" id="{48AE5AE7-2B01-E248-9389-E671B56079A9}"/>
                </a:ext>
              </a:extLst>
            </p:cNvPr>
            <p:cNvGrpSpPr/>
            <p:nvPr/>
          </p:nvGrpSpPr>
          <p:grpSpPr>
            <a:xfrm>
              <a:off x="58980" y="2917972"/>
              <a:ext cx="10824360" cy="1508666"/>
              <a:chOff x="58980" y="2917972"/>
              <a:chExt cx="10824360" cy="1508666"/>
            </a:xfrm>
          </p:grpSpPr>
          <p:sp>
            <p:nvSpPr>
              <p:cNvPr id="10" name="Rectangle 9">
                <a:extLst>
                  <a:ext uri="{FF2B5EF4-FFF2-40B4-BE49-F238E27FC236}">
                    <a16:creationId xmlns:a16="http://schemas.microsoft.com/office/drawing/2014/main" xmlns="" id="{BD08385E-35FB-7146-B8EF-0AD20AB0AB70}"/>
                  </a:ext>
                </a:extLst>
              </p:cNvPr>
              <p:cNvSpPr/>
              <p:nvPr/>
            </p:nvSpPr>
            <p:spPr>
              <a:xfrm>
                <a:off x="1504637" y="3807593"/>
                <a:ext cx="2533963" cy="6190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 Cohort</a:t>
                </a:r>
              </a:p>
            </p:txBody>
          </p:sp>
          <p:grpSp>
            <p:nvGrpSpPr>
              <p:cNvPr id="11" name="Group 10">
                <a:extLst>
                  <a:ext uri="{FF2B5EF4-FFF2-40B4-BE49-F238E27FC236}">
                    <a16:creationId xmlns:a16="http://schemas.microsoft.com/office/drawing/2014/main" xmlns="" id="{5264ACD7-BF54-D64D-A4D8-A26CDCC5D385}"/>
                  </a:ext>
                </a:extLst>
              </p:cNvPr>
              <p:cNvGrpSpPr/>
              <p:nvPr/>
            </p:nvGrpSpPr>
            <p:grpSpPr>
              <a:xfrm>
                <a:off x="3389464" y="2917972"/>
                <a:ext cx="723275" cy="856278"/>
                <a:chOff x="4460386" y="2890745"/>
                <a:chExt cx="723275" cy="856278"/>
              </a:xfrm>
            </p:grpSpPr>
            <p:cxnSp>
              <p:nvCxnSpPr>
                <p:cNvPr id="18" name="Straight Arrow Connector 17">
                  <a:extLst>
                    <a:ext uri="{FF2B5EF4-FFF2-40B4-BE49-F238E27FC236}">
                      <a16:creationId xmlns:a16="http://schemas.microsoft.com/office/drawing/2014/main" xmlns="" id="{E389E6C4-6320-FF49-846E-4D0165548794}"/>
                    </a:ext>
                  </a:extLst>
                </p:cNvPr>
                <p:cNvCxnSpPr/>
                <p:nvPr/>
              </p:nvCxnSpPr>
              <p:spPr>
                <a:xfrm>
                  <a:off x="5033322" y="3213623"/>
                  <a:ext cx="0" cy="533400"/>
                </a:xfrm>
                <a:prstGeom prst="straightConnector1">
                  <a:avLst/>
                </a:prstGeom>
                <a:ln>
                  <a:solidFill>
                    <a:srgbClr val="FFFF66"/>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xmlns="" id="{D5516A85-CE9C-4F4C-A127-AF00BD9A0987}"/>
                    </a:ext>
                  </a:extLst>
                </p:cNvPr>
                <p:cNvSpPr txBox="1"/>
                <p:nvPr/>
              </p:nvSpPr>
              <p:spPr>
                <a:xfrm>
                  <a:off x="4460386" y="2890745"/>
                  <a:ext cx="723275" cy="369332"/>
                </a:xfrm>
                <a:prstGeom prst="rect">
                  <a:avLst/>
                </a:prstGeom>
                <a:noFill/>
              </p:spPr>
              <p:txBody>
                <a:bodyPr wrap="none" rtlCol="0">
                  <a:spAutoFit/>
                </a:bodyPr>
                <a:lstStyle/>
                <a:p>
                  <a:r>
                    <a:rPr lang="en-US" dirty="0">
                      <a:solidFill>
                        <a:srgbClr val="FFFF00"/>
                      </a:solidFill>
                    </a:rPr>
                    <a:t>6-Mo</a:t>
                  </a:r>
                </a:p>
              </p:txBody>
            </p:sp>
          </p:grpSp>
          <p:grpSp>
            <p:nvGrpSpPr>
              <p:cNvPr id="12" name="Group 11">
                <a:extLst>
                  <a:ext uri="{FF2B5EF4-FFF2-40B4-BE49-F238E27FC236}">
                    <a16:creationId xmlns:a16="http://schemas.microsoft.com/office/drawing/2014/main" xmlns="" id="{D594DA8C-5307-D847-8CD9-A883DC248C51}"/>
                  </a:ext>
                </a:extLst>
              </p:cNvPr>
              <p:cNvGrpSpPr/>
              <p:nvPr/>
            </p:nvGrpSpPr>
            <p:grpSpPr>
              <a:xfrm>
                <a:off x="8292485" y="2917972"/>
                <a:ext cx="851515" cy="861431"/>
                <a:chOff x="5045402" y="2784501"/>
                <a:chExt cx="851515" cy="861431"/>
              </a:xfrm>
            </p:grpSpPr>
            <p:cxnSp>
              <p:nvCxnSpPr>
                <p:cNvPr id="16" name="Straight Arrow Connector 15">
                  <a:extLst>
                    <a:ext uri="{FF2B5EF4-FFF2-40B4-BE49-F238E27FC236}">
                      <a16:creationId xmlns:a16="http://schemas.microsoft.com/office/drawing/2014/main" xmlns="" id="{94AEE162-46E3-C343-99E2-E8B0256288DE}"/>
                    </a:ext>
                  </a:extLst>
                </p:cNvPr>
                <p:cNvCxnSpPr/>
                <p:nvPr/>
              </p:nvCxnSpPr>
              <p:spPr>
                <a:xfrm>
                  <a:off x="5215234" y="3112532"/>
                  <a:ext cx="0" cy="533400"/>
                </a:xfrm>
                <a:prstGeom prst="straightConnector1">
                  <a:avLst/>
                </a:prstGeom>
                <a:ln>
                  <a:solidFill>
                    <a:srgbClr val="FFFF66"/>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xmlns="" id="{23CCC0CC-DFD1-F34C-935A-53D5EA25CA39}"/>
                    </a:ext>
                  </a:extLst>
                </p:cNvPr>
                <p:cNvSpPr txBox="1"/>
                <p:nvPr/>
              </p:nvSpPr>
              <p:spPr>
                <a:xfrm>
                  <a:off x="5045402" y="2784501"/>
                  <a:ext cx="851515" cy="369332"/>
                </a:xfrm>
                <a:prstGeom prst="rect">
                  <a:avLst/>
                </a:prstGeom>
                <a:noFill/>
              </p:spPr>
              <p:txBody>
                <a:bodyPr wrap="none" rtlCol="0">
                  <a:spAutoFit/>
                </a:bodyPr>
                <a:lstStyle/>
                <a:p>
                  <a:r>
                    <a:rPr lang="en-US" dirty="0">
                      <a:solidFill>
                        <a:srgbClr val="FFFF00"/>
                      </a:solidFill>
                    </a:rPr>
                    <a:t>24-Mo</a:t>
                  </a:r>
                </a:p>
              </p:txBody>
            </p:sp>
          </p:grpSp>
          <p:sp>
            <p:nvSpPr>
              <p:cNvPr id="6" name="Rectangle 5">
                <a:extLst>
                  <a:ext uri="{FF2B5EF4-FFF2-40B4-BE49-F238E27FC236}">
                    <a16:creationId xmlns:a16="http://schemas.microsoft.com/office/drawing/2014/main" xmlns="" id="{082F7177-CCCC-ED40-B93B-0717F81A646A}"/>
                  </a:ext>
                </a:extLst>
              </p:cNvPr>
              <p:cNvSpPr/>
              <p:nvPr/>
            </p:nvSpPr>
            <p:spPr>
              <a:xfrm>
                <a:off x="4186878" y="3807593"/>
                <a:ext cx="1690847" cy="6190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LT Cohort</a:t>
                </a:r>
              </a:p>
            </p:txBody>
          </p:sp>
          <p:cxnSp>
            <p:nvCxnSpPr>
              <p:cNvPr id="7" name="Straight Connector 6">
                <a:extLst>
                  <a:ext uri="{FF2B5EF4-FFF2-40B4-BE49-F238E27FC236}">
                    <a16:creationId xmlns:a16="http://schemas.microsoft.com/office/drawing/2014/main" xmlns="" id="{EE8313FB-F657-AB49-A520-5709A7DE6F7B}"/>
                  </a:ext>
                </a:extLst>
              </p:cNvPr>
              <p:cNvCxnSpPr>
                <a:cxnSpLocks/>
                <a:stCxn id="10" idx="3"/>
                <a:endCxn id="6" idx="1"/>
              </p:cNvCxnSpPr>
              <p:nvPr/>
            </p:nvCxnSpPr>
            <p:spPr>
              <a:xfrm>
                <a:off x="4038600" y="4117116"/>
                <a:ext cx="148278"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xmlns="" id="{6A165FAD-1976-2F4F-86F6-989260DE3FBE}"/>
                  </a:ext>
                </a:extLst>
              </p:cNvPr>
              <p:cNvSpPr/>
              <p:nvPr/>
            </p:nvSpPr>
            <p:spPr>
              <a:xfrm>
                <a:off x="58980" y="3807593"/>
                <a:ext cx="1295400" cy="6190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Pilot</a:t>
                </a:r>
              </a:p>
            </p:txBody>
          </p:sp>
          <p:sp>
            <p:nvSpPr>
              <p:cNvPr id="26" name="Rectangle 25">
                <a:extLst>
                  <a:ext uri="{FF2B5EF4-FFF2-40B4-BE49-F238E27FC236}">
                    <a16:creationId xmlns:a16="http://schemas.microsoft.com/office/drawing/2014/main" xmlns="" id="{01BFF786-DDCC-A641-90E6-BA939A282D02}"/>
                  </a:ext>
                </a:extLst>
              </p:cNvPr>
              <p:cNvSpPr/>
              <p:nvPr/>
            </p:nvSpPr>
            <p:spPr>
              <a:xfrm>
                <a:off x="4549873" y="3130973"/>
                <a:ext cx="2251840" cy="5799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PMA Approval </a:t>
                </a:r>
              </a:p>
              <a:p>
                <a:pPr algn="ctr"/>
                <a:r>
                  <a:rPr lang="en-US" dirty="0"/>
                  <a:t>ST Indication</a:t>
                </a:r>
              </a:p>
            </p:txBody>
          </p:sp>
          <p:sp>
            <p:nvSpPr>
              <p:cNvPr id="27" name="Rectangle 26">
                <a:extLst>
                  <a:ext uri="{FF2B5EF4-FFF2-40B4-BE49-F238E27FC236}">
                    <a16:creationId xmlns:a16="http://schemas.microsoft.com/office/drawing/2014/main" xmlns="" id="{C9B03A1B-113F-0E41-B710-428CA1DCE7EB}"/>
                  </a:ext>
                </a:extLst>
              </p:cNvPr>
              <p:cNvSpPr/>
              <p:nvPr/>
            </p:nvSpPr>
            <p:spPr>
              <a:xfrm>
                <a:off x="5995872" y="3807593"/>
                <a:ext cx="2533963" cy="6190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Followup</a:t>
                </a:r>
                <a:r>
                  <a:rPr lang="en-US" dirty="0"/>
                  <a:t> LT / ST Cohort</a:t>
                </a:r>
              </a:p>
            </p:txBody>
          </p:sp>
          <p:sp>
            <p:nvSpPr>
              <p:cNvPr id="28" name="Rectangle 27">
                <a:extLst>
                  <a:ext uri="{FF2B5EF4-FFF2-40B4-BE49-F238E27FC236}">
                    <a16:creationId xmlns:a16="http://schemas.microsoft.com/office/drawing/2014/main" xmlns="" id="{56CDF0EC-293B-2348-82AC-0079D9F78719}"/>
                  </a:ext>
                </a:extLst>
              </p:cNvPr>
              <p:cNvSpPr/>
              <p:nvPr/>
            </p:nvSpPr>
            <p:spPr>
              <a:xfrm>
                <a:off x="8631500" y="3810000"/>
                <a:ext cx="2251840" cy="6166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PMA Approval </a:t>
                </a:r>
              </a:p>
              <a:p>
                <a:pPr algn="ctr"/>
                <a:r>
                  <a:rPr lang="en-US" dirty="0"/>
                  <a:t>LT Indication</a:t>
                </a:r>
              </a:p>
            </p:txBody>
          </p:sp>
          <p:cxnSp>
            <p:nvCxnSpPr>
              <p:cNvPr id="32" name="Straight Connector 31">
                <a:extLst>
                  <a:ext uri="{FF2B5EF4-FFF2-40B4-BE49-F238E27FC236}">
                    <a16:creationId xmlns:a16="http://schemas.microsoft.com/office/drawing/2014/main" xmlns="" id="{7F661F60-281B-314C-9EFA-5C47261AF3DF}"/>
                  </a:ext>
                </a:extLst>
              </p:cNvPr>
              <p:cNvCxnSpPr>
                <a:cxnSpLocks/>
                <a:stCxn id="6" idx="3"/>
                <a:endCxn id="27" idx="1"/>
              </p:cNvCxnSpPr>
              <p:nvPr/>
            </p:nvCxnSpPr>
            <p:spPr>
              <a:xfrm>
                <a:off x="5877725" y="4117116"/>
                <a:ext cx="11814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81C5E33F-9756-DC44-A079-5C5983C8E80D}"/>
                  </a:ext>
                </a:extLst>
              </p:cNvPr>
              <p:cNvCxnSpPr>
                <a:cxnSpLocks/>
                <a:stCxn id="27" idx="3"/>
                <a:endCxn id="28" idx="1"/>
              </p:cNvCxnSpPr>
              <p:nvPr/>
            </p:nvCxnSpPr>
            <p:spPr>
              <a:xfrm>
                <a:off x="8529835" y="4117116"/>
                <a:ext cx="101665" cy="1203"/>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49908E28-2E27-5B49-B7B7-D702550F0C7C}"/>
                  </a:ext>
                </a:extLst>
              </p:cNvPr>
              <p:cNvCxnSpPr>
                <a:cxnSpLocks/>
                <a:stCxn id="20" idx="3"/>
                <a:endCxn id="10" idx="1"/>
              </p:cNvCxnSpPr>
              <p:nvPr/>
            </p:nvCxnSpPr>
            <p:spPr>
              <a:xfrm>
                <a:off x="1354380" y="4117116"/>
                <a:ext cx="150257"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5" name="TextBox 4">
              <a:extLst>
                <a:ext uri="{FF2B5EF4-FFF2-40B4-BE49-F238E27FC236}">
                  <a16:creationId xmlns:a16="http://schemas.microsoft.com/office/drawing/2014/main" xmlns="" id="{890020D3-C918-8E4B-9CE9-F38A61261C9E}"/>
                </a:ext>
              </a:extLst>
            </p:cNvPr>
            <p:cNvSpPr txBox="1"/>
            <p:nvPr/>
          </p:nvSpPr>
          <p:spPr>
            <a:xfrm>
              <a:off x="0" y="4540148"/>
              <a:ext cx="1806905" cy="523220"/>
            </a:xfrm>
            <a:prstGeom prst="rect">
              <a:avLst/>
            </a:prstGeom>
            <a:noFill/>
          </p:spPr>
          <p:txBody>
            <a:bodyPr wrap="none" rtlCol="0">
              <a:spAutoFit/>
            </a:bodyPr>
            <a:lstStyle/>
            <a:p>
              <a:pPr algn="l"/>
              <a:r>
                <a:rPr lang="en-US" sz="1400" dirty="0">
                  <a:solidFill>
                    <a:srgbClr val="FFFF66"/>
                  </a:solidFill>
                </a:rPr>
                <a:t>Randomized</a:t>
              </a:r>
            </a:p>
            <a:p>
              <a:pPr algn="l"/>
              <a:r>
                <a:rPr lang="en-US" sz="1400" dirty="0">
                  <a:solidFill>
                    <a:srgbClr val="FFFF66"/>
                  </a:solidFill>
                </a:rPr>
                <a:t>Comparator device</a:t>
              </a:r>
            </a:p>
          </p:txBody>
        </p:sp>
      </p:grpSp>
      <p:sp>
        <p:nvSpPr>
          <p:cNvPr id="4" name="Bent Arrow 3"/>
          <p:cNvSpPr/>
          <p:nvPr/>
        </p:nvSpPr>
        <p:spPr>
          <a:xfrm>
            <a:off x="4065882" y="3304161"/>
            <a:ext cx="491360" cy="406779"/>
          </a:xfrm>
          <a:prstGeom prst="bentArrow">
            <a:avLst/>
          </a:prstGeom>
          <a:solidFill>
            <a:srgbClr val="FFFF00"/>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683971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9DC7A4-9E86-7042-9E87-1E695CEF32EA}"/>
              </a:ext>
            </a:extLst>
          </p:cNvPr>
          <p:cNvSpPr>
            <a:spLocks noGrp="1"/>
          </p:cNvSpPr>
          <p:nvPr>
            <p:ph type="title"/>
          </p:nvPr>
        </p:nvSpPr>
        <p:spPr>
          <a:xfrm>
            <a:off x="548640" y="0"/>
            <a:ext cx="9875520" cy="867833"/>
          </a:xfrm>
        </p:spPr>
        <p:txBody>
          <a:bodyPr/>
          <a:lstStyle/>
          <a:p>
            <a:r>
              <a:rPr lang="en-US" sz="2400" b="1" dirty="0"/>
              <a:t>Limitations in Current Approaches</a:t>
            </a:r>
          </a:p>
        </p:txBody>
      </p:sp>
      <p:sp>
        <p:nvSpPr>
          <p:cNvPr id="3" name="Content Placeholder 2">
            <a:extLst>
              <a:ext uri="{FF2B5EF4-FFF2-40B4-BE49-F238E27FC236}">
                <a16:creationId xmlns:a16="http://schemas.microsoft.com/office/drawing/2014/main" xmlns="" id="{9866D6B1-B19E-F042-B92D-B6E84185BBB5}"/>
              </a:ext>
            </a:extLst>
          </p:cNvPr>
          <p:cNvSpPr>
            <a:spLocks noGrp="1"/>
          </p:cNvSpPr>
          <p:nvPr>
            <p:ph idx="1"/>
          </p:nvPr>
        </p:nvSpPr>
        <p:spPr>
          <a:xfrm>
            <a:off x="304800" y="914400"/>
            <a:ext cx="10363200" cy="4572000"/>
          </a:xfrm>
        </p:spPr>
        <p:txBody>
          <a:bodyPr/>
          <a:lstStyle/>
          <a:p>
            <a:r>
              <a:rPr lang="en-US" sz="2400" dirty="0" smtClean="0">
                <a:solidFill>
                  <a:schemeClr val="bg1"/>
                </a:solidFill>
              </a:rPr>
              <a:t>From a clinicians standpoint, the terms </a:t>
            </a:r>
            <a:r>
              <a:rPr lang="en-US" sz="2400" dirty="0">
                <a:solidFill>
                  <a:schemeClr val="bg1"/>
                </a:solidFill>
              </a:rPr>
              <a:t>ST and LT </a:t>
            </a:r>
            <a:r>
              <a:rPr lang="en-US" sz="2400" dirty="0" smtClean="0">
                <a:solidFill>
                  <a:schemeClr val="bg1"/>
                </a:solidFill>
              </a:rPr>
              <a:t>still </a:t>
            </a:r>
            <a:r>
              <a:rPr lang="en-US" sz="2400" dirty="0">
                <a:solidFill>
                  <a:schemeClr val="bg1"/>
                </a:solidFill>
              </a:rPr>
              <a:t>pose confusion as to use / population</a:t>
            </a:r>
          </a:p>
          <a:p>
            <a:r>
              <a:rPr lang="en-US" sz="2400" dirty="0">
                <a:solidFill>
                  <a:schemeClr val="bg1"/>
                </a:solidFill>
              </a:rPr>
              <a:t>Ideal to have one indication for durable LVAD support – “Chronic Advanced Heart Failure”</a:t>
            </a:r>
          </a:p>
          <a:p>
            <a:r>
              <a:rPr lang="en-US" sz="2400" dirty="0">
                <a:solidFill>
                  <a:schemeClr val="bg1"/>
                </a:solidFill>
              </a:rPr>
              <a:t>The need for a BTT or ST cohort driven by the desire to achieve early device commercialization </a:t>
            </a:r>
          </a:p>
          <a:p>
            <a:r>
              <a:rPr lang="en-US" sz="2400" dirty="0">
                <a:solidFill>
                  <a:schemeClr val="bg1"/>
                </a:solidFill>
              </a:rPr>
              <a:t>Adaptive trial design of a single comprehensive indication with varying time-dependent endpoints</a:t>
            </a:r>
          </a:p>
          <a:p>
            <a:pPr marL="457200" lvl="1" indent="0">
              <a:buNone/>
            </a:pPr>
            <a:endParaRPr lang="en-US" dirty="0">
              <a:solidFill>
                <a:schemeClr val="bg1"/>
              </a:solidFill>
            </a:endParaRPr>
          </a:p>
        </p:txBody>
      </p:sp>
    </p:spTree>
    <p:extLst>
      <p:ext uri="{BB962C8B-B14F-4D97-AF65-F5344CB8AC3E}">
        <p14:creationId xmlns:p14="http://schemas.microsoft.com/office/powerpoint/2010/main" val="11173520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A36D19-0DF0-704D-A427-35EF5826DB23}"/>
              </a:ext>
            </a:extLst>
          </p:cNvPr>
          <p:cNvSpPr>
            <a:spLocks noGrp="1"/>
          </p:cNvSpPr>
          <p:nvPr>
            <p:ph type="title"/>
          </p:nvPr>
        </p:nvSpPr>
        <p:spPr>
          <a:xfrm>
            <a:off x="609600" y="0"/>
            <a:ext cx="9875520" cy="867833"/>
          </a:xfrm>
        </p:spPr>
        <p:txBody>
          <a:bodyPr/>
          <a:lstStyle/>
          <a:p>
            <a:r>
              <a:rPr lang="en-US" sz="2400" b="1" dirty="0"/>
              <a:t>Reimbursement</a:t>
            </a:r>
            <a:endParaRPr lang="en-US" b="1" dirty="0"/>
          </a:p>
        </p:txBody>
      </p:sp>
      <p:sp>
        <p:nvSpPr>
          <p:cNvPr id="3" name="Content Placeholder 2">
            <a:extLst>
              <a:ext uri="{FF2B5EF4-FFF2-40B4-BE49-F238E27FC236}">
                <a16:creationId xmlns:a16="http://schemas.microsoft.com/office/drawing/2014/main" xmlns="" id="{FA2F0254-1F99-6E45-97A2-C505E61BD7A5}"/>
              </a:ext>
            </a:extLst>
          </p:cNvPr>
          <p:cNvSpPr>
            <a:spLocks noGrp="1"/>
          </p:cNvSpPr>
          <p:nvPr>
            <p:ph idx="1"/>
          </p:nvPr>
        </p:nvSpPr>
        <p:spPr>
          <a:xfrm>
            <a:off x="228600" y="762000"/>
            <a:ext cx="10439400" cy="4724400"/>
          </a:xfrm>
        </p:spPr>
        <p:txBody>
          <a:bodyPr/>
          <a:lstStyle/>
          <a:p>
            <a:r>
              <a:rPr lang="en-US" sz="2400" dirty="0">
                <a:solidFill>
                  <a:schemeClr val="bg1"/>
                </a:solidFill>
              </a:rPr>
              <a:t>Establishing reimbursement early in NPD is essential for long-term success</a:t>
            </a:r>
          </a:p>
          <a:p>
            <a:r>
              <a:rPr lang="en-US" sz="2400" dirty="0">
                <a:solidFill>
                  <a:schemeClr val="bg1"/>
                </a:solidFill>
              </a:rPr>
              <a:t>Consists of </a:t>
            </a:r>
            <a:r>
              <a:rPr lang="en-US" sz="2400" i="1" dirty="0">
                <a:solidFill>
                  <a:schemeClr val="bg1"/>
                </a:solidFill>
              </a:rPr>
              <a:t>Coverage</a:t>
            </a:r>
            <a:r>
              <a:rPr lang="en-US" sz="2400" dirty="0">
                <a:solidFill>
                  <a:schemeClr val="bg1"/>
                </a:solidFill>
              </a:rPr>
              <a:t>, </a:t>
            </a:r>
            <a:r>
              <a:rPr lang="en-US" sz="2400" i="1" dirty="0">
                <a:solidFill>
                  <a:schemeClr val="bg1"/>
                </a:solidFill>
              </a:rPr>
              <a:t>Coding</a:t>
            </a:r>
            <a:r>
              <a:rPr lang="en-US" sz="2400" dirty="0">
                <a:solidFill>
                  <a:schemeClr val="bg1"/>
                </a:solidFill>
              </a:rPr>
              <a:t> and </a:t>
            </a:r>
            <a:r>
              <a:rPr lang="en-US" sz="2400" i="1" dirty="0">
                <a:solidFill>
                  <a:schemeClr val="bg1"/>
                </a:solidFill>
              </a:rPr>
              <a:t>Payment</a:t>
            </a:r>
          </a:p>
          <a:p>
            <a:r>
              <a:rPr lang="en-US" sz="2400" dirty="0">
                <a:solidFill>
                  <a:schemeClr val="bg1"/>
                </a:solidFill>
              </a:rPr>
              <a:t>What evidence is needed for Payors</a:t>
            </a:r>
          </a:p>
          <a:p>
            <a:pPr lvl="1"/>
            <a:r>
              <a:rPr lang="en-US" sz="2400" dirty="0">
                <a:solidFill>
                  <a:schemeClr val="bg1"/>
                </a:solidFill>
              </a:rPr>
              <a:t>Reasonable and necessary</a:t>
            </a:r>
          </a:p>
          <a:p>
            <a:pPr lvl="1"/>
            <a:r>
              <a:rPr lang="en-US" sz="2400" dirty="0">
                <a:solidFill>
                  <a:schemeClr val="bg1"/>
                </a:solidFill>
              </a:rPr>
              <a:t>Effectiveness</a:t>
            </a:r>
          </a:p>
          <a:p>
            <a:pPr lvl="1"/>
            <a:r>
              <a:rPr lang="en-US" sz="2400" dirty="0">
                <a:solidFill>
                  <a:schemeClr val="bg1"/>
                </a:solidFill>
              </a:rPr>
              <a:t>Efficiency (value)</a:t>
            </a:r>
          </a:p>
          <a:p>
            <a:r>
              <a:rPr lang="en-US" sz="2400" dirty="0">
                <a:solidFill>
                  <a:schemeClr val="bg1"/>
                </a:solidFill>
              </a:rPr>
              <a:t>Representative model for reimbursement: “Destination Therapy” </a:t>
            </a:r>
          </a:p>
          <a:p>
            <a:pPr lvl="1"/>
            <a:r>
              <a:rPr lang="en-US" sz="2400" dirty="0">
                <a:solidFill>
                  <a:schemeClr val="bg1"/>
                </a:solidFill>
              </a:rPr>
              <a:t>National Coverage Decision for DT (2003)</a:t>
            </a:r>
          </a:p>
          <a:p>
            <a:pPr lvl="1"/>
            <a:r>
              <a:rPr lang="en-US" sz="2400" dirty="0">
                <a:solidFill>
                  <a:schemeClr val="bg1"/>
                </a:solidFill>
              </a:rPr>
              <a:t>Development of ICD-9-CM, CPT and HCPCS codes</a:t>
            </a:r>
          </a:p>
          <a:p>
            <a:pPr lvl="1"/>
            <a:r>
              <a:rPr lang="en-US" sz="2400" dirty="0">
                <a:solidFill>
                  <a:schemeClr val="bg1"/>
                </a:solidFill>
              </a:rPr>
              <a:t>DRG assignment, RVU’s assigned to CPT codes</a:t>
            </a:r>
          </a:p>
          <a:p>
            <a:pPr lvl="1"/>
            <a:endParaRPr lang="en-US" sz="2400" dirty="0">
              <a:solidFill>
                <a:schemeClr val="bg1"/>
              </a:solidFill>
            </a:endParaRPr>
          </a:p>
        </p:txBody>
      </p:sp>
    </p:spTree>
    <p:extLst>
      <p:ext uri="{BB962C8B-B14F-4D97-AF65-F5344CB8AC3E}">
        <p14:creationId xmlns:p14="http://schemas.microsoft.com/office/powerpoint/2010/main" val="18464639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770317-1DEA-B14F-A8C7-6A1D93A606F1}"/>
              </a:ext>
            </a:extLst>
          </p:cNvPr>
          <p:cNvSpPr>
            <a:spLocks noGrp="1"/>
          </p:cNvSpPr>
          <p:nvPr>
            <p:ph type="title"/>
          </p:nvPr>
        </p:nvSpPr>
        <p:spPr>
          <a:xfrm>
            <a:off x="589935" y="0"/>
            <a:ext cx="9875520" cy="867833"/>
          </a:xfrm>
        </p:spPr>
        <p:txBody>
          <a:bodyPr/>
          <a:lstStyle/>
          <a:p>
            <a:r>
              <a:rPr lang="en-US" sz="2400" b="1" dirty="0"/>
              <a:t>Future of VAD Development (5-10 </a:t>
            </a:r>
            <a:r>
              <a:rPr lang="en-US" sz="2400" b="1" dirty="0" err="1"/>
              <a:t>yrs</a:t>
            </a:r>
            <a:r>
              <a:rPr lang="en-US" sz="2400" b="1" dirty="0"/>
              <a:t>)</a:t>
            </a:r>
          </a:p>
        </p:txBody>
      </p:sp>
      <p:sp>
        <p:nvSpPr>
          <p:cNvPr id="3" name="Content Placeholder 2">
            <a:extLst>
              <a:ext uri="{FF2B5EF4-FFF2-40B4-BE49-F238E27FC236}">
                <a16:creationId xmlns:a16="http://schemas.microsoft.com/office/drawing/2014/main" xmlns="" id="{4F9B847A-D8E7-2846-9A2B-6A6B2B82BC2E}"/>
              </a:ext>
            </a:extLst>
          </p:cNvPr>
          <p:cNvSpPr>
            <a:spLocks noGrp="1"/>
          </p:cNvSpPr>
          <p:nvPr>
            <p:ph idx="1"/>
          </p:nvPr>
        </p:nvSpPr>
        <p:spPr>
          <a:xfrm>
            <a:off x="307995" y="685800"/>
            <a:ext cx="10439400" cy="4800600"/>
          </a:xfrm>
        </p:spPr>
        <p:txBody>
          <a:bodyPr/>
          <a:lstStyle/>
          <a:p>
            <a:r>
              <a:rPr lang="en-US" sz="2400" dirty="0">
                <a:solidFill>
                  <a:schemeClr val="bg1"/>
                </a:solidFill>
              </a:rPr>
              <a:t>Evolutionary (continuous flow rotary pumps)</a:t>
            </a:r>
          </a:p>
          <a:p>
            <a:pPr lvl="1"/>
            <a:r>
              <a:rPr lang="en-US" sz="2400" dirty="0">
                <a:solidFill>
                  <a:schemeClr val="bg1"/>
                </a:solidFill>
              </a:rPr>
              <a:t>Stroke risk remains 3 to 4-fold higher than advanced HF (NYHA Class III-IV) population</a:t>
            </a:r>
            <a:r>
              <a:rPr lang="en-US" sz="2400" baseline="30000" dirty="0">
                <a:solidFill>
                  <a:srgbClr val="FFFF00"/>
                </a:solidFill>
              </a:rPr>
              <a:t>1</a:t>
            </a:r>
          </a:p>
          <a:p>
            <a:pPr lvl="1"/>
            <a:r>
              <a:rPr lang="en-US" sz="2400" dirty="0">
                <a:solidFill>
                  <a:schemeClr val="bg1"/>
                </a:solidFill>
              </a:rPr>
              <a:t>Infection / Percutaneous lead</a:t>
            </a:r>
          </a:p>
          <a:p>
            <a:pPr lvl="2"/>
            <a:r>
              <a:rPr lang="en-US" sz="2000" b="0" dirty="0">
                <a:solidFill>
                  <a:schemeClr val="bg1"/>
                </a:solidFill>
              </a:rPr>
              <a:t>Totally implantable devices with transcutaneous power transmission</a:t>
            </a:r>
          </a:p>
          <a:p>
            <a:pPr lvl="1"/>
            <a:r>
              <a:rPr lang="en-US" sz="2400" dirty="0">
                <a:solidFill>
                  <a:schemeClr val="bg1"/>
                </a:solidFill>
              </a:rPr>
              <a:t>“Smart Devices” - Autonomous control</a:t>
            </a:r>
          </a:p>
          <a:p>
            <a:pPr lvl="2"/>
            <a:r>
              <a:rPr lang="en-US" sz="2000" b="0" dirty="0">
                <a:solidFill>
                  <a:schemeClr val="bg1"/>
                </a:solidFill>
              </a:rPr>
              <a:t>Responsive to to periods of activity and senescence</a:t>
            </a:r>
          </a:p>
          <a:p>
            <a:pPr lvl="2"/>
            <a:r>
              <a:rPr lang="en-US" sz="2000" b="0" dirty="0">
                <a:solidFill>
                  <a:schemeClr val="bg1"/>
                </a:solidFill>
              </a:rPr>
              <a:t>Prevention of de novo AI by promoting AV opening</a:t>
            </a:r>
          </a:p>
          <a:p>
            <a:pPr lvl="2"/>
            <a:r>
              <a:rPr lang="en-US" sz="2000" b="0" dirty="0">
                <a:solidFill>
                  <a:schemeClr val="bg1"/>
                </a:solidFill>
              </a:rPr>
              <a:t>Prevention of suction events</a:t>
            </a:r>
          </a:p>
          <a:p>
            <a:pPr lvl="1"/>
            <a:r>
              <a:rPr lang="en-US" sz="2400" dirty="0">
                <a:solidFill>
                  <a:schemeClr val="bg1"/>
                </a:solidFill>
              </a:rPr>
              <a:t>Bleeding</a:t>
            </a:r>
          </a:p>
          <a:p>
            <a:pPr lvl="2"/>
            <a:r>
              <a:rPr lang="en-US" sz="2000" b="0" dirty="0">
                <a:solidFill>
                  <a:schemeClr val="bg1"/>
                </a:solidFill>
              </a:rPr>
              <a:t>Reduction in shear forces resulting in loss of HMW multimers </a:t>
            </a:r>
            <a:r>
              <a:rPr lang="en-US" sz="2000" b="0" dirty="0" err="1">
                <a:solidFill>
                  <a:schemeClr val="bg1"/>
                </a:solidFill>
              </a:rPr>
              <a:t>vWF</a:t>
            </a:r>
            <a:endParaRPr lang="en-US" sz="2000" b="0" dirty="0">
              <a:solidFill>
                <a:schemeClr val="bg1"/>
              </a:solidFill>
            </a:endParaRPr>
          </a:p>
          <a:p>
            <a:pPr lvl="2"/>
            <a:r>
              <a:rPr lang="en-US" sz="2000" b="0" dirty="0">
                <a:solidFill>
                  <a:schemeClr val="bg1"/>
                </a:solidFill>
              </a:rPr>
              <a:t>Resilience to pump thrombus permitting reduction in anticoagulation</a:t>
            </a:r>
          </a:p>
        </p:txBody>
      </p:sp>
      <p:sp>
        <p:nvSpPr>
          <p:cNvPr id="4" name="Rectangle 3"/>
          <p:cNvSpPr/>
          <p:nvPr/>
        </p:nvSpPr>
        <p:spPr>
          <a:xfrm>
            <a:off x="4114800" y="5715000"/>
            <a:ext cx="6705600" cy="461665"/>
          </a:xfrm>
          <a:prstGeom prst="rect">
            <a:avLst/>
          </a:prstGeom>
        </p:spPr>
        <p:txBody>
          <a:bodyPr wrap="square">
            <a:spAutoFit/>
          </a:bodyPr>
          <a:lstStyle/>
          <a:p>
            <a:pPr marL="342900" marR="0" lvl="0" indent="-342900" algn="l">
              <a:spcBef>
                <a:spcPts val="0"/>
              </a:spcBef>
              <a:spcAft>
                <a:spcPts val="0"/>
              </a:spcAft>
              <a:buFont typeface="+mj-lt"/>
              <a:buAutoNum type="arabicPeriod"/>
            </a:pPr>
            <a:r>
              <a:rPr lang="en-US" sz="1200" b="0" dirty="0" err="1">
                <a:latin typeface="+mn-lt"/>
                <a:ea typeface="Calibri" charset="0"/>
                <a:cs typeface="Times New Roman" charset="0"/>
              </a:rPr>
              <a:t>Adelborg</a:t>
            </a:r>
            <a:r>
              <a:rPr lang="en-US" sz="1200" b="0" dirty="0">
                <a:latin typeface="+mn-lt"/>
                <a:ea typeface="Calibri" charset="0"/>
                <a:cs typeface="Times New Roman" charset="0"/>
              </a:rPr>
              <a:t> K, </a:t>
            </a:r>
            <a:r>
              <a:rPr lang="en-US" sz="1200" b="0" dirty="0" err="1">
                <a:latin typeface="+mn-lt"/>
                <a:ea typeface="Calibri" charset="0"/>
                <a:cs typeface="Times New Roman" charset="0"/>
              </a:rPr>
              <a:t>Szepligeti</a:t>
            </a:r>
            <a:r>
              <a:rPr lang="en-US" sz="1200" b="0" dirty="0">
                <a:latin typeface="+mn-lt"/>
                <a:ea typeface="Calibri" charset="0"/>
                <a:cs typeface="Times New Roman" charset="0"/>
              </a:rPr>
              <a:t> S, </a:t>
            </a:r>
            <a:r>
              <a:rPr lang="en-US" sz="1200" b="0" dirty="0" err="1">
                <a:latin typeface="+mn-lt"/>
                <a:ea typeface="Calibri" charset="0"/>
                <a:cs typeface="Times New Roman" charset="0"/>
              </a:rPr>
              <a:t>Sundboll</a:t>
            </a:r>
            <a:r>
              <a:rPr lang="en-US" sz="1200" b="0" dirty="0">
                <a:latin typeface="+mn-lt"/>
                <a:ea typeface="Calibri" charset="0"/>
                <a:cs typeface="Times New Roman" charset="0"/>
              </a:rPr>
              <a:t> J, et al.  Risk of stroke in patients with heart failure.  Stroke.  2017;48:1161-1168.</a:t>
            </a:r>
            <a:endParaRPr lang="en-US" sz="1400" b="0" dirty="0">
              <a:effectLst/>
              <a:latin typeface="+mn-lt"/>
              <a:ea typeface="Calibri" charset="0"/>
              <a:cs typeface="Times New Roman" charset="0"/>
            </a:endParaRPr>
          </a:p>
        </p:txBody>
      </p:sp>
    </p:spTree>
    <p:extLst>
      <p:ext uri="{BB962C8B-B14F-4D97-AF65-F5344CB8AC3E}">
        <p14:creationId xmlns:p14="http://schemas.microsoft.com/office/powerpoint/2010/main" val="2688107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770317-1DEA-B14F-A8C7-6A1D93A606F1}"/>
              </a:ext>
            </a:extLst>
          </p:cNvPr>
          <p:cNvSpPr>
            <a:spLocks noGrp="1"/>
          </p:cNvSpPr>
          <p:nvPr>
            <p:ph type="title"/>
          </p:nvPr>
        </p:nvSpPr>
        <p:spPr>
          <a:xfrm>
            <a:off x="589935" y="0"/>
            <a:ext cx="9875520" cy="867833"/>
          </a:xfrm>
        </p:spPr>
        <p:txBody>
          <a:bodyPr/>
          <a:lstStyle/>
          <a:p>
            <a:r>
              <a:rPr lang="en-US" sz="2400" b="1" dirty="0"/>
              <a:t>Future of VAD Development (5-10 </a:t>
            </a:r>
            <a:r>
              <a:rPr lang="en-US" sz="2400" b="1" dirty="0" err="1"/>
              <a:t>yrs</a:t>
            </a:r>
            <a:r>
              <a:rPr lang="en-US" sz="2400" b="1" dirty="0"/>
              <a:t>)</a:t>
            </a:r>
          </a:p>
        </p:txBody>
      </p:sp>
      <p:sp>
        <p:nvSpPr>
          <p:cNvPr id="3" name="Content Placeholder 2">
            <a:extLst>
              <a:ext uri="{FF2B5EF4-FFF2-40B4-BE49-F238E27FC236}">
                <a16:creationId xmlns:a16="http://schemas.microsoft.com/office/drawing/2014/main" xmlns="" id="{4F9B847A-D8E7-2846-9A2B-6A6B2B82BC2E}"/>
              </a:ext>
            </a:extLst>
          </p:cNvPr>
          <p:cNvSpPr>
            <a:spLocks noGrp="1"/>
          </p:cNvSpPr>
          <p:nvPr>
            <p:ph idx="1"/>
          </p:nvPr>
        </p:nvSpPr>
        <p:spPr>
          <a:xfrm>
            <a:off x="307995" y="685800"/>
            <a:ext cx="10439400" cy="4800600"/>
          </a:xfrm>
        </p:spPr>
        <p:txBody>
          <a:bodyPr/>
          <a:lstStyle/>
          <a:p>
            <a:r>
              <a:rPr lang="en-US" sz="2400" dirty="0">
                <a:solidFill>
                  <a:schemeClr val="bg1"/>
                </a:solidFill>
              </a:rPr>
              <a:t>Revolutionary </a:t>
            </a:r>
          </a:p>
          <a:p>
            <a:pPr lvl="1"/>
            <a:r>
              <a:rPr lang="en-US" sz="2400" dirty="0">
                <a:solidFill>
                  <a:schemeClr val="bg1"/>
                </a:solidFill>
              </a:rPr>
              <a:t>Novel pumping mechanisms</a:t>
            </a:r>
            <a:endParaRPr lang="en-US" sz="2400" dirty="0">
              <a:solidFill>
                <a:srgbClr val="FFFF00"/>
              </a:solidFill>
            </a:endParaRPr>
          </a:p>
          <a:p>
            <a:pPr lvl="1"/>
            <a:r>
              <a:rPr lang="en-US" sz="2400" b="0" dirty="0">
                <a:solidFill>
                  <a:schemeClr val="bg1"/>
                </a:solidFill>
              </a:rPr>
              <a:t>Incorporation of biological</a:t>
            </a:r>
            <a:r>
              <a:rPr lang="en-US" sz="2400" dirty="0">
                <a:solidFill>
                  <a:schemeClr val="bg1"/>
                </a:solidFill>
              </a:rPr>
              <a:t>s at blood-device interface promoting hemocompatibility</a:t>
            </a:r>
          </a:p>
          <a:p>
            <a:pPr lvl="1"/>
            <a:r>
              <a:rPr lang="en-US" sz="2400" b="0" dirty="0">
                <a:solidFill>
                  <a:schemeClr val="bg1"/>
                </a:solidFill>
              </a:rPr>
              <a:t>Integrated systems with connectivity to other CIEDs</a:t>
            </a:r>
            <a:endParaRPr lang="en-US" sz="2000" b="0" dirty="0">
              <a:solidFill>
                <a:schemeClr val="bg1"/>
              </a:solidFill>
            </a:endParaRPr>
          </a:p>
        </p:txBody>
      </p:sp>
      <p:sp>
        <p:nvSpPr>
          <p:cNvPr id="4" name="Rectangle 3"/>
          <p:cNvSpPr/>
          <p:nvPr/>
        </p:nvSpPr>
        <p:spPr>
          <a:xfrm>
            <a:off x="4114800" y="5715000"/>
            <a:ext cx="6705600" cy="461665"/>
          </a:xfrm>
          <a:prstGeom prst="rect">
            <a:avLst/>
          </a:prstGeom>
        </p:spPr>
        <p:txBody>
          <a:bodyPr wrap="square">
            <a:spAutoFit/>
          </a:bodyPr>
          <a:lstStyle/>
          <a:p>
            <a:pPr marL="342900" marR="0" lvl="0" indent="-342900" algn="l">
              <a:spcBef>
                <a:spcPts val="0"/>
              </a:spcBef>
              <a:spcAft>
                <a:spcPts val="0"/>
              </a:spcAft>
              <a:buFont typeface="+mj-lt"/>
              <a:buAutoNum type="arabicPeriod"/>
            </a:pPr>
            <a:r>
              <a:rPr lang="en-US" sz="1200" b="0" dirty="0" err="1">
                <a:latin typeface="+mn-lt"/>
                <a:ea typeface="Calibri" charset="0"/>
                <a:cs typeface="Times New Roman" charset="0"/>
              </a:rPr>
              <a:t>Adelborg</a:t>
            </a:r>
            <a:r>
              <a:rPr lang="en-US" sz="1200" b="0" dirty="0">
                <a:latin typeface="+mn-lt"/>
                <a:ea typeface="Calibri" charset="0"/>
                <a:cs typeface="Times New Roman" charset="0"/>
              </a:rPr>
              <a:t> K, </a:t>
            </a:r>
            <a:r>
              <a:rPr lang="en-US" sz="1200" b="0" dirty="0" err="1">
                <a:latin typeface="+mn-lt"/>
                <a:ea typeface="Calibri" charset="0"/>
                <a:cs typeface="Times New Roman" charset="0"/>
              </a:rPr>
              <a:t>Szepligeti</a:t>
            </a:r>
            <a:r>
              <a:rPr lang="en-US" sz="1200" b="0" dirty="0">
                <a:latin typeface="+mn-lt"/>
                <a:ea typeface="Calibri" charset="0"/>
                <a:cs typeface="Times New Roman" charset="0"/>
              </a:rPr>
              <a:t> S, </a:t>
            </a:r>
            <a:r>
              <a:rPr lang="en-US" sz="1200" b="0" dirty="0" err="1">
                <a:latin typeface="+mn-lt"/>
                <a:ea typeface="Calibri" charset="0"/>
                <a:cs typeface="Times New Roman" charset="0"/>
              </a:rPr>
              <a:t>Sundboll</a:t>
            </a:r>
            <a:r>
              <a:rPr lang="en-US" sz="1200" b="0" dirty="0">
                <a:latin typeface="+mn-lt"/>
                <a:ea typeface="Calibri" charset="0"/>
                <a:cs typeface="Times New Roman" charset="0"/>
              </a:rPr>
              <a:t> J, et al.  Risk of stroke in patients with heart failure.  Stroke.  2017;48:1161-1168.</a:t>
            </a:r>
            <a:endParaRPr lang="en-US" sz="1400" b="0" dirty="0">
              <a:effectLst/>
              <a:latin typeface="+mn-lt"/>
              <a:ea typeface="Calibri" charset="0"/>
              <a:cs typeface="Times New Roman" charset="0"/>
            </a:endParaRPr>
          </a:p>
        </p:txBody>
      </p:sp>
    </p:spTree>
    <p:extLst>
      <p:ext uri="{BB962C8B-B14F-4D97-AF65-F5344CB8AC3E}">
        <p14:creationId xmlns:p14="http://schemas.microsoft.com/office/powerpoint/2010/main" val="31904647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Grp="1" noChangeArrowheads="1"/>
          </p:cNvSpPr>
          <p:nvPr>
            <p:ph type="title"/>
          </p:nvPr>
        </p:nvSpPr>
        <p:spPr>
          <a:xfrm>
            <a:off x="457200" y="411480"/>
            <a:ext cx="9966960" cy="680086"/>
          </a:xfrm>
        </p:spPr>
        <p:txBody>
          <a:bodyPr/>
          <a:lstStyle/>
          <a:p>
            <a:pPr eaLnBrk="1" hangingPunct="1"/>
            <a:r>
              <a:rPr lang="en-US" altLang="en-US" sz="3200" b="1" dirty="0">
                <a:latin typeface="+mn-lt"/>
              </a:rPr>
              <a:t>Disclosure Statement of Financial Interest</a:t>
            </a:r>
          </a:p>
        </p:txBody>
      </p:sp>
      <p:sp>
        <p:nvSpPr>
          <p:cNvPr id="5126" name="Text Box 7"/>
          <p:cNvSpPr txBox="1">
            <a:spLocks noChangeArrowheads="1"/>
          </p:cNvSpPr>
          <p:nvPr/>
        </p:nvSpPr>
        <p:spPr bwMode="auto">
          <a:xfrm>
            <a:off x="685800" y="1720840"/>
            <a:ext cx="978408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buSzPct val="110000"/>
              <a:buChar char="•"/>
              <a:defRPr sz="3000" b="1">
                <a:solidFill>
                  <a:schemeClr val="tx1"/>
                </a:solidFill>
                <a:latin typeface="Arial" pitchFamily="34" charset="0"/>
              </a:defRPr>
            </a:lvl1pPr>
            <a:lvl2pPr marL="742950" indent="-285750" eaLnBrk="0" hangingPunct="0">
              <a:spcBef>
                <a:spcPct val="30000"/>
              </a:spcBef>
              <a:buClr>
                <a:schemeClr val="tx2"/>
              </a:buClr>
              <a:buSzPct val="70000"/>
              <a:buFont typeface="Wingdings 2" pitchFamily="18" charset="2"/>
              <a:buChar char="¡"/>
              <a:defRPr sz="2800" b="1">
                <a:solidFill>
                  <a:schemeClr val="tx1"/>
                </a:solidFill>
                <a:latin typeface="Arial" pitchFamily="34" charset="0"/>
              </a:defRPr>
            </a:lvl2pPr>
            <a:lvl3pPr marL="1143000" indent="-228600" eaLnBrk="0" hangingPunct="0">
              <a:spcBef>
                <a:spcPct val="30000"/>
              </a:spcBef>
              <a:buChar char="•"/>
              <a:defRPr sz="2400" b="1">
                <a:solidFill>
                  <a:schemeClr val="tx1"/>
                </a:solidFill>
                <a:latin typeface="Arial" pitchFamily="34" charset="0"/>
              </a:defRPr>
            </a:lvl3pPr>
            <a:lvl4pPr marL="1600200" indent="-228600" eaLnBrk="0" hangingPunct="0">
              <a:spcBef>
                <a:spcPct val="30000"/>
              </a:spcBef>
              <a:buChar char="–"/>
              <a:defRPr sz="2000" b="1">
                <a:solidFill>
                  <a:schemeClr val="tx1"/>
                </a:solidFill>
                <a:latin typeface="Arial" pitchFamily="34" charset="0"/>
              </a:defRPr>
            </a:lvl4pPr>
            <a:lvl5pPr marL="2057400" indent="-228600" eaLnBrk="0" hangingPunct="0">
              <a:spcBef>
                <a:spcPct val="30000"/>
              </a:spcBef>
              <a:buChar char="»"/>
              <a:defRPr sz="2000" b="1">
                <a:solidFill>
                  <a:schemeClr val="tx1"/>
                </a:solidFill>
                <a:latin typeface="Arial" pitchFamily="34" charset="0"/>
              </a:defRPr>
            </a:lvl5pPr>
            <a:lvl6pPr marL="2514600" indent="-228600" eaLnBrk="0" fontAlgn="base" hangingPunct="0">
              <a:spcBef>
                <a:spcPct val="30000"/>
              </a:spcBef>
              <a:spcAft>
                <a:spcPct val="0"/>
              </a:spcAft>
              <a:buChar char="»"/>
              <a:defRPr sz="2000" b="1">
                <a:solidFill>
                  <a:schemeClr val="tx1"/>
                </a:solidFill>
                <a:latin typeface="Arial" pitchFamily="34" charset="0"/>
              </a:defRPr>
            </a:lvl6pPr>
            <a:lvl7pPr marL="2971800" indent="-228600" eaLnBrk="0" fontAlgn="base" hangingPunct="0">
              <a:spcBef>
                <a:spcPct val="30000"/>
              </a:spcBef>
              <a:spcAft>
                <a:spcPct val="0"/>
              </a:spcAft>
              <a:buChar char="»"/>
              <a:defRPr sz="2000" b="1">
                <a:solidFill>
                  <a:schemeClr val="tx1"/>
                </a:solidFill>
                <a:latin typeface="Arial" pitchFamily="34" charset="0"/>
              </a:defRPr>
            </a:lvl7pPr>
            <a:lvl8pPr marL="3429000" indent="-228600" eaLnBrk="0" fontAlgn="base" hangingPunct="0">
              <a:spcBef>
                <a:spcPct val="30000"/>
              </a:spcBef>
              <a:spcAft>
                <a:spcPct val="0"/>
              </a:spcAft>
              <a:buChar char="»"/>
              <a:defRPr sz="2000" b="1">
                <a:solidFill>
                  <a:schemeClr val="tx1"/>
                </a:solidFill>
                <a:latin typeface="Arial" pitchFamily="34" charset="0"/>
              </a:defRPr>
            </a:lvl8pPr>
            <a:lvl9pPr marL="3886200" indent="-228600" eaLnBrk="0" fontAlgn="base" hangingPunct="0">
              <a:spcBef>
                <a:spcPct val="30000"/>
              </a:spcBef>
              <a:spcAft>
                <a:spcPct val="0"/>
              </a:spcAft>
              <a:buChar char="»"/>
              <a:defRPr sz="2000" b="1">
                <a:solidFill>
                  <a:schemeClr val="tx1"/>
                </a:solidFill>
                <a:latin typeface="Arial" pitchFamily="34" charset="0"/>
              </a:defRPr>
            </a:lvl9pPr>
          </a:lstStyle>
          <a:p>
            <a:pPr marL="342900" indent="-342900" algn="l">
              <a:spcBef>
                <a:spcPct val="0"/>
              </a:spcBef>
              <a:buClrTx/>
              <a:buSzTx/>
              <a:buFont typeface="Arial" panose="020B0604020202020204" pitchFamily="34" charset="0"/>
              <a:buChar char="•"/>
            </a:pPr>
            <a:r>
              <a:rPr lang="en-US" altLang="en-US" sz="2400" b="0" i="1" dirty="0" smtClean="0">
                <a:ea typeface="ヒラギノ角ゴ Pro W3" charset="-128"/>
              </a:rPr>
              <a:t>No disclosures or COI to report</a:t>
            </a:r>
          </a:p>
          <a:p>
            <a:pPr marL="342900" indent="-342900" algn="l">
              <a:spcBef>
                <a:spcPct val="0"/>
              </a:spcBef>
              <a:buClrTx/>
              <a:buSzTx/>
              <a:buFont typeface="Arial" panose="020B0604020202020204" pitchFamily="34" charset="0"/>
              <a:buChar char="•"/>
            </a:pPr>
            <a:endParaRPr lang="en-US" altLang="en-US" sz="2400" b="0" i="1" dirty="0">
              <a:ea typeface="ヒラギノ角ゴ Pro W3" charset="-128"/>
            </a:endParaRPr>
          </a:p>
          <a:p>
            <a:pPr marL="342900" indent="-342900" algn="l">
              <a:spcBef>
                <a:spcPct val="0"/>
              </a:spcBef>
              <a:buClrTx/>
              <a:buSzTx/>
              <a:buFont typeface="Arial" panose="020B0604020202020204" pitchFamily="34" charset="0"/>
              <a:buChar char="•"/>
            </a:pPr>
            <a:r>
              <a:rPr lang="en-US" altLang="en-US" sz="2400" b="0" i="1" dirty="0" smtClean="0">
                <a:ea typeface="ヒラギノ角ゴ Pro W3" charset="-128"/>
              </a:rPr>
              <a:t>Views expressed are solely those of the presenter and do not represent any regulatory agency </a:t>
            </a:r>
            <a:endParaRPr lang="en-US" altLang="en-US" sz="2400" b="0" i="1" dirty="0">
              <a:ea typeface="ヒラギノ角ゴ Pro W3" charset="-128"/>
            </a:endParaRPr>
          </a:p>
        </p:txBody>
      </p:sp>
    </p:spTree>
    <p:extLst>
      <p:ext uri="{BB962C8B-B14F-4D97-AF65-F5344CB8AC3E}">
        <p14:creationId xmlns:p14="http://schemas.microsoft.com/office/powerpoint/2010/main" val="1732036884"/>
      </p:ext>
    </p:extLst>
  </p:cSld>
  <p:clrMapOvr>
    <a:masterClrMapping/>
  </p:clrMapOvr>
  <mc:AlternateContent xmlns:mc="http://schemas.openxmlformats.org/markup-compatibility/2006">
    <mc:Choice xmlns:p14="http://schemas.microsoft.com/office/powerpoint/2010/main" Requires="p14">
      <p:transition spd="med" p14:dur="700" advClick="0" advTm="1000">
        <p:fade/>
      </p:transition>
    </mc:Choice>
    <mc:Fallback>
      <p:transition spd="med" advClick="0" advTm="100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B1B8B0-E689-8E47-82A1-4600F0C6FE88}"/>
              </a:ext>
            </a:extLst>
          </p:cNvPr>
          <p:cNvSpPr>
            <a:spLocks noGrp="1"/>
          </p:cNvSpPr>
          <p:nvPr>
            <p:ph type="title"/>
          </p:nvPr>
        </p:nvSpPr>
        <p:spPr/>
        <p:txBody>
          <a:bodyPr/>
          <a:lstStyle/>
          <a:p>
            <a:r>
              <a:rPr lang="en-US" b="1" dirty="0">
                <a:solidFill>
                  <a:srgbClr val="FFFF66"/>
                </a:solidFill>
              </a:rPr>
              <a:t>Summary</a:t>
            </a:r>
          </a:p>
        </p:txBody>
      </p:sp>
      <p:sp>
        <p:nvSpPr>
          <p:cNvPr id="3" name="Content Placeholder 2">
            <a:extLst>
              <a:ext uri="{FF2B5EF4-FFF2-40B4-BE49-F238E27FC236}">
                <a16:creationId xmlns:a16="http://schemas.microsoft.com/office/drawing/2014/main" xmlns="" id="{5A627080-3D47-C446-8A37-496F0F35CD20}"/>
              </a:ext>
            </a:extLst>
          </p:cNvPr>
          <p:cNvSpPr>
            <a:spLocks noGrp="1"/>
          </p:cNvSpPr>
          <p:nvPr>
            <p:ph idx="1"/>
          </p:nvPr>
        </p:nvSpPr>
        <p:spPr>
          <a:xfrm>
            <a:off x="609600" y="1524000"/>
            <a:ext cx="9723120" cy="3429000"/>
          </a:xfrm>
        </p:spPr>
        <p:txBody>
          <a:bodyPr/>
          <a:lstStyle/>
          <a:p>
            <a:r>
              <a:rPr lang="en-US" dirty="0">
                <a:solidFill>
                  <a:schemeClr val="bg1"/>
                </a:solidFill>
              </a:rPr>
              <a:t>Critical need for durable mechanical circulatory support systems</a:t>
            </a:r>
          </a:p>
          <a:p>
            <a:r>
              <a:rPr lang="en-US" dirty="0">
                <a:solidFill>
                  <a:schemeClr val="bg1"/>
                </a:solidFill>
              </a:rPr>
              <a:t>NPD in the space is highly complex</a:t>
            </a:r>
          </a:p>
          <a:p>
            <a:r>
              <a:rPr lang="en-US" dirty="0">
                <a:solidFill>
                  <a:schemeClr val="bg1"/>
                </a:solidFill>
              </a:rPr>
              <a:t>Early engagement of regulatory agencies is important in the process</a:t>
            </a:r>
          </a:p>
          <a:p>
            <a:r>
              <a:rPr lang="en-US" dirty="0">
                <a:solidFill>
                  <a:schemeClr val="bg1"/>
                </a:solidFill>
              </a:rPr>
              <a:t>Landscape rapidly changing with respect to NPD preclinical and clinical evaluation</a:t>
            </a:r>
          </a:p>
        </p:txBody>
      </p:sp>
    </p:spTree>
    <p:extLst>
      <p:ext uri="{BB962C8B-B14F-4D97-AF65-F5344CB8AC3E}">
        <p14:creationId xmlns:p14="http://schemas.microsoft.com/office/powerpoint/2010/main" val="7202720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21711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9DC7A4-9E86-7042-9E87-1E695CEF32EA}"/>
              </a:ext>
            </a:extLst>
          </p:cNvPr>
          <p:cNvSpPr>
            <a:spLocks noGrp="1"/>
          </p:cNvSpPr>
          <p:nvPr>
            <p:ph type="title"/>
          </p:nvPr>
        </p:nvSpPr>
        <p:spPr>
          <a:xfrm>
            <a:off x="548640" y="0"/>
            <a:ext cx="9875520" cy="867833"/>
          </a:xfrm>
        </p:spPr>
        <p:txBody>
          <a:bodyPr/>
          <a:lstStyle/>
          <a:p>
            <a:r>
              <a:rPr lang="en-US" sz="2400" b="1" dirty="0"/>
              <a:t>Limitations in Current Approaches</a:t>
            </a:r>
          </a:p>
        </p:txBody>
      </p:sp>
      <p:sp>
        <p:nvSpPr>
          <p:cNvPr id="3" name="Content Placeholder 2">
            <a:extLst>
              <a:ext uri="{FF2B5EF4-FFF2-40B4-BE49-F238E27FC236}">
                <a16:creationId xmlns:a16="http://schemas.microsoft.com/office/drawing/2014/main" xmlns="" id="{9866D6B1-B19E-F042-B92D-B6E84185BBB5}"/>
              </a:ext>
            </a:extLst>
          </p:cNvPr>
          <p:cNvSpPr>
            <a:spLocks noGrp="1"/>
          </p:cNvSpPr>
          <p:nvPr>
            <p:ph idx="1"/>
          </p:nvPr>
        </p:nvSpPr>
        <p:spPr>
          <a:xfrm>
            <a:off x="304800" y="914400"/>
            <a:ext cx="10363200" cy="4572000"/>
          </a:xfrm>
        </p:spPr>
        <p:txBody>
          <a:bodyPr/>
          <a:lstStyle/>
          <a:p>
            <a:r>
              <a:rPr lang="en-US" sz="2400" dirty="0">
                <a:solidFill>
                  <a:schemeClr val="bg1"/>
                </a:solidFill>
              </a:rPr>
              <a:t>Terms ST and LT may still pose confusion as to use / population</a:t>
            </a:r>
          </a:p>
          <a:p>
            <a:r>
              <a:rPr lang="en-US" sz="2400" dirty="0">
                <a:solidFill>
                  <a:schemeClr val="bg1"/>
                </a:solidFill>
              </a:rPr>
              <a:t>Ideal to have one indication for durable LVAD support – “Chronic Advanced Heart Failure”</a:t>
            </a:r>
          </a:p>
          <a:p>
            <a:r>
              <a:rPr lang="en-US" sz="2400" dirty="0">
                <a:solidFill>
                  <a:schemeClr val="bg1"/>
                </a:solidFill>
              </a:rPr>
              <a:t>The need for a BTT or ST cohort driven by the desire to achieve early device commercialization </a:t>
            </a:r>
          </a:p>
          <a:p>
            <a:r>
              <a:rPr lang="en-US" sz="2400" dirty="0">
                <a:solidFill>
                  <a:schemeClr val="bg1"/>
                </a:solidFill>
              </a:rPr>
              <a:t>Adaptive trial design of a single comprehensive indication with varying time-dependent endpoints</a:t>
            </a:r>
          </a:p>
          <a:p>
            <a:pPr marL="457200" lvl="1" indent="0">
              <a:buNone/>
            </a:pPr>
            <a:endParaRPr lang="en-US" dirty="0">
              <a:solidFill>
                <a:schemeClr val="bg1"/>
              </a:solidFill>
            </a:endParaRPr>
          </a:p>
        </p:txBody>
      </p:sp>
      <p:sp>
        <p:nvSpPr>
          <p:cNvPr id="4" name="Rectangle 3">
            <a:extLst>
              <a:ext uri="{FF2B5EF4-FFF2-40B4-BE49-F238E27FC236}">
                <a16:creationId xmlns:a16="http://schemas.microsoft.com/office/drawing/2014/main" xmlns="" id="{F1789AD3-2E99-694D-8795-105347DDF7E9}"/>
              </a:ext>
            </a:extLst>
          </p:cNvPr>
          <p:cNvSpPr/>
          <p:nvPr/>
        </p:nvSpPr>
        <p:spPr>
          <a:xfrm>
            <a:off x="76200" y="4571998"/>
            <a:ext cx="1295400" cy="6190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Pilot</a:t>
            </a:r>
          </a:p>
        </p:txBody>
      </p:sp>
      <p:sp>
        <p:nvSpPr>
          <p:cNvPr id="5" name="Rectangle 4">
            <a:extLst>
              <a:ext uri="{FF2B5EF4-FFF2-40B4-BE49-F238E27FC236}">
                <a16:creationId xmlns:a16="http://schemas.microsoft.com/office/drawing/2014/main" xmlns="" id="{6DC41729-5C01-6649-A181-833DFEF2A2A5}"/>
              </a:ext>
            </a:extLst>
          </p:cNvPr>
          <p:cNvSpPr/>
          <p:nvPr/>
        </p:nvSpPr>
        <p:spPr>
          <a:xfrm>
            <a:off x="1524000" y="4571998"/>
            <a:ext cx="6705600" cy="6190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Chronic Advanced Heart Failure</a:t>
            </a:r>
          </a:p>
        </p:txBody>
      </p:sp>
      <p:sp>
        <p:nvSpPr>
          <p:cNvPr id="7" name="Rectangle 6">
            <a:extLst>
              <a:ext uri="{FF2B5EF4-FFF2-40B4-BE49-F238E27FC236}">
                <a16:creationId xmlns:a16="http://schemas.microsoft.com/office/drawing/2014/main" xmlns="" id="{7A152BA9-5EC0-B441-9E1A-2573B7070A9F}"/>
              </a:ext>
            </a:extLst>
          </p:cNvPr>
          <p:cNvSpPr/>
          <p:nvPr/>
        </p:nvSpPr>
        <p:spPr>
          <a:xfrm>
            <a:off x="8382000" y="4571998"/>
            <a:ext cx="2057400" cy="6190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PMA Approval Chronic AHF</a:t>
            </a:r>
          </a:p>
        </p:txBody>
      </p:sp>
      <p:cxnSp>
        <p:nvCxnSpPr>
          <p:cNvPr id="9" name="Straight Connector 8">
            <a:extLst>
              <a:ext uri="{FF2B5EF4-FFF2-40B4-BE49-F238E27FC236}">
                <a16:creationId xmlns:a16="http://schemas.microsoft.com/office/drawing/2014/main" xmlns="" id="{0FFB18E5-3118-6A43-8AA7-A837B8BB2DDC}"/>
              </a:ext>
            </a:extLst>
          </p:cNvPr>
          <p:cNvCxnSpPr>
            <a:stCxn id="4" idx="3"/>
            <a:endCxn id="5" idx="1"/>
          </p:cNvCxnSpPr>
          <p:nvPr/>
        </p:nvCxnSpPr>
        <p:spPr>
          <a:xfrm>
            <a:off x="1371600" y="4881521"/>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B0DF2AB8-E6DC-DC4D-9B3E-F797DAA3AFB8}"/>
              </a:ext>
            </a:extLst>
          </p:cNvPr>
          <p:cNvCxnSpPr>
            <a:stCxn id="5" idx="3"/>
            <a:endCxn id="7" idx="1"/>
          </p:cNvCxnSpPr>
          <p:nvPr/>
        </p:nvCxnSpPr>
        <p:spPr>
          <a:xfrm>
            <a:off x="8229600" y="4881521"/>
            <a:ext cx="1524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xmlns="" id="{8BA731B6-2691-1E4E-AA48-A212D5E42BDD}"/>
              </a:ext>
            </a:extLst>
          </p:cNvPr>
          <p:cNvSpPr txBox="1"/>
          <p:nvPr/>
        </p:nvSpPr>
        <p:spPr>
          <a:xfrm>
            <a:off x="0" y="3994827"/>
            <a:ext cx="2523448" cy="523220"/>
          </a:xfrm>
          <a:prstGeom prst="rect">
            <a:avLst/>
          </a:prstGeom>
          <a:noFill/>
        </p:spPr>
        <p:txBody>
          <a:bodyPr wrap="none" rtlCol="0">
            <a:spAutoFit/>
          </a:bodyPr>
          <a:lstStyle/>
          <a:p>
            <a:pPr algn="l"/>
            <a:r>
              <a:rPr lang="en-US" sz="1400" dirty="0">
                <a:solidFill>
                  <a:srgbClr val="FFFF66"/>
                </a:solidFill>
              </a:rPr>
              <a:t>Randomized</a:t>
            </a:r>
          </a:p>
          <a:p>
            <a:pPr algn="l"/>
            <a:r>
              <a:rPr lang="en-US" sz="1400" dirty="0">
                <a:solidFill>
                  <a:srgbClr val="FFFF66"/>
                </a:solidFill>
              </a:rPr>
              <a:t>Comparator device or OMM</a:t>
            </a:r>
          </a:p>
        </p:txBody>
      </p:sp>
      <p:sp>
        <p:nvSpPr>
          <p:cNvPr id="13" name="Bent Arrow 12">
            <a:extLst>
              <a:ext uri="{FF2B5EF4-FFF2-40B4-BE49-F238E27FC236}">
                <a16:creationId xmlns:a16="http://schemas.microsoft.com/office/drawing/2014/main" xmlns="" id="{CB2690BE-DE40-AA4C-8CD0-4E19698B452B}"/>
              </a:ext>
            </a:extLst>
          </p:cNvPr>
          <p:cNvSpPr/>
          <p:nvPr/>
        </p:nvSpPr>
        <p:spPr>
          <a:xfrm>
            <a:off x="4191000" y="3994827"/>
            <a:ext cx="685800" cy="523220"/>
          </a:xfrm>
          <a:prstGeom prst="bentArrow">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xmlns="" id="{0A9F88F1-6C3F-6C48-9563-C3056DE7819A}"/>
              </a:ext>
            </a:extLst>
          </p:cNvPr>
          <p:cNvSpPr txBox="1"/>
          <p:nvPr/>
        </p:nvSpPr>
        <p:spPr>
          <a:xfrm>
            <a:off x="4890655" y="3733800"/>
            <a:ext cx="3110345" cy="646331"/>
          </a:xfrm>
          <a:prstGeom prst="rect">
            <a:avLst/>
          </a:prstGeom>
          <a:noFill/>
        </p:spPr>
        <p:txBody>
          <a:bodyPr wrap="square" rtlCol="0">
            <a:spAutoFit/>
          </a:bodyPr>
          <a:lstStyle/>
          <a:p>
            <a:pPr algn="l"/>
            <a:r>
              <a:rPr lang="en-US" sz="1200" dirty="0"/>
              <a:t>Interim analysis for early commercialization based on safety and efficacy (physiologic metrics)</a:t>
            </a:r>
          </a:p>
        </p:txBody>
      </p:sp>
      <p:sp>
        <p:nvSpPr>
          <p:cNvPr id="15" name="Bent Arrow 14">
            <a:extLst>
              <a:ext uri="{FF2B5EF4-FFF2-40B4-BE49-F238E27FC236}">
                <a16:creationId xmlns:a16="http://schemas.microsoft.com/office/drawing/2014/main" xmlns="" id="{4DD46DE8-7215-9A47-8500-341C137138FE}"/>
              </a:ext>
            </a:extLst>
          </p:cNvPr>
          <p:cNvSpPr/>
          <p:nvPr/>
        </p:nvSpPr>
        <p:spPr>
          <a:xfrm>
            <a:off x="8039100" y="3953265"/>
            <a:ext cx="685800" cy="523220"/>
          </a:xfrm>
          <a:prstGeom prst="bentArrow">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Box 15">
            <a:extLst>
              <a:ext uri="{FF2B5EF4-FFF2-40B4-BE49-F238E27FC236}">
                <a16:creationId xmlns:a16="http://schemas.microsoft.com/office/drawing/2014/main" xmlns="" id="{DC5117A3-4180-0F4C-BE5E-B4A80EE5937C}"/>
              </a:ext>
            </a:extLst>
          </p:cNvPr>
          <p:cNvSpPr txBox="1"/>
          <p:nvPr/>
        </p:nvSpPr>
        <p:spPr>
          <a:xfrm>
            <a:off x="8698276" y="3924021"/>
            <a:ext cx="2302233" cy="276999"/>
          </a:xfrm>
          <a:prstGeom prst="rect">
            <a:avLst/>
          </a:prstGeom>
          <a:noFill/>
        </p:spPr>
        <p:txBody>
          <a:bodyPr wrap="none" rtlCol="0">
            <a:spAutoFit/>
          </a:bodyPr>
          <a:lstStyle/>
          <a:p>
            <a:r>
              <a:rPr lang="en-US" sz="1200" dirty="0"/>
              <a:t>Safety and efficacy (survival)</a:t>
            </a:r>
          </a:p>
        </p:txBody>
      </p:sp>
    </p:spTree>
    <p:extLst>
      <p:ext uri="{BB962C8B-B14F-4D97-AF65-F5344CB8AC3E}">
        <p14:creationId xmlns:p14="http://schemas.microsoft.com/office/powerpoint/2010/main" val="20356146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6567"/>
            <a:ext cx="9875520" cy="867833"/>
          </a:xfrm>
        </p:spPr>
        <p:txBody>
          <a:bodyPr/>
          <a:lstStyle/>
          <a:p>
            <a:r>
              <a:rPr lang="en-US" sz="2400" b="1" dirty="0"/>
              <a:t>Drivers for Durable LVAD Development:</a:t>
            </a:r>
            <a:br>
              <a:rPr lang="en-US" sz="2400" b="1" dirty="0"/>
            </a:br>
            <a:r>
              <a:rPr lang="en-US" sz="2400" b="1" i="1" dirty="0"/>
              <a:t>Unmet Clinical Need</a:t>
            </a:r>
          </a:p>
        </p:txBody>
      </p:sp>
      <p:sp>
        <p:nvSpPr>
          <p:cNvPr id="3" name="Content Placeholder 2"/>
          <p:cNvSpPr>
            <a:spLocks noGrp="1"/>
          </p:cNvSpPr>
          <p:nvPr>
            <p:ph idx="1"/>
          </p:nvPr>
        </p:nvSpPr>
        <p:spPr>
          <a:xfrm>
            <a:off x="304800" y="1295400"/>
            <a:ext cx="10287000" cy="4191000"/>
          </a:xfrm>
        </p:spPr>
        <p:txBody>
          <a:bodyPr/>
          <a:lstStyle/>
          <a:p>
            <a:pPr>
              <a:spcAft>
                <a:spcPts val="600"/>
              </a:spcAft>
            </a:pPr>
            <a:r>
              <a:rPr lang="en-US" sz="2400" dirty="0">
                <a:solidFill>
                  <a:schemeClr val="bg1"/>
                </a:solidFill>
              </a:rPr>
              <a:t>Estimated 250K patients under 75 years of age suffer from advanced heart failure (NYHA Class III/IV)</a:t>
            </a:r>
            <a:r>
              <a:rPr lang="en-US" sz="2400" baseline="30000" dirty="0">
                <a:solidFill>
                  <a:srgbClr val="FFFF00"/>
                </a:solidFill>
              </a:rPr>
              <a:t>1</a:t>
            </a:r>
          </a:p>
          <a:p>
            <a:pPr>
              <a:spcAft>
                <a:spcPts val="600"/>
              </a:spcAft>
            </a:pPr>
            <a:r>
              <a:rPr lang="en-US" sz="2400" dirty="0">
                <a:solidFill>
                  <a:schemeClr val="bg1"/>
                </a:solidFill>
              </a:rPr>
              <a:t>1-Year mortality &gt;25% in ambulatory NYHA Class III/IV heart failure despite guideline-directed medical care</a:t>
            </a:r>
            <a:r>
              <a:rPr lang="en-US" sz="2400" baseline="30000" dirty="0">
                <a:solidFill>
                  <a:srgbClr val="FFFF00"/>
                </a:solidFill>
              </a:rPr>
              <a:t>1</a:t>
            </a:r>
          </a:p>
          <a:p>
            <a:pPr>
              <a:spcAft>
                <a:spcPts val="600"/>
              </a:spcAft>
            </a:pPr>
            <a:r>
              <a:rPr lang="en-US" sz="2400" dirty="0">
                <a:solidFill>
                  <a:schemeClr val="bg1"/>
                </a:solidFill>
              </a:rPr>
              <a:t>Limited number of heart transplants (3244 in 2017) with constrained epidemiological impact</a:t>
            </a:r>
            <a:r>
              <a:rPr lang="en-US" sz="2400" baseline="30000" dirty="0">
                <a:solidFill>
                  <a:srgbClr val="FFFF00"/>
                </a:solidFill>
              </a:rPr>
              <a:t>2</a:t>
            </a:r>
          </a:p>
        </p:txBody>
      </p:sp>
      <p:sp>
        <p:nvSpPr>
          <p:cNvPr id="4" name="Rectangle 3"/>
          <p:cNvSpPr/>
          <p:nvPr/>
        </p:nvSpPr>
        <p:spPr>
          <a:xfrm>
            <a:off x="3962400" y="5638800"/>
            <a:ext cx="6858000" cy="646331"/>
          </a:xfrm>
          <a:prstGeom prst="rect">
            <a:avLst/>
          </a:prstGeom>
        </p:spPr>
        <p:txBody>
          <a:bodyPr wrap="square">
            <a:spAutoFit/>
          </a:bodyPr>
          <a:lstStyle/>
          <a:p>
            <a:pPr marL="342900" marR="0" lvl="0" indent="-342900" algn="l">
              <a:spcBef>
                <a:spcPts val="0"/>
              </a:spcBef>
              <a:spcAft>
                <a:spcPts val="0"/>
              </a:spcAft>
              <a:buFont typeface="+mj-lt"/>
              <a:buAutoNum type="arabicPeriod"/>
            </a:pPr>
            <a:r>
              <a:rPr lang="en-US" sz="1200" b="0" dirty="0">
                <a:latin typeface="+mn-lt"/>
                <a:ea typeface="Calibri" charset="0"/>
                <a:cs typeface="Times New Roman" charset="0"/>
              </a:rPr>
              <a:t>Miller LW.  Is left ventricular assist device therapy underutilized in the treatment of heart failure?  Left ventricular assist devices are underutilized.  Circulation.  2011;123:1552-1558.</a:t>
            </a:r>
          </a:p>
          <a:p>
            <a:pPr marL="342900" marR="0" lvl="0" indent="-342900" algn="l">
              <a:spcBef>
                <a:spcPts val="0"/>
              </a:spcBef>
              <a:spcAft>
                <a:spcPts val="0"/>
              </a:spcAft>
              <a:buFont typeface="+mj-lt"/>
              <a:buAutoNum type="arabicPeriod"/>
            </a:pPr>
            <a:r>
              <a:rPr lang="en-US" sz="1200" b="0" dirty="0">
                <a:latin typeface="+mn-lt"/>
                <a:ea typeface="Calibri" charset="0"/>
                <a:cs typeface="Times New Roman" charset="0"/>
              </a:rPr>
              <a:t>https://</a:t>
            </a:r>
            <a:r>
              <a:rPr lang="en-US" sz="1200" b="0" dirty="0" err="1">
                <a:latin typeface="+mn-lt"/>
                <a:ea typeface="Calibri" charset="0"/>
                <a:cs typeface="Times New Roman" charset="0"/>
              </a:rPr>
              <a:t>optn.transplant.hrsa.gov</a:t>
            </a:r>
            <a:r>
              <a:rPr lang="en-US" sz="1200" b="0" dirty="0">
                <a:latin typeface="+mn-lt"/>
                <a:ea typeface="Calibri" charset="0"/>
                <a:cs typeface="Times New Roman" charset="0"/>
              </a:rPr>
              <a:t>/data/view-data-reports/national-data/#</a:t>
            </a:r>
            <a:endParaRPr lang="en-US" sz="1200" b="0" dirty="0">
              <a:effectLst/>
              <a:latin typeface="+mn-lt"/>
              <a:ea typeface="Calibri" charset="0"/>
              <a:cs typeface="Times New Roman" charset="0"/>
            </a:endParaRPr>
          </a:p>
        </p:txBody>
      </p:sp>
    </p:spTree>
    <p:extLst>
      <p:ext uri="{BB962C8B-B14F-4D97-AF65-F5344CB8AC3E}">
        <p14:creationId xmlns:p14="http://schemas.microsoft.com/office/powerpoint/2010/main" val="16397902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9957"/>
            <a:ext cx="9875520" cy="867833"/>
          </a:xfrm>
        </p:spPr>
        <p:txBody>
          <a:bodyPr/>
          <a:lstStyle/>
          <a:p>
            <a:r>
              <a:rPr lang="en-US" sz="2400" b="1" dirty="0"/>
              <a:t>Drivers for Durable LVAD Development:</a:t>
            </a:r>
            <a:br>
              <a:rPr lang="en-US" sz="2400" b="1" dirty="0"/>
            </a:br>
            <a:r>
              <a:rPr lang="en-US" sz="2400" b="1" dirty="0"/>
              <a:t>Unmet Clinical Need</a:t>
            </a:r>
          </a:p>
        </p:txBody>
      </p:sp>
      <p:sp>
        <p:nvSpPr>
          <p:cNvPr id="3" name="Content Placeholder 2"/>
          <p:cNvSpPr>
            <a:spLocks noGrp="1"/>
          </p:cNvSpPr>
          <p:nvPr>
            <p:ph idx="1"/>
          </p:nvPr>
        </p:nvSpPr>
        <p:spPr>
          <a:xfrm>
            <a:off x="76200" y="1066800"/>
            <a:ext cx="5943600" cy="4419600"/>
          </a:xfrm>
        </p:spPr>
        <p:txBody>
          <a:bodyPr/>
          <a:lstStyle/>
          <a:p>
            <a:r>
              <a:rPr lang="en-US" sz="2000" dirty="0">
                <a:solidFill>
                  <a:schemeClr val="bg1"/>
                </a:solidFill>
              </a:rPr>
              <a:t>Marked increase in adoption with introduction of continuous flow rotary pump technology in 2008</a:t>
            </a:r>
            <a:r>
              <a:rPr lang="en-US" sz="2000" baseline="30000" dirty="0">
                <a:solidFill>
                  <a:srgbClr val="FFFF00"/>
                </a:solidFill>
              </a:rPr>
              <a:t>1</a:t>
            </a:r>
          </a:p>
          <a:p>
            <a:r>
              <a:rPr lang="en-US" sz="2000" dirty="0">
                <a:solidFill>
                  <a:schemeClr val="bg1"/>
                </a:solidFill>
              </a:rPr>
              <a:t>Current estimates at 3,500 to 5,000 implants annually</a:t>
            </a:r>
            <a:r>
              <a:rPr lang="en-US" sz="2000" baseline="30000" dirty="0">
                <a:solidFill>
                  <a:srgbClr val="FFFF00"/>
                </a:solidFill>
              </a:rPr>
              <a:t>1</a:t>
            </a:r>
          </a:p>
          <a:p>
            <a:r>
              <a:rPr lang="en-US" sz="2000" dirty="0">
                <a:solidFill>
                  <a:schemeClr val="bg1"/>
                </a:solidFill>
              </a:rPr>
              <a:t>Evidence of slowing of adoption due to adverse event burden</a:t>
            </a:r>
            <a:r>
              <a:rPr lang="en-US" sz="2000" baseline="30000" dirty="0">
                <a:solidFill>
                  <a:srgbClr val="FFFF00"/>
                </a:solidFill>
              </a:rPr>
              <a:t>1</a:t>
            </a:r>
          </a:p>
          <a:p>
            <a:r>
              <a:rPr lang="en-US" sz="2000" dirty="0">
                <a:solidFill>
                  <a:schemeClr val="bg1"/>
                </a:solidFill>
              </a:rPr>
              <a:t>Attempts to expand to a less ill population of advanced HF patients (ambulatory, non-inotrope dependent NYHA III HF)</a:t>
            </a:r>
          </a:p>
          <a:p>
            <a:pPr lvl="1"/>
            <a:r>
              <a:rPr lang="en-US" sz="2000" dirty="0">
                <a:solidFill>
                  <a:schemeClr val="bg1"/>
                </a:solidFill>
              </a:rPr>
              <a:t>unsuccessful (REVIVE-IT Trial)</a:t>
            </a:r>
            <a:r>
              <a:rPr lang="en-US" sz="2000" baseline="30000" dirty="0">
                <a:solidFill>
                  <a:srgbClr val="FFFF00"/>
                </a:solidFill>
              </a:rPr>
              <a:t>2</a:t>
            </a:r>
          </a:p>
          <a:p>
            <a:pPr lvl="1"/>
            <a:r>
              <a:rPr lang="en-US" sz="2000" dirty="0">
                <a:solidFill>
                  <a:schemeClr val="bg1"/>
                </a:solidFill>
              </a:rPr>
              <a:t>e</a:t>
            </a:r>
            <a:r>
              <a:rPr lang="en-US" sz="2000" dirty="0" smtClean="0">
                <a:solidFill>
                  <a:schemeClr val="bg1"/>
                </a:solidFill>
              </a:rPr>
              <a:t>vidence not </a:t>
            </a:r>
            <a:r>
              <a:rPr lang="en-US" sz="2000" dirty="0">
                <a:solidFill>
                  <a:schemeClr val="bg1"/>
                </a:solidFill>
              </a:rPr>
              <a:t>sufficiently compelling (ROADMAP)</a:t>
            </a:r>
            <a:r>
              <a:rPr lang="en-US" sz="2000" baseline="30000" dirty="0">
                <a:solidFill>
                  <a:srgbClr val="FFFF00"/>
                </a:solidFill>
              </a:rPr>
              <a:t>3</a:t>
            </a:r>
          </a:p>
        </p:txBody>
      </p:sp>
      <p:sp>
        <p:nvSpPr>
          <p:cNvPr id="4" name="Rectangle 3"/>
          <p:cNvSpPr/>
          <p:nvPr/>
        </p:nvSpPr>
        <p:spPr>
          <a:xfrm>
            <a:off x="3810000" y="5562600"/>
            <a:ext cx="7162800" cy="1200329"/>
          </a:xfrm>
          <a:prstGeom prst="rect">
            <a:avLst/>
          </a:prstGeom>
        </p:spPr>
        <p:txBody>
          <a:bodyPr wrap="square">
            <a:spAutoFit/>
          </a:bodyPr>
          <a:lstStyle/>
          <a:p>
            <a:pPr marL="342900" marR="0" lvl="0" indent="-342900" algn="l">
              <a:spcBef>
                <a:spcPts val="0"/>
              </a:spcBef>
              <a:spcAft>
                <a:spcPts val="0"/>
              </a:spcAft>
              <a:buFont typeface="+mj-lt"/>
              <a:buAutoNum type="arabicPeriod"/>
            </a:pPr>
            <a:r>
              <a:rPr lang="de-DE" sz="1200" b="0" dirty="0" err="1"/>
              <a:t>Kirklin</a:t>
            </a:r>
            <a:r>
              <a:rPr lang="de-DE" sz="1200" b="0" dirty="0"/>
              <a:t> et al.  </a:t>
            </a:r>
            <a:r>
              <a:rPr lang="de-DE" sz="1200" b="0" dirty="0" err="1"/>
              <a:t>Seventh</a:t>
            </a:r>
            <a:r>
              <a:rPr lang="de-DE" sz="1200" b="0" dirty="0"/>
              <a:t> INTERMACS </a:t>
            </a:r>
            <a:r>
              <a:rPr lang="de-DE" sz="1200" b="0" dirty="0" err="1"/>
              <a:t>annual</a:t>
            </a:r>
            <a:r>
              <a:rPr lang="de-DE" sz="1200" b="0" dirty="0"/>
              <a:t> </a:t>
            </a:r>
            <a:r>
              <a:rPr lang="de-DE" sz="1200" b="0" dirty="0" err="1"/>
              <a:t>report</a:t>
            </a:r>
            <a:r>
              <a:rPr lang="de-DE" sz="1200" b="0" dirty="0"/>
              <a:t>:  15,000 </a:t>
            </a:r>
            <a:r>
              <a:rPr lang="de-DE" sz="1200" b="0" dirty="0" err="1"/>
              <a:t>patients</a:t>
            </a:r>
            <a:r>
              <a:rPr lang="de-DE" sz="1200" b="0" dirty="0"/>
              <a:t> </a:t>
            </a:r>
            <a:r>
              <a:rPr lang="de-DE" sz="1200" b="0" dirty="0" err="1"/>
              <a:t>and</a:t>
            </a:r>
            <a:r>
              <a:rPr lang="de-DE" sz="1200" b="0" dirty="0"/>
              <a:t> </a:t>
            </a:r>
            <a:r>
              <a:rPr lang="de-DE" sz="1200" b="0" dirty="0" err="1"/>
              <a:t>counting</a:t>
            </a:r>
            <a:r>
              <a:rPr lang="de-DE" sz="1200" b="0" dirty="0"/>
              <a:t>.   J Heart Lung Transplant 2015;34:1495–1504. </a:t>
            </a:r>
          </a:p>
          <a:p>
            <a:pPr marL="342900" marR="0" lvl="0" indent="-342900" algn="l">
              <a:spcBef>
                <a:spcPts val="0"/>
              </a:spcBef>
              <a:spcAft>
                <a:spcPts val="0"/>
              </a:spcAft>
              <a:buFont typeface="+mj-lt"/>
              <a:buAutoNum type="arabicPeriod"/>
            </a:pPr>
            <a:r>
              <a:rPr lang="sv-SE" sz="1200" b="0" dirty="0" err="1"/>
              <a:t>Pagani</a:t>
            </a:r>
            <a:r>
              <a:rPr lang="sv-SE" sz="1200" b="0" dirty="0"/>
              <a:t> et al. The NHLBI REVIVE-IT </a:t>
            </a:r>
            <a:r>
              <a:rPr lang="sv-SE" sz="1200" b="0" dirty="0" err="1"/>
              <a:t>study</a:t>
            </a:r>
            <a:r>
              <a:rPr lang="sv-SE" sz="1200" b="0" dirty="0"/>
              <a:t>: </a:t>
            </a:r>
            <a:r>
              <a:rPr lang="sv-SE" sz="1200" b="0" dirty="0" err="1"/>
              <a:t>Understanding</a:t>
            </a:r>
            <a:r>
              <a:rPr lang="sv-SE" sz="1200" b="0" dirty="0"/>
              <a:t> </a:t>
            </a:r>
            <a:r>
              <a:rPr lang="sv-SE" sz="1200" b="0" dirty="0" err="1"/>
              <a:t>its</a:t>
            </a:r>
            <a:r>
              <a:rPr lang="sv-SE" sz="1200" b="0" dirty="0"/>
              <a:t> </a:t>
            </a:r>
            <a:r>
              <a:rPr lang="sv-SE" sz="1200" b="0" dirty="0" err="1"/>
              <a:t>discontinuation</a:t>
            </a:r>
            <a:r>
              <a:rPr lang="sv-SE" sz="1200" b="0" dirty="0"/>
              <a:t> in the </a:t>
            </a:r>
            <a:r>
              <a:rPr lang="sv-SE" sz="1200" b="0" dirty="0" err="1"/>
              <a:t>contex</a:t>
            </a:r>
            <a:r>
              <a:rPr lang="sv-SE" sz="1200" b="0" dirty="0"/>
              <a:t> </a:t>
            </a:r>
            <a:r>
              <a:rPr lang="sv-SE" sz="1200" b="0" dirty="0" err="1"/>
              <a:t>of</a:t>
            </a:r>
            <a:r>
              <a:rPr lang="sv-SE" sz="1200" b="0" dirty="0"/>
              <a:t> </a:t>
            </a:r>
            <a:r>
              <a:rPr lang="sv-SE" sz="1200" b="0" dirty="0" err="1"/>
              <a:t>current</a:t>
            </a:r>
            <a:r>
              <a:rPr lang="sv-SE" sz="1200" b="0" dirty="0"/>
              <a:t> </a:t>
            </a:r>
            <a:r>
              <a:rPr lang="sv-SE" sz="1200" b="0" dirty="0" err="1"/>
              <a:t>left</a:t>
            </a:r>
            <a:r>
              <a:rPr lang="sv-SE" sz="1200" b="0" dirty="0"/>
              <a:t> </a:t>
            </a:r>
            <a:r>
              <a:rPr lang="sv-SE" sz="1200" b="0" dirty="0" err="1"/>
              <a:t>ventricular</a:t>
            </a:r>
            <a:r>
              <a:rPr lang="sv-SE" sz="1200" b="0" dirty="0"/>
              <a:t> </a:t>
            </a:r>
            <a:r>
              <a:rPr lang="sv-SE" sz="1200" b="0" dirty="0" err="1"/>
              <a:t>asssit</a:t>
            </a:r>
            <a:r>
              <a:rPr lang="sv-SE" sz="1200" b="0" dirty="0"/>
              <a:t> </a:t>
            </a:r>
            <a:r>
              <a:rPr lang="sv-SE" sz="1200" b="0" dirty="0" err="1"/>
              <a:t>device</a:t>
            </a:r>
            <a:r>
              <a:rPr lang="sv-SE" sz="1200" b="0" dirty="0"/>
              <a:t> </a:t>
            </a:r>
            <a:r>
              <a:rPr lang="sv-SE" sz="1200" b="0" dirty="0" err="1"/>
              <a:t>therapy</a:t>
            </a:r>
            <a:r>
              <a:rPr lang="sv-SE" sz="1200" b="0" dirty="0"/>
              <a:t>.  J </a:t>
            </a:r>
            <a:r>
              <a:rPr lang="sv-SE" sz="1200" b="0" dirty="0" err="1"/>
              <a:t>Heart</a:t>
            </a:r>
            <a:r>
              <a:rPr lang="sv-SE" sz="1200" b="0" dirty="0"/>
              <a:t> </a:t>
            </a:r>
            <a:r>
              <a:rPr lang="sv-SE" sz="1200" b="0" dirty="0" err="1"/>
              <a:t>Lung</a:t>
            </a:r>
            <a:r>
              <a:rPr lang="sv-SE" sz="1200" b="0" dirty="0"/>
              <a:t> Transplant 2016:35: 1277-1283.</a:t>
            </a:r>
          </a:p>
          <a:p>
            <a:pPr marL="342900" marR="0" lvl="0" indent="-342900" algn="l">
              <a:spcBef>
                <a:spcPts val="0"/>
              </a:spcBef>
              <a:spcAft>
                <a:spcPts val="0"/>
              </a:spcAft>
              <a:buFont typeface="+mj-lt"/>
              <a:buAutoNum type="arabicPeriod"/>
            </a:pPr>
            <a:r>
              <a:rPr lang="sv-SE" sz="1200" b="0" dirty="0" err="1"/>
              <a:t>Starling</a:t>
            </a:r>
            <a:r>
              <a:rPr lang="sv-SE" sz="1200" b="0" dirty="0"/>
              <a:t> et al.  Risk </a:t>
            </a:r>
            <a:r>
              <a:rPr lang="sv-SE" sz="1200" b="0" dirty="0" err="1"/>
              <a:t>assessment</a:t>
            </a:r>
            <a:r>
              <a:rPr lang="sv-SE" sz="1200" b="0" dirty="0"/>
              <a:t> and </a:t>
            </a:r>
            <a:r>
              <a:rPr lang="sv-SE" sz="1200" b="0" dirty="0" err="1"/>
              <a:t>comparative</a:t>
            </a:r>
            <a:r>
              <a:rPr lang="sv-SE" sz="1200" b="0" dirty="0"/>
              <a:t> </a:t>
            </a:r>
            <a:r>
              <a:rPr lang="sv-SE" sz="1200" b="0" dirty="0" err="1"/>
              <a:t>effectiveness</a:t>
            </a:r>
            <a:r>
              <a:rPr lang="sv-SE" sz="1200" b="0" dirty="0"/>
              <a:t> </a:t>
            </a:r>
            <a:r>
              <a:rPr lang="sv-SE" sz="1200" b="0" dirty="0" err="1"/>
              <a:t>of</a:t>
            </a:r>
            <a:r>
              <a:rPr lang="sv-SE" sz="1200" b="0" dirty="0"/>
              <a:t> </a:t>
            </a:r>
            <a:r>
              <a:rPr lang="sv-SE" sz="1200" b="0" dirty="0" err="1"/>
              <a:t>left</a:t>
            </a:r>
            <a:r>
              <a:rPr lang="sv-SE" sz="1200" b="0" dirty="0"/>
              <a:t> </a:t>
            </a:r>
            <a:r>
              <a:rPr lang="sv-SE" sz="1200" b="0" dirty="0" err="1"/>
              <a:t>ventricular</a:t>
            </a:r>
            <a:r>
              <a:rPr lang="sv-SE" sz="1200" b="0" dirty="0"/>
              <a:t> assist </a:t>
            </a:r>
            <a:r>
              <a:rPr lang="sv-SE" sz="1200" b="0" dirty="0" err="1"/>
              <a:t>device</a:t>
            </a:r>
            <a:r>
              <a:rPr lang="sv-SE" sz="1200" b="0" dirty="0"/>
              <a:t> and </a:t>
            </a:r>
            <a:r>
              <a:rPr lang="sv-SE" sz="1200" b="0" dirty="0" err="1"/>
              <a:t>medical</a:t>
            </a:r>
            <a:r>
              <a:rPr lang="sv-SE" sz="1200" b="0" dirty="0"/>
              <a:t> management in </a:t>
            </a:r>
            <a:r>
              <a:rPr lang="sv-SE" sz="1200" b="0" dirty="0" err="1"/>
              <a:t>ambulatory</a:t>
            </a:r>
            <a:r>
              <a:rPr lang="sv-SE" sz="1200" b="0" dirty="0"/>
              <a:t> </a:t>
            </a:r>
            <a:r>
              <a:rPr lang="sv-SE" sz="1200" b="0" dirty="0" err="1"/>
              <a:t>heart</a:t>
            </a:r>
            <a:r>
              <a:rPr lang="sv-SE" sz="1200" b="0" dirty="0"/>
              <a:t> </a:t>
            </a:r>
            <a:r>
              <a:rPr lang="sv-SE" sz="1200" b="0" dirty="0" err="1"/>
              <a:t>failure</a:t>
            </a:r>
            <a:r>
              <a:rPr lang="sv-SE" sz="1200" b="0" dirty="0"/>
              <a:t> patients.  J </a:t>
            </a:r>
            <a:r>
              <a:rPr lang="sv-SE" sz="1200" b="0" dirty="0" err="1"/>
              <a:t>Am</a:t>
            </a:r>
            <a:r>
              <a:rPr lang="sv-SE" sz="1200" b="0" dirty="0"/>
              <a:t> Coll </a:t>
            </a:r>
            <a:r>
              <a:rPr lang="sv-SE" sz="1200" b="0" dirty="0" err="1"/>
              <a:t>Cardiol</a:t>
            </a:r>
            <a:r>
              <a:rPr lang="sv-SE" sz="1200" b="0" dirty="0"/>
              <a:t> HF 2017;5:518–27.</a:t>
            </a:r>
            <a:endParaRPr lang="en-US" sz="1200" dirty="0">
              <a:effectLst/>
              <a:latin typeface="+mn-lt"/>
              <a:ea typeface="Calibri" charset="0"/>
              <a:cs typeface="Times New Roman" charset="0"/>
            </a:endParaRPr>
          </a:p>
        </p:txBody>
      </p:sp>
      <p:grpSp>
        <p:nvGrpSpPr>
          <p:cNvPr id="7" name="Group 6"/>
          <p:cNvGrpSpPr/>
          <p:nvPr/>
        </p:nvGrpSpPr>
        <p:grpSpPr>
          <a:xfrm>
            <a:off x="6172200" y="1295400"/>
            <a:ext cx="4561398" cy="3810398"/>
            <a:chOff x="6172200" y="1295400"/>
            <a:chExt cx="4561398" cy="3810398"/>
          </a:xfrm>
        </p:grpSpPr>
        <p:pic>
          <p:nvPicPr>
            <p:cNvPr id="5" name="Picture 4"/>
            <p:cNvPicPr>
              <a:picLocks noChangeAspect="1"/>
            </p:cNvPicPr>
            <p:nvPr/>
          </p:nvPicPr>
          <p:blipFill>
            <a:blip r:embed="rId2"/>
            <a:stretch>
              <a:fillRect/>
            </a:stretch>
          </p:blipFill>
          <p:spPr>
            <a:xfrm>
              <a:off x="6172200" y="1295400"/>
              <a:ext cx="4561398" cy="3810398"/>
            </a:xfrm>
            <a:prstGeom prst="rect">
              <a:avLst/>
            </a:prstGeom>
          </p:spPr>
        </p:pic>
        <p:pic>
          <p:nvPicPr>
            <p:cNvPr id="6" name="Picture 5"/>
            <p:cNvPicPr>
              <a:picLocks noChangeAspect="1"/>
            </p:cNvPicPr>
            <p:nvPr/>
          </p:nvPicPr>
          <p:blipFill>
            <a:blip r:embed="rId3"/>
            <a:stretch>
              <a:fillRect/>
            </a:stretch>
          </p:blipFill>
          <p:spPr>
            <a:xfrm>
              <a:off x="6248400" y="4419600"/>
              <a:ext cx="914400" cy="209550"/>
            </a:xfrm>
            <a:prstGeom prst="rect">
              <a:avLst/>
            </a:prstGeom>
          </p:spPr>
        </p:pic>
      </p:grpSp>
      <p:pic>
        <p:nvPicPr>
          <p:cNvPr id="8" name="Picture 7"/>
          <p:cNvPicPr>
            <a:picLocks noChangeAspect="1"/>
          </p:cNvPicPr>
          <p:nvPr/>
        </p:nvPicPr>
        <p:blipFill>
          <a:blip r:embed="rId4"/>
          <a:stretch>
            <a:fillRect/>
          </a:stretch>
        </p:blipFill>
        <p:spPr>
          <a:xfrm>
            <a:off x="6172200" y="1409899"/>
            <a:ext cx="4507726" cy="3581400"/>
          </a:xfrm>
          <a:prstGeom prst="rect">
            <a:avLst/>
          </a:prstGeom>
        </p:spPr>
      </p:pic>
      <p:pic>
        <p:nvPicPr>
          <p:cNvPr id="9" name="Picture 8"/>
          <p:cNvPicPr>
            <a:picLocks noChangeAspect="1"/>
          </p:cNvPicPr>
          <p:nvPr/>
        </p:nvPicPr>
        <p:blipFill>
          <a:blip r:embed="rId5"/>
          <a:stretch>
            <a:fillRect/>
          </a:stretch>
        </p:blipFill>
        <p:spPr>
          <a:xfrm>
            <a:off x="6172200" y="1446342"/>
            <a:ext cx="4571337" cy="3506658"/>
          </a:xfrm>
          <a:prstGeom prst="rect">
            <a:avLst/>
          </a:prstGeom>
        </p:spPr>
      </p:pic>
      <p:pic>
        <p:nvPicPr>
          <p:cNvPr id="10" name="Picture 9"/>
          <p:cNvPicPr>
            <a:picLocks noChangeAspect="1"/>
          </p:cNvPicPr>
          <p:nvPr/>
        </p:nvPicPr>
        <p:blipFill>
          <a:blip r:embed="rId6"/>
          <a:stretch>
            <a:fillRect/>
          </a:stretch>
        </p:blipFill>
        <p:spPr>
          <a:xfrm>
            <a:off x="6152535" y="1295400"/>
            <a:ext cx="4581063" cy="4041537"/>
          </a:xfrm>
          <a:prstGeom prst="rect">
            <a:avLst/>
          </a:prstGeom>
        </p:spPr>
      </p:pic>
    </p:spTree>
    <p:extLst>
      <p:ext uri="{BB962C8B-B14F-4D97-AF65-F5344CB8AC3E}">
        <p14:creationId xmlns:p14="http://schemas.microsoft.com/office/powerpoint/2010/main" val="6725464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A0677F-3355-B848-B397-3867C14FA568}"/>
              </a:ext>
            </a:extLst>
          </p:cNvPr>
          <p:cNvSpPr>
            <a:spLocks noGrp="1"/>
          </p:cNvSpPr>
          <p:nvPr>
            <p:ph type="title"/>
          </p:nvPr>
        </p:nvSpPr>
        <p:spPr>
          <a:xfrm>
            <a:off x="599303" y="0"/>
            <a:ext cx="9875520" cy="867833"/>
          </a:xfrm>
        </p:spPr>
        <p:txBody>
          <a:bodyPr/>
          <a:lstStyle/>
          <a:p>
            <a:r>
              <a:rPr lang="en-US" sz="2800" b="1" dirty="0"/>
              <a:t>New Product Development:  </a:t>
            </a:r>
            <a:r>
              <a:rPr lang="en-US" sz="2400" b="1" i="1" dirty="0"/>
              <a:t>Preclinical Testing</a:t>
            </a:r>
          </a:p>
        </p:txBody>
      </p:sp>
      <p:sp>
        <p:nvSpPr>
          <p:cNvPr id="3" name="Content Placeholder 2">
            <a:extLst>
              <a:ext uri="{FF2B5EF4-FFF2-40B4-BE49-F238E27FC236}">
                <a16:creationId xmlns:a16="http://schemas.microsoft.com/office/drawing/2014/main" xmlns="" id="{ECE8366B-1B7F-F74B-85A0-04C230AFA834}"/>
              </a:ext>
            </a:extLst>
          </p:cNvPr>
          <p:cNvSpPr>
            <a:spLocks noGrp="1"/>
          </p:cNvSpPr>
          <p:nvPr>
            <p:ph idx="1"/>
          </p:nvPr>
        </p:nvSpPr>
        <p:spPr>
          <a:xfrm>
            <a:off x="228600" y="867833"/>
            <a:ext cx="10515600" cy="4618567"/>
          </a:xfrm>
        </p:spPr>
        <p:txBody>
          <a:bodyPr/>
          <a:lstStyle/>
          <a:p>
            <a:r>
              <a:rPr lang="en-US" sz="2400" dirty="0">
                <a:solidFill>
                  <a:schemeClr val="bg1"/>
                </a:solidFill>
              </a:rPr>
              <a:t>New Product Development (revolutionary versus evolutionary change)</a:t>
            </a:r>
          </a:p>
          <a:p>
            <a:r>
              <a:rPr lang="en-US" sz="2400" dirty="0">
                <a:solidFill>
                  <a:schemeClr val="bg1"/>
                </a:solidFill>
              </a:rPr>
              <a:t>NPD for LVADs typically characterized by relatively long durations</a:t>
            </a:r>
          </a:p>
          <a:p>
            <a:pPr lvl="1"/>
            <a:r>
              <a:rPr lang="en-US" sz="2400" dirty="0">
                <a:solidFill>
                  <a:schemeClr val="bg1"/>
                </a:solidFill>
              </a:rPr>
              <a:t>Intrinsic challenges of designing a reliable system with implanted parts exposed to hostile human environment</a:t>
            </a:r>
          </a:p>
          <a:p>
            <a:pPr lvl="1"/>
            <a:r>
              <a:rPr lang="en-US" sz="2400" dirty="0">
                <a:solidFill>
                  <a:schemeClr val="bg1"/>
                </a:solidFill>
              </a:rPr>
              <a:t>Long duration of mission critical verification and validation testing (cycle testing to cover equivalent years of use – sometimes tens of millions of cycles)</a:t>
            </a:r>
          </a:p>
          <a:p>
            <a:pPr lvl="1"/>
            <a:r>
              <a:rPr lang="en-US" sz="2400" dirty="0">
                <a:solidFill>
                  <a:schemeClr val="bg1"/>
                </a:solidFill>
              </a:rPr>
              <a:t>Most stringent regulatory requirements – LVAD classification as an active, implantable, life-sustaining medical device</a:t>
            </a:r>
          </a:p>
          <a:p>
            <a:r>
              <a:rPr lang="en-US" sz="2400" dirty="0">
                <a:solidFill>
                  <a:schemeClr val="bg1"/>
                </a:solidFill>
              </a:rPr>
              <a:t>Generational product life cycles are on the order of a decade or more</a:t>
            </a:r>
          </a:p>
          <a:p>
            <a:pPr lvl="1"/>
            <a:endParaRPr lang="en-US" dirty="0">
              <a:solidFill>
                <a:schemeClr val="bg1"/>
              </a:solidFill>
            </a:endParaRPr>
          </a:p>
        </p:txBody>
      </p:sp>
    </p:spTree>
    <p:extLst>
      <p:ext uri="{BB962C8B-B14F-4D97-AF65-F5344CB8AC3E}">
        <p14:creationId xmlns:p14="http://schemas.microsoft.com/office/powerpoint/2010/main" val="18628059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142" y="0"/>
            <a:ext cx="9875520" cy="867833"/>
          </a:xfrm>
        </p:spPr>
        <p:txBody>
          <a:bodyPr/>
          <a:lstStyle/>
          <a:p>
            <a:r>
              <a:rPr lang="en-US" sz="2400" b="1" dirty="0"/>
              <a:t>New Product Development: </a:t>
            </a:r>
            <a:r>
              <a:rPr lang="en-US" sz="2400" b="1" i="1" dirty="0"/>
              <a:t>Preclinical Testing</a:t>
            </a:r>
          </a:p>
        </p:txBody>
      </p:sp>
      <p:sp>
        <p:nvSpPr>
          <p:cNvPr id="3" name="Content Placeholder 2"/>
          <p:cNvSpPr>
            <a:spLocks noGrp="1"/>
          </p:cNvSpPr>
          <p:nvPr>
            <p:ph idx="1"/>
          </p:nvPr>
        </p:nvSpPr>
        <p:spPr>
          <a:xfrm>
            <a:off x="609600" y="867833"/>
            <a:ext cx="9723120" cy="4085167"/>
          </a:xfrm>
        </p:spPr>
        <p:txBody>
          <a:bodyPr/>
          <a:lstStyle/>
          <a:p>
            <a:pPr>
              <a:spcAft>
                <a:spcPts val="600"/>
              </a:spcAft>
            </a:pPr>
            <a:r>
              <a:rPr lang="en-US" sz="2400" dirty="0">
                <a:solidFill>
                  <a:schemeClr val="bg1"/>
                </a:solidFill>
              </a:rPr>
              <a:t>Process characterized by:</a:t>
            </a:r>
          </a:p>
          <a:p>
            <a:pPr lvl="1">
              <a:spcAft>
                <a:spcPts val="600"/>
              </a:spcAft>
            </a:pPr>
            <a:r>
              <a:rPr lang="en-US" sz="2400" b="1" dirty="0">
                <a:solidFill>
                  <a:schemeClr val="bg1"/>
                </a:solidFill>
              </a:rPr>
              <a:t>Design reviews </a:t>
            </a:r>
            <a:r>
              <a:rPr lang="en-US" sz="2400" dirty="0">
                <a:solidFill>
                  <a:schemeClr val="bg1"/>
                </a:solidFill>
              </a:rPr>
              <a:t>mandated by </a:t>
            </a:r>
            <a:r>
              <a:rPr lang="en-US" sz="2400" b="1" dirty="0">
                <a:solidFill>
                  <a:schemeClr val="bg1"/>
                </a:solidFill>
              </a:rPr>
              <a:t>Design Control </a:t>
            </a:r>
            <a:r>
              <a:rPr lang="en-US" sz="2400" dirty="0" smtClean="0">
                <a:solidFill>
                  <a:schemeClr val="bg1"/>
                </a:solidFill>
              </a:rPr>
              <a:t>regulations</a:t>
            </a:r>
            <a:r>
              <a:rPr lang="en-US" sz="2400" baseline="30000" dirty="0" smtClean="0">
                <a:solidFill>
                  <a:srgbClr val="FFFF00"/>
                </a:solidFill>
              </a:rPr>
              <a:t>1</a:t>
            </a:r>
          </a:p>
          <a:p>
            <a:pPr lvl="2">
              <a:spcAft>
                <a:spcPts val="600"/>
              </a:spcAft>
            </a:pPr>
            <a:r>
              <a:rPr lang="en-US" b="0" dirty="0" smtClean="0">
                <a:solidFill>
                  <a:schemeClr val="tx1"/>
                </a:solidFill>
              </a:rPr>
              <a:t>Provide an opportunity to scrutinize work </a:t>
            </a:r>
            <a:endParaRPr lang="en-US" b="0" i="0" dirty="0">
              <a:solidFill>
                <a:schemeClr val="tx1"/>
              </a:solidFill>
            </a:endParaRPr>
          </a:p>
          <a:p>
            <a:pPr lvl="1">
              <a:spcAft>
                <a:spcPts val="600"/>
              </a:spcAft>
            </a:pPr>
            <a:r>
              <a:rPr lang="en-US" sz="2400" dirty="0" smtClean="0">
                <a:solidFill>
                  <a:schemeClr val="bg1"/>
                </a:solidFill>
              </a:rPr>
              <a:t>Formal </a:t>
            </a:r>
            <a:r>
              <a:rPr lang="en-US" sz="2400" b="1" dirty="0">
                <a:solidFill>
                  <a:schemeClr val="bg1"/>
                </a:solidFill>
              </a:rPr>
              <a:t>inputs</a:t>
            </a:r>
            <a:r>
              <a:rPr lang="en-US" sz="2400" dirty="0">
                <a:solidFill>
                  <a:schemeClr val="bg1"/>
                </a:solidFill>
              </a:rPr>
              <a:t> and </a:t>
            </a:r>
            <a:r>
              <a:rPr lang="en-US" sz="2400" b="1" dirty="0">
                <a:solidFill>
                  <a:schemeClr val="bg1"/>
                </a:solidFill>
              </a:rPr>
              <a:t>outputs</a:t>
            </a:r>
            <a:r>
              <a:rPr lang="en-US" sz="2400" dirty="0">
                <a:solidFill>
                  <a:schemeClr val="bg1"/>
                </a:solidFill>
              </a:rPr>
              <a:t> must be established with clear traceability between inputs and outputs</a:t>
            </a:r>
            <a:r>
              <a:rPr lang="en-US" sz="2400" baseline="30000" dirty="0">
                <a:solidFill>
                  <a:srgbClr val="FFFF00"/>
                </a:solidFill>
              </a:rPr>
              <a:t>2</a:t>
            </a:r>
          </a:p>
          <a:p>
            <a:pPr lvl="2">
              <a:spcAft>
                <a:spcPts val="600"/>
              </a:spcAft>
            </a:pPr>
            <a:r>
              <a:rPr lang="en-US" b="0" dirty="0">
                <a:solidFill>
                  <a:schemeClr val="bg1"/>
                </a:solidFill>
              </a:rPr>
              <a:t>Inputs </a:t>
            </a:r>
            <a:r>
              <a:rPr lang="en-US" b="0" dirty="0" smtClean="0">
                <a:solidFill>
                  <a:schemeClr val="bg1"/>
                </a:solidFill>
              </a:rPr>
              <a:t>directly </a:t>
            </a:r>
            <a:r>
              <a:rPr lang="en-US" b="0" dirty="0">
                <a:solidFill>
                  <a:schemeClr val="bg1"/>
                </a:solidFill>
              </a:rPr>
              <a:t>address specific user needs</a:t>
            </a:r>
          </a:p>
          <a:p>
            <a:pPr lvl="1">
              <a:spcAft>
                <a:spcPts val="600"/>
              </a:spcAft>
            </a:pPr>
            <a:r>
              <a:rPr lang="en-US" sz="2400" dirty="0">
                <a:solidFill>
                  <a:schemeClr val="bg1"/>
                </a:solidFill>
              </a:rPr>
              <a:t>Input requirements must be </a:t>
            </a:r>
            <a:r>
              <a:rPr lang="en-US" sz="2400" b="1" dirty="0">
                <a:solidFill>
                  <a:schemeClr val="bg1"/>
                </a:solidFill>
              </a:rPr>
              <a:t>verified </a:t>
            </a:r>
            <a:r>
              <a:rPr lang="en-US" sz="2400" dirty="0">
                <a:solidFill>
                  <a:schemeClr val="bg1"/>
                </a:solidFill>
              </a:rPr>
              <a:t>confirming the product has been made to meet requirement</a:t>
            </a:r>
            <a:r>
              <a:rPr lang="en-US" sz="2400" baseline="30000" dirty="0">
                <a:solidFill>
                  <a:srgbClr val="FFFF00"/>
                </a:solidFill>
              </a:rPr>
              <a:t>3</a:t>
            </a:r>
          </a:p>
          <a:p>
            <a:pPr lvl="1">
              <a:spcAft>
                <a:spcPts val="600"/>
              </a:spcAft>
            </a:pPr>
            <a:r>
              <a:rPr lang="en-US" sz="2400" dirty="0">
                <a:solidFill>
                  <a:schemeClr val="bg1"/>
                </a:solidFill>
              </a:rPr>
              <a:t>Formal user needs must be established and </a:t>
            </a:r>
            <a:r>
              <a:rPr lang="en-US" sz="2400" b="1" dirty="0">
                <a:solidFill>
                  <a:schemeClr val="bg1"/>
                </a:solidFill>
              </a:rPr>
              <a:t>validated</a:t>
            </a:r>
            <a:r>
              <a:rPr lang="en-US" sz="2400" b="1" baseline="30000" dirty="0">
                <a:solidFill>
                  <a:srgbClr val="FFFF00"/>
                </a:solidFill>
              </a:rPr>
              <a:t>4</a:t>
            </a:r>
            <a:endParaRPr lang="en-US" sz="2400" baseline="30000" dirty="0">
              <a:solidFill>
                <a:srgbClr val="FFFF00"/>
              </a:solidFill>
            </a:endParaRPr>
          </a:p>
        </p:txBody>
      </p:sp>
      <p:sp>
        <p:nvSpPr>
          <p:cNvPr id="4" name="TextBox 3">
            <a:extLst>
              <a:ext uri="{FF2B5EF4-FFF2-40B4-BE49-F238E27FC236}">
                <a16:creationId xmlns:a16="http://schemas.microsoft.com/office/drawing/2014/main" xmlns="" id="{7032AA1F-9269-5E48-8BD5-19FD9A4FC17B}"/>
              </a:ext>
            </a:extLst>
          </p:cNvPr>
          <p:cNvSpPr txBox="1"/>
          <p:nvPr/>
        </p:nvSpPr>
        <p:spPr>
          <a:xfrm>
            <a:off x="5715000" y="5638800"/>
            <a:ext cx="5131276" cy="1508105"/>
          </a:xfrm>
          <a:prstGeom prst="rect">
            <a:avLst/>
          </a:prstGeom>
          <a:noFill/>
        </p:spPr>
        <p:txBody>
          <a:bodyPr wrap="none" rtlCol="0">
            <a:spAutoFit/>
          </a:bodyPr>
          <a:lstStyle/>
          <a:p>
            <a:pPr algn="l"/>
            <a:r>
              <a:rPr lang="en-US" sz="1400" dirty="0">
                <a:solidFill>
                  <a:schemeClr val="bg1"/>
                </a:solidFill>
              </a:rPr>
              <a:t>1. FDA 21 CFR Part 820 and EU Medical Device Regulation</a:t>
            </a:r>
          </a:p>
          <a:p>
            <a:pPr algn="l"/>
            <a:r>
              <a:rPr lang="en-US" sz="1400" dirty="0"/>
              <a:t>2. </a:t>
            </a:r>
            <a:r>
              <a:rPr lang="en-US" sz="1400" dirty="0">
                <a:solidFill>
                  <a:schemeClr val="bg1"/>
                </a:solidFill>
              </a:rPr>
              <a:t>FDA 21 CFR 820.30</a:t>
            </a:r>
          </a:p>
          <a:p>
            <a:pPr algn="l"/>
            <a:r>
              <a:rPr lang="en-US" sz="1400" dirty="0">
                <a:solidFill>
                  <a:schemeClr val="bg1"/>
                </a:solidFill>
              </a:rPr>
              <a:t>3. FDA 21 CFR 820.30(f)</a:t>
            </a:r>
          </a:p>
          <a:p>
            <a:pPr algn="l"/>
            <a:r>
              <a:rPr lang="en-US" sz="1400" dirty="0">
                <a:solidFill>
                  <a:schemeClr val="bg1"/>
                </a:solidFill>
              </a:rPr>
              <a:t>4. FDA 21 CFR 820.30(g)</a:t>
            </a:r>
          </a:p>
          <a:p>
            <a:pPr algn="l"/>
            <a:endParaRPr lang="en-US" dirty="0">
              <a:solidFill>
                <a:schemeClr val="bg1"/>
              </a:solidFill>
            </a:endParaRPr>
          </a:p>
          <a:p>
            <a:pPr algn="l"/>
            <a:endParaRPr lang="en-US" dirty="0"/>
          </a:p>
        </p:txBody>
      </p:sp>
    </p:spTree>
    <p:extLst>
      <p:ext uri="{BB962C8B-B14F-4D97-AF65-F5344CB8AC3E}">
        <p14:creationId xmlns:p14="http://schemas.microsoft.com/office/powerpoint/2010/main" val="814855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0"/>
            <a:ext cx="9875520" cy="867833"/>
          </a:xfrm>
        </p:spPr>
        <p:txBody>
          <a:bodyPr/>
          <a:lstStyle/>
          <a:p>
            <a:r>
              <a:rPr lang="en-US" sz="2400" b="1" dirty="0"/>
              <a:t>New Product Development: </a:t>
            </a:r>
            <a:r>
              <a:rPr lang="en-US" sz="2400" b="1" i="1" dirty="0"/>
              <a:t>Preclinical Testing</a:t>
            </a:r>
          </a:p>
        </p:txBody>
      </p:sp>
      <p:sp>
        <p:nvSpPr>
          <p:cNvPr id="3" name="Content Placeholder 2"/>
          <p:cNvSpPr>
            <a:spLocks noGrp="1"/>
          </p:cNvSpPr>
          <p:nvPr>
            <p:ph sz="half" idx="1"/>
          </p:nvPr>
        </p:nvSpPr>
        <p:spPr>
          <a:xfrm>
            <a:off x="548640" y="1371600"/>
            <a:ext cx="4846320" cy="3962400"/>
          </a:xfrm>
        </p:spPr>
        <p:txBody>
          <a:bodyPr/>
          <a:lstStyle/>
          <a:p>
            <a:r>
              <a:rPr lang="en-US" sz="2400" dirty="0">
                <a:solidFill>
                  <a:schemeClr val="bg1"/>
                </a:solidFill>
              </a:rPr>
              <a:t>Performance characterization</a:t>
            </a:r>
          </a:p>
          <a:p>
            <a:r>
              <a:rPr lang="en-US" sz="2400" dirty="0">
                <a:solidFill>
                  <a:schemeClr val="bg1"/>
                </a:solidFill>
              </a:rPr>
              <a:t>Reliability / durability</a:t>
            </a:r>
          </a:p>
          <a:p>
            <a:pPr lvl="1"/>
            <a:r>
              <a:rPr lang="en-US" sz="2000" dirty="0">
                <a:solidFill>
                  <a:schemeClr val="bg1"/>
                </a:solidFill>
              </a:rPr>
              <a:t>Accelerated life test</a:t>
            </a:r>
          </a:p>
          <a:p>
            <a:pPr lvl="1"/>
            <a:r>
              <a:rPr lang="en-US" sz="2000" dirty="0">
                <a:solidFill>
                  <a:schemeClr val="bg1"/>
                </a:solidFill>
              </a:rPr>
              <a:t>“Real-time life test”</a:t>
            </a:r>
          </a:p>
          <a:p>
            <a:pPr lvl="1"/>
            <a:r>
              <a:rPr lang="en-US" sz="2000" dirty="0">
                <a:solidFill>
                  <a:schemeClr val="bg1"/>
                </a:solidFill>
              </a:rPr>
              <a:t>Highly-accelerated life tests (HALT)</a:t>
            </a:r>
          </a:p>
          <a:p>
            <a:r>
              <a:rPr lang="en-US" sz="2400" dirty="0">
                <a:solidFill>
                  <a:schemeClr val="bg1"/>
                </a:solidFill>
              </a:rPr>
              <a:t>Mechanical safety</a:t>
            </a:r>
          </a:p>
          <a:p>
            <a:pPr lvl="1"/>
            <a:r>
              <a:rPr lang="en-US" sz="2000" dirty="0">
                <a:solidFill>
                  <a:schemeClr val="bg1"/>
                </a:solidFill>
              </a:rPr>
              <a:t>Mechanical strength and integrity</a:t>
            </a:r>
          </a:p>
          <a:p>
            <a:pPr lvl="1"/>
            <a:r>
              <a:rPr lang="en-US" sz="2000" dirty="0">
                <a:solidFill>
                  <a:schemeClr val="bg1"/>
                </a:solidFill>
              </a:rPr>
              <a:t>Leakage and pressurization</a:t>
            </a:r>
          </a:p>
          <a:p>
            <a:pPr lvl="1"/>
            <a:r>
              <a:rPr lang="en-US" sz="2000" dirty="0">
                <a:solidFill>
                  <a:schemeClr val="bg1"/>
                </a:solidFill>
              </a:rPr>
              <a:t>Fluid dynamics and flow visualization</a:t>
            </a:r>
          </a:p>
          <a:p>
            <a:pPr lvl="1"/>
            <a:endParaRPr lang="en-US" dirty="0">
              <a:solidFill>
                <a:schemeClr val="bg1"/>
              </a:solidFill>
            </a:endParaRPr>
          </a:p>
        </p:txBody>
      </p:sp>
      <p:sp>
        <p:nvSpPr>
          <p:cNvPr id="4" name="Content Placeholder 3">
            <a:extLst>
              <a:ext uri="{FF2B5EF4-FFF2-40B4-BE49-F238E27FC236}">
                <a16:creationId xmlns:a16="http://schemas.microsoft.com/office/drawing/2014/main" xmlns="" id="{3A71BAC2-5E50-C647-9379-3304A94ED4A6}"/>
              </a:ext>
            </a:extLst>
          </p:cNvPr>
          <p:cNvSpPr>
            <a:spLocks noGrp="1"/>
          </p:cNvSpPr>
          <p:nvPr>
            <p:ph sz="half" idx="2"/>
          </p:nvPr>
        </p:nvSpPr>
        <p:spPr>
          <a:xfrm>
            <a:off x="5577840" y="1371600"/>
            <a:ext cx="4846320" cy="3962400"/>
          </a:xfrm>
        </p:spPr>
        <p:txBody>
          <a:bodyPr/>
          <a:lstStyle/>
          <a:p>
            <a:r>
              <a:rPr lang="en-US" sz="2400" dirty="0" err="1">
                <a:solidFill>
                  <a:schemeClr val="bg1"/>
                </a:solidFill>
              </a:rPr>
              <a:t>Compatability</a:t>
            </a:r>
            <a:endParaRPr lang="en-US" sz="2400" dirty="0">
              <a:solidFill>
                <a:schemeClr val="bg1"/>
              </a:solidFill>
            </a:endParaRPr>
          </a:p>
          <a:p>
            <a:pPr lvl="1"/>
            <a:r>
              <a:rPr lang="en-US" sz="2000" dirty="0" err="1">
                <a:solidFill>
                  <a:schemeClr val="bg1"/>
                </a:solidFill>
              </a:rPr>
              <a:t>Hemocompatability</a:t>
            </a:r>
            <a:endParaRPr lang="en-US" sz="2000" dirty="0">
              <a:solidFill>
                <a:schemeClr val="bg1"/>
              </a:solidFill>
            </a:endParaRPr>
          </a:p>
          <a:p>
            <a:r>
              <a:rPr lang="en-US" sz="2400" dirty="0">
                <a:solidFill>
                  <a:schemeClr val="bg1"/>
                </a:solidFill>
              </a:rPr>
              <a:t>Electrical safety</a:t>
            </a:r>
          </a:p>
          <a:p>
            <a:r>
              <a:rPr lang="en-US" sz="2400" dirty="0">
                <a:solidFill>
                  <a:schemeClr val="bg1"/>
                </a:solidFill>
              </a:rPr>
              <a:t>Software</a:t>
            </a:r>
          </a:p>
          <a:p>
            <a:r>
              <a:rPr lang="en-US" sz="2400" dirty="0">
                <a:solidFill>
                  <a:schemeClr val="bg1"/>
                </a:solidFill>
              </a:rPr>
              <a:t>Human factors</a:t>
            </a:r>
          </a:p>
          <a:p>
            <a:r>
              <a:rPr lang="en-US" sz="2400" dirty="0">
                <a:solidFill>
                  <a:schemeClr val="bg1"/>
                </a:solidFill>
              </a:rPr>
              <a:t>Sterilization</a:t>
            </a:r>
          </a:p>
          <a:p>
            <a:r>
              <a:rPr lang="en-US" sz="2400" dirty="0">
                <a:solidFill>
                  <a:schemeClr val="bg1"/>
                </a:solidFill>
              </a:rPr>
              <a:t>Shelf life</a:t>
            </a:r>
          </a:p>
          <a:p>
            <a:r>
              <a:rPr lang="en-US" sz="2400" dirty="0">
                <a:solidFill>
                  <a:schemeClr val="bg1"/>
                </a:solidFill>
              </a:rPr>
              <a:t>Animal study</a:t>
            </a:r>
          </a:p>
          <a:p>
            <a:endParaRPr lang="en-US" dirty="0">
              <a:solidFill>
                <a:schemeClr val="bg1"/>
              </a:solidFill>
            </a:endParaRPr>
          </a:p>
        </p:txBody>
      </p:sp>
      <p:sp>
        <p:nvSpPr>
          <p:cNvPr id="6" name="TextBox 5">
            <a:extLst>
              <a:ext uri="{FF2B5EF4-FFF2-40B4-BE49-F238E27FC236}">
                <a16:creationId xmlns:a16="http://schemas.microsoft.com/office/drawing/2014/main" xmlns="" id="{438934BE-D04B-4348-90C2-5AF977CEE151}"/>
              </a:ext>
            </a:extLst>
          </p:cNvPr>
          <p:cNvSpPr txBox="1"/>
          <p:nvPr/>
        </p:nvSpPr>
        <p:spPr>
          <a:xfrm>
            <a:off x="528762" y="833735"/>
            <a:ext cx="9176423" cy="461665"/>
          </a:xfrm>
          <a:prstGeom prst="rect">
            <a:avLst/>
          </a:prstGeom>
          <a:noFill/>
        </p:spPr>
        <p:txBody>
          <a:bodyPr wrap="none" rtlCol="0">
            <a:spAutoFit/>
          </a:bodyPr>
          <a:lstStyle/>
          <a:p>
            <a:r>
              <a:rPr lang="en-US" sz="2400" dirty="0">
                <a:solidFill>
                  <a:srgbClr val="FFFF66"/>
                </a:solidFill>
              </a:rPr>
              <a:t>Verification</a:t>
            </a:r>
            <a:r>
              <a:rPr lang="en-US" sz="2400" dirty="0">
                <a:solidFill>
                  <a:schemeClr val="bg1"/>
                </a:solidFill>
              </a:rPr>
              <a:t> and </a:t>
            </a:r>
            <a:r>
              <a:rPr lang="en-US" sz="2400" dirty="0">
                <a:solidFill>
                  <a:srgbClr val="FFFF66"/>
                </a:solidFill>
              </a:rPr>
              <a:t>Validation</a:t>
            </a:r>
            <a:r>
              <a:rPr lang="en-US" sz="2400" dirty="0">
                <a:solidFill>
                  <a:schemeClr val="bg1"/>
                </a:solidFill>
              </a:rPr>
              <a:t> studies of LVADs typically include:</a:t>
            </a:r>
          </a:p>
        </p:txBody>
      </p:sp>
    </p:spTree>
    <p:extLst>
      <p:ext uri="{BB962C8B-B14F-4D97-AF65-F5344CB8AC3E}">
        <p14:creationId xmlns:p14="http://schemas.microsoft.com/office/powerpoint/2010/main" val="15800346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9875520" cy="867833"/>
          </a:xfrm>
        </p:spPr>
        <p:txBody>
          <a:bodyPr/>
          <a:lstStyle/>
          <a:p>
            <a:r>
              <a:rPr lang="en-US" sz="2400" b="1" dirty="0"/>
              <a:t>New Product Development: </a:t>
            </a:r>
            <a:r>
              <a:rPr lang="en-US" sz="2400" b="1" i="1" dirty="0"/>
              <a:t>Preclinical Testing</a:t>
            </a:r>
          </a:p>
        </p:txBody>
      </p:sp>
      <p:sp>
        <p:nvSpPr>
          <p:cNvPr id="3" name="Content Placeholder 2"/>
          <p:cNvSpPr>
            <a:spLocks noGrp="1"/>
          </p:cNvSpPr>
          <p:nvPr>
            <p:ph idx="1"/>
          </p:nvPr>
        </p:nvSpPr>
        <p:spPr>
          <a:xfrm>
            <a:off x="228600" y="685801"/>
            <a:ext cx="10591800" cy="4800599"/>
          </a:xfrm>
        </p:spPr>
        <p:txBody>
          <a:bodyPr/>
          <a:lstStyle/>
          <a:p>
            <a:pPr>
              <a:spcAft>
                <a:spcPts val="600"/>
              </a:spcAft>
            </a:pPr>
            <a:r>
              <a:rPr lang="en-US" sz="2400" dirty="0">
                <a:solidFill>
                  <a:schemeClr val="bg1"/>
                </a:solidFill>
              </a:rPr>
              <a:t>International Standards</a:t>
            </a:r>
            <a:r>
              <a:rPr lang="en-US" sz="2400" baseline="30000" dirty="0">
                <a:solidFill>
                  <a:srgbClr val="FFFF00"/>
                </a:solidFill>
              </a:rPr>
              <a:t>1</a:t>
            </a:r>
          </a:p>
          <a:p>
            <a:pPr lvl="1">
              <a:spcAft>
                <a:spcPts val="600"/>
              </a:spcAft>
            </a:pPr>
            <a:r>
              <a:rPr lang="en-US" sz="2400" dirty="0">
                <a:solidFill>
                  <a:schemeClr val="bg1"/>
                </a:solidFill>
              </a:rPr>
              <a:t>Many aspects of VAD systems are not adequately covered by existing standards, so </a:t>
            </a:r>
            <a:r>
              <a:rPr lang="en-US" sz="2400" b="1" dirty="0">
                <a:solidFill>
                  <a:schemeClr val="bg1"/>
                </a:solidFill>
              </a:rPr>
              <a:t>custom test protocols</a:t>
            </a:r>
            <a:r>
              <a:rPr lang="en-US" sz="2400" dirty="0">
                <a:solidFill>
                  <a:schemeClr val="bg1"/>
                </a:solidFill>
              </a:rPr>
              <a:t> and apparatuses are often designed for verification purposes. </a:t>
            </a:r>
          </a:p>
          <a:p>
            <a:pPr>
              <a:spcAft>
                <a:spcPts val="600"/>
              </a:spcAft>
            </a:pPr>
            <a:r>
              <a:rPr lang="en-US" sz="2400" dirty="0">
                <a:solidFill>
                  <a:schemeClr val="bg1"/>
                </a:solidFill>
              </a:rPr>
              <a:t>Risk Management</a:t>
            </a:r>
          </a:p>
          <a:p>
            <a:pPr lvl="1">
              <a:spcAft>
                <a:spcPts val="600"/>
              </a:spcAft>
            </a:pPr>
            <a:r>
              <a:rPr lang="en-US" sz="2400" dirty="0">
                <a:solidFill>
                  <a:schemeClr val="bg1"/>
                </a:solidFill>
              </a:rPr>
              <a:t>risk assessments such as Failure Mode and Effect Analysis (FMEA) drive comprehensiveness in architecture and design considerations</a:t>
            </a:r>
          </a:p>
          <a:p>
            <a:pPr lvl="1">
              <a:spcAft>
                <a:spcPts val="600"/>
              </a:spcAft>
            </a:pPr>
            <a:r>
              <a:rPr lang="en-US" sz="2400" dirty="0">
                <a:solidFill>
                  <a:schemeClr val="bg1"/>
                </a:solidFill>
              </a:rPr>
              <a:t>Determined risk levels influence test sample sizes and </a:t>
            </a:r>
            <a:r>
              <a:rPr lang="en-US" sz="2400" dirty="0" err="1">
                <a:solidFill>
                  <a:schemeClr val="bg1"/>
                </a:solidFill>
              </a:rPr>
              <a:t>condidence</a:t>
            </a:r>
            <a:endParaRPr lang="en-US" sz="2400" dirty="0">
              <a:solidFill>
                <a:schemeClr val="bg1"/>
              </a:solidFill>
            </a:endParaRPr>
          </a:p>
          <a:p>
            <a:pPr lvl="1">
              <a:spcAft>
                <a:spcPts val="600"/>
              </a:spcAft>
            </a:pPr>
            <a:r>
              <a:rPr lang="en-US" sz="2400" dirty="0">
                <a:solidFill>
                  <a:schemeClr val="bg1"/>
                </a:solidFill>
              </a:rPr>
              <a:t>Risk-to-benefit analyses are used to arbitrate tradeoffs</a:t>
            </a:r>
            <a:r>
              <a:rPr lang="en-US" sz="2400" baseline="30000" dirty="0">
                <a:solidFill>
                  <a:srgbClr val="FFFF00"/>
                </a:solidFill>
              </a:rPr>
              <a:t>2</a:t>
            </a:r>
            <a:r>
              <a:rPr lang="en-US" sz="2400" dirty="0">
                <a:solidFill>
                  <a:schemeClr val="bg1"/>
                </a:solidFill>
              </a:rPr>
              <a:t> </a:t>
            </a:r>
          </a:p>
        </p:txBody>
      </p:sp>
      <p:sp>
        <p:nvSpPr>
          <p:cNvPr id="4" name="TextBox 3">
            <a:extLst>
              <a:ext uri="{FF2B5EF4-FFF2-40B4-BE49-F238E27FC236}">
                <a16:creationId xmlns:a16="http://schemas.microsoft.com/office/drawing/2014/main" xmlns="" id="{4EAF0232-687A-BA44-914E-CB39E4FA048A}"/>
              </a:ext>
            </a:extLst>
          </p:cNvPr>
          <p:cNvSpPr txBox="1"/>
          <p:nvPr/>
        </p:nvSpPr>
        <p:spPr>
          <a:xfrm>
            <a:off x="7696200" y="5648981"/>
            <a:ext cx="2880917" cy="523220"/>
          </a:xfrm>
          <a:prstGeom prst="rect">
            <a:avLst/>
          </a:prstGeom>
          <a:noFill/>
        </p:spPr>
        <p:txBody>
          <a:bodyPr wrap="none" rtlCol="0">
            <a:spAutoFit/>
          </a:bodyPr>
          <a:lstStyle/>
          <a:p>
            <a:pPr marL="342900" indent="-342900" algn="l">
              <a:buAutoNum type="arabicPeriod"/>
            </a:pPr>
            <a:r>
              <a:rPr lang="en-US" sz="1400" dirty="0">
                <a:solidFill>
                  <a:schemeClr val="bg1"/>
                </a:solidFill>
              </a:rPr>
              <a:t>ISO 14708-5 </a:t>
            </a:r>
          </a:p>
          <a:p>
            <a:pPr marL="342900" indent="-342900" algn="l">
              <a:buAutoNum type="arabicPeriod"/>
            </a:pPr>
            <a:r>
              <a:rPr lang="en-US" sz="1400" dirty="0">
                <a:solidFill>
                  <a:schemeClr val="bg1"/>
                </a:solidFill>
              </a:rPr>
              <a:t>ANSI/AAMI/ISO 14971:2007 </a:t>
            </a:r>
            <a:endParaRPr lang="en-US" sz="1400" dirty="0"/>
          </a:p>
        </p:txBody>
      </p:sp>
    </p:spTree>
    <p:extLst>
      <p:ext uri="{BB962C8B-B14F-4D97-AF65-F5344CB8AC3E}">
        <p14:creationId xmlns:p14="http://schemas.microsoft.com/office/powerpoint/2010/main" val="20537939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A36D19-0DF0-704D-A427-35EF5826DB23}"/>
              </a:ext>
            </a:extLst>
          </p:cNvPr>
          <p:cNvSpPr>
            <a:spLocks noGrp="1"/>
          </p:cNvSpPr>
          <p:nvPr>
            <p:ph type="title"/>
          </p:nvPr>
        </p:nvSpPr>
        <p:spPr>
          <a:xfrm>
            <a:off x="533400" y="0"/>
            <a:ext cx="9875520" cy="867833"/>
          </a:xfrm>
        </p:spPr>
        <p:txBody>
          <a:bodyPr/>
          <a:lstStyle/>
          <a:p>
            <a:r>
              <a:rPr lang="en-US" sz="2800" b="1" dirty="0"/>
              <a:t>New Product Development:  </a:t>
            </a:r>
            <a:r>
              <a:rPr lang="en-US" sz="2800" b="1" i="1" dirty="0"/>
              <a:t>Clinical Testing</a:t>
            </a:r>
          </a:p>
        </p:txBody>
      </p:sp>
      <p:sp>
        <p:nvSpPr>
          <p:cNvPr id="3" name="Content Placeholder 2">
            <a:extLst>
              <a:ext uri="{FF2B5EF4-FFF2-40B4-BE49-F238E27FC236}">
                <a16:creationId xmlns:a16="http://schemas.microsoft.com/office/drawing/2014/main" xmlns="" id="{FA2F0254-1F99-6E45-97A2-C505E61BD7A5}"/>
              </a:ext>
            </a:extLst>
          </p:cNvPr>
          <p:cNvSpPr>
            <a:spLocks noGrp="1"/>
          </p:cNvSpPr>
          <p:nvPr>
            <p:ph idx="1"/>
          </p:nvPr>
        </p:nvSpPr>
        <p:spPr>
          <a:xfrm>
            <a:off x="304800" y="867833"/>
            <a:ext cx="10210800" cy="4618567"/>
          </a:xfrm>
        </p:spPr>
        <p:txBody>
          <a:bodyPr/>
          <a:lstStyle/>
          <a:p>
            <a:r>
              <a:rPr lang="en-US" sz="2400" dirty="0">
                <a:solidFill>
                  <a:schemeClr val="bg1"/>
                </a:solidFill>
              </a:rPr>
              <a:t>Transition from pre-clinical (animal) studies to human studies represents a significant challenge</a:t>
            </a:r>
          </a:p>
          <a:p>
            <a:r>
              <a:rPr lang="en-US" sz="2400" dirty="0">
                <a:solidFill>
                  <a:schemeClr val="bg1"/>
                </a:solidFill>
              </a:rPr>
              <a:t>Animal models (healthy or diseased) are an incomplete model of the human condition</a:t>
            </a:r>
          </a:p>
          <a:p>
            <a:pPr marL="800100" lvl="3" indent="-342900"/>
            <a:r>
              <a:rPr lang="en-US" sz="2400" b="0" dirty="0">
                <a:solidFill>
                  <a:schemeClr val="bg1"/>
                </a:solidFill>
              </a:rPr>
              <a:t>Observed unintended biological consequences in humans </a:t>
            </a:r>
          </a:p>
          <a:p>
            <a:pPr marL="1257300" lvl="4" indent="-342900"/>
            <a:r>
              <a:rPr lang="en-US" sz="2400" b="0" dirty="0">
                <a:solidFill>
                  <a:schemeClr val="bg1"/>
                </a:solidFill>
              </a:rPr>
              <a:t>acquired von Willebrand’s disease and mucosal bleeding</a:t>
            </a:r>
            <a:r>
              <a:rPr lang="en-US" sz="2400" b="0" baseline="30000" dirty="0">
                <a:solidFill>
                  <a:srgbClr val="FFFF00"/>
                </a:solidFill>
              </a:rPr>
              <a:t>1</a:t>
            </a:r>
          </a:p>
          <a:p>
            <a:pPr marL="1257300" lvl="4" indent="-342900"/>
            <a:r>
              <a:rPr lang="en-US" sz="2400" b="0" dirty="0">
                <a:solidFill>
                  <a:schemeClr val="bg1"/>
                </a:solidFill>
              </a:rPr>
              <a:t>de novo aortic insufficiency</a:t>
            </a:r>
            <a:r>
              <a:rPr lang="en-US" sz="2400" b="0" baseline="30000" dirty="0">
                <a:solidFill>
                  <a:srgbClr val="FFFF00"/>
                </a:solidFill>
              </a:rPr>
              <a:t>2</a:t>
            </a:r>
          </a:p>
          <a:p>
            <a:r>
              <a:rPr lang="en-US" sz="2400" dirty="0">
                <a:solidFill>
                  <a:schemeClr val="bg1"/>
                </a:solidFill>
              </a:rPr>
              <a:t>The modifications that devices undergo are often greatest in the early stages of their development </a:t>
            </a:r>
          </a:p>
          <a:p>
            <a:r>
              <a:rPr lang="en-US" sz="2400" dirty="0">
                <a:solidFill>
                  <a:schemeClr val="bg1"/>
                </a:solidFill>
              </a:rPr>
              <a:t>A system of study that facilitates rapid device iteration and refinement while minimizing patient exposure is desired</a:t>
            </a:r>
          </a:p>
        </p:txBody>
      </p:sp>
      <p:sp>
        <p:nvSpPr>
          <p:cNvPr id="4" name="TextBox 3">
            <a:extLst>
              <a:ext uri="{FF2B5EF4-FFF2-40B4-BE49-F238E27FC236}">
                <a16:creationId xmlns:a16="http://schemas.microsoft.com/office/drawing/2014/main" xmlns="" id="{1A289192-DF8D-9F41-ADBE-824E89D2FED5}"/>
              </a:ext>
            </a:extLst>
          </p:cNvPr>
          <p:cNvSpPr txBox="1"/>
          <p:nvPr/>
        </p:nvSpPr>
        <p:spPr>
          <a:xfrm>
            <a:off x="4114800" y="5715000"/>
            <a:ext cx="6629400" cy="830997"/>
          </a:xfrm>
          <a:prstGeom prst="rect">
            <a:avLst/>
          </a:prstGeom>
          <a:noFill/>
        </p:spPr>
        <p:txBody>
          <a:bodyPr wrap="square" rtlCol="0">
            <a:spAutoFit/>
          </a:bodyPr>
          <a:lstStyle/>
          <a:p>
            <a:pPr marL="228600" indent="-228600" algn="l">
              <a:buAutoNum type="arabicPeriod"/>
            </a:pPr>
            <a:r>
              <a:rPr lang="en-US" sz="1200" dirty="0" err="1"/>
              <a:t>Nascimbene</a:t>
            </a:r>
            <a:r>
              <a:rPr lang="en-US" sz="1200" dirty="0"/>
              <a:t> et al.  Acquired von Willebrand syndrome associated with left ventricular assist device.  Blood 2016;127:3133-41.</a:t>
            </a:r>
          </a:p>
          <a:p>
            <a:pPr marL="228600" indent="-228600" algn="l">
              <a:buFontTx/>
              <a:buAutoNum type="arabicPeriod"/>
            </a:pPr>
            <a:r>
              <a:rPr lang="en-US" sz="1200" dirty="0"/>
              <a:t>Deo et al. De novo aortic insufficiency during long-term support on a left ventricular assist device: a systematic review and meta-analysis.  ASAIO J  2014;60:183-8.</a:t>
            </a:r>
          </a:p>
        </p:txBody>
      </p:sp>
    </p:spTree>
    <p:extLst>
      <p:ext uri="{BB962C8B-B14F-4D97-AF65-F5344CB8AC3E}">
        <p14:creationId xmlns:p14="http://schemas.microsoft.com/office/powerpoint/2010/main" val="8108047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ISCTRTheme2">
  <a:themeElements>
    <a:clrScheme name="Custom 3">
      <a:dk1>
        <a:srgbClr val="FFFFFF"/>
      </a:dk1>
      <a:lt1>
        <a:sysClr val="window" lastClr="FFFFFF"/>
      </a:lt1>
      <a:dk2>
        <a:srgbClr val="55554A"/>
      </a:dk2>
      <a:lt2>
        <a:srgbClr val="D7DAE1"/>
      </a:lt2>
      <a:accent1>
        <a:srgbClr val="F4680B"/>
      </a:accent1>
      <a:accent2>
        <a:srgbClr val="ABB19F"/>
      </a:accent2>
      <a:accent3>
        <a:srgbClr val="948774"/>
      </a:accent3>
      <a:accent4>
        <a:srgbClr val="7EB8E7"/>
      </a:accent4>
      <a:accent5>
        <a:srgbClr val="E3B651"/>
      </a:accent5>
      <a:accent6>
        <a:srgbClr val="96756C"/>
      </a:accent6>
      <a:hlink>
        <a:srgbClr val="66AACD"/>
      </a:hlink>
      <a:folHlink>
        <a:srgbClr val="809DB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19588</TotalTime>
  <Words>1734</Words>
  <Application>Microsoft Office PowerPoint</Application>
  <PresentationFormat>Custom</PresentationFormat>
  <Paragraphs>225</Paragraphs>
  <Slides>22</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MS PGothic</vt:lpstr>
      <vt:lpstr>MS PGothic</vt:lpstr>
      <vt:lpstr>Arial</vt:lpstr>
      <vt:lpstr>Calibri</vt:lpstr>
      <vt:lpstr>Impact</vt:lpstr>
      <vt:lpstr>Times New Roman</vt:lpstr>
      <vt:lpstr>ヒラギノ角ゴ Pro W3</vt:lpstr>
      <vt:lpstr>ISCTRTheme2</vt:lpstr>
      <vt:lpstr>Translational Pathway For Left Ventricular Assist Devices:</vt:lpstr>
      <vt:lpstr>Disclosure Statement of Financial Interest</vt:lpstr>
      <vt:lpstr>Drivers for Durable LVAD Development: Unmet Clinical Need</vt:lpstr>
      <vt:lpstr>Drivers for Durable LVAD Development: Unmet Clinical Need</vt:lpstr>
      <vt:lpstr>New Product Development:  Preclinical Testing</vt:lpstr>
      <vt:lpstr>New Product Development: Preclinical Testing</vt:lpstr>
      <vt:lpstr>New Product Development: Preclinical Testing</vt:lpstr>
      <vt:lpstr>New Product Development: Preclinical Testing</vt:lpstr>
      <vt:lpstr>New Product Development:  Clinical Testing</vt:lpstr>
      <vt:lpstr>New Product Development: Clinical Testing</vt:lpstr>
      <vt:lpstr>Overview of LVAD Clinical Evaluation</vt:lpstr>
      <vt:lpstr>Overview of LVAD Clinical Evaluation</vt:lpstr>
      <vt:lpstr>Overview of LVAD Clinical Evaluation</vt:lpstr>
      <vt:lpstr>Overview of LVAD Clinical Evaluation</vt:lpstr>
      <vt:lpstr>Overview of LVAD Clinical Evaluation</vt:lpstr>
      <vt:lpstr>Limitations in Current Approaches</vt:lpstr>
      <vt:lpstr>Reimbursement</vt:lpstr>
      <vt:lpstr>Future of VAD Development (5-10 yrs)</vt:lpstr>
      <vt:lpstr>Future of VAD Development (5-10 yrs)</vt:lpstr>
      <vt:lpstr>Summary</vt:lpstr>
      <vt:lpstr>PowerPoint Presentation</vt:lpstr>
      <vt:lpstr>Limitations in Current Approaches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 Campbell</dc:creator>
  <cp:lastModifiedBy>Checkin 014</cp:lastModifiedBy>
  <cp:revision>704</cp:revision>
  <dcterms:created xsi:type="dcterms:W3CDTF">2010-03-27T21:41:31Z</dcterms:created>
  <dcterms:modified xsi:type="dcterms:W3CDTF">2018-09-21T18:11:31Z</dcterms:modified>
</cp:coreProperties>
</file>