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2"/>
  </p:notesMasterIdLst>
  <p:sldIdLst>
    <p:sldId id="258" r:id="rId2"/>
    <p:sldId id="260" r:id="rId3"/>
    <p:sldId id="262" r:id="rId4"/>
    <p:sldId id="293" r:id="rId5"/>
    <p:sldId id="295" r:id="rId6"/>
    <p:sldId id="292" r:id="rId7"/>
    <p:sldId id="294" r:id="rId8"/>
    <p:sldId id="263" r:id="rId9"/>
    <p:sldId id="267" r:id="rId10"/>
    <p:sldId id="270" r:id="rId1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611"/>
    <a:srgbClr val="007CBA"/>
    <a:srgbClr val="222C67"/>
    <a:srgbClr val="A0A0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56840" autoAdjust="0"/>
  </p:normalViewPr>
  <p:slideViewPr>
    <p:cSldViewPr snapToGrid="0" snapToObjects="1">
      <p:cViewPr varScale="1">
        <p:scale>
          <a:sx n="26" d="100"/>
          <a:sy n="26" d="100"/>
        </p:scale>
        <p:origin x="163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14AE4-B82F-49B5-A753-61F8346BD16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D0FC35F-F985-4C32-B3C0-E1A347D470E6}">
      <dgm:prSet phldrT="[Text]" custT="1"/>
      <dgm:spPr>
        <a:solidFill>
          <a:srgbClr val="007CBA"/>
        </a:solidFill>
      </dgm:spPr>
      <dgm:t>
        <a:bodyPr/>
        <a:lstStyle/>
        <a:p>
          <a:r>
            <a:rPr lang="en-US" sz="1600" dirty="0">
              <a:latin typeface="Arial" panose="020B0604020202020204" pitchFamily="34" charset="0"/>
              <a:cs typeface="Arial" panose="020B0604020202020204" pitchFamily="34" charset="0"/>
            </a:rPr>
            <a:t>Clinical Research</a:t>
          </a:r>
        </a:p>
      </dgm:t>
    </dgm:pt>
    <dgm:pt modelId="{A2B5844E-C601-4077-820D-94EE5A5764AE}" type="parTrans" cxnId="{0917FA62-5066-447D-A6B5-C249406DC7BD}">
      <dgm:prSet/>
      <dgm:spPr/>
      <dgm:t>
        <a:bodyPr/>
        <a:lstStyle/>
        <a:p>
          <a:endParaRPr lang="en-US" sz="1600">
            <a:latin typeface="Arial" panose="020B0604020202020204" pitchFamily="34" charset="0"/>
            <a:cs typeface="Arial" panose="020B0604020202020204" pitchFamily="34" charset="0"/>
          </a:endParaRPr>
        </a:p>
      </dgm:t>
    </dgm:pt>
    <dgm:pt modelId="{D1153DCF-C2D1-46E3-BB3B-2374FBACBC5A}" type="sibTrans" cxnId="{0917FA62-5066-447D-A6B5-C249406DC7BD}">
      <dgm:prSet/>
      <dgm:spPr/>
      <dgm:t>
        <a:bodyPr/>
        <a:lstStyle/>
        <a:p>
          <a:endParaRPr lang="en-US" sz="1600">
            <a:latin typeface="Arial" panose="020B0604020202020204" pitchFamily="34" charset="0"/>
            <a:cs typeface="Arial" panose="020B0604020202020204" pitchFamily="34" charset="0"/>
          </a:endParaRPr>
        </a:p>
      </dgm:t>
    </dgm:pt>
    <dgm:pt modelId="{CB05A308-7B62-4087-88A7-A674D3E9AA88}">
      <dgm:prSet phldrT="[Text]" custT="1"/>
      <dgm:spPr>
        <a:solidFill>
          <a:srgbClr val="007CBA"/>
        </a:solidFill>
      </dgm:spPr>
      <dgm:t>
        <a:bodyPr/>
        <a:lstStyle/>
        <a:p>
          <a:r>
            <a:rPr lang="en-US" sz="1600" dirty="0" err="1">
              <a:latin typeface="Arial" panose="020B0604020202020204" pitchFamily="34" charset="0"/>
              <a:cs typeface="Arial" panose="020B0604020202020204" pitchFamily="34" charset="0"/>
            </a:rPr>
            <a:t>Payors</a:t>
          </a:r>
          <a:r>
            <a:rPr lang="en-US" sz="1600" dirty="0">
              <a:latin typeface="Arial" panose="020B0604020202020204" pitchFamily="34" charset="0"/>
              <a:cs typeface="Arial" panose="020B0604020202020204" pitchFamily="34" charset="0"/>
            </a:rPr>
            <a:t>  (CMS/Ins.)</a:t>
          </a:r>
        </a:p>
      </dgm:t>
    </dgm:pt>
    <dgm:pt modelId="{DDE5AEE2-54C2-4769-A096-D729681B3905}" type="parTrans" cxnId="{17E35598-E1D1-453D-A81D-D5D71ECFE97E}">
      <dgm:prSet/>
      <dgm:spPr/>
      <dgm:t>
        <a:bodyPr/>
        <a:lstStyle/>
        <a:p>
          <a:endParaRPr lang="en-US" sz="1600">
            <a:latin typeface="Arial" panose="020B0604020202020204" pitchFamily="34" charset="0"/>
            <a:cs typeface="Arial" panose="020B0604020202020204" pitchFamily="34" charset="0"/>
          </a:endParaRPr>
        </a:p>
      </dgm:t>
    </dgm:pt>
    <dgm:pt modelId="{D06E332A-86F6-4C18-9FDD-14DD3C8D9BDF}" type="sibTrans" cxnId="{17E35598-E1D1-453D-A81D-D5D71ECFE97E}">
      <dgm:prSet/>
      <dgm:spPr/>
      <dgm:t>
        <a:bodyPr/>
        <a:lstStyle/>
        <a:p>
          <a:endParaRPr lang="en-US" sz="1600">
            <a:latin typeface="Arial" panose="020B0604020202020204" pitchFamily="34" charset="0"/>
            <a:cs typeface="Arial" panose="020B0604020202020204" pitchFamily="34" charset="0"/>
          </a:endParaRPr>
        </a:p>
      </dgm:t>
    </dgm:pt>
    <dgm:pt modelId="{A0449041-491F-4B7C-A178-A649FC34F1E0}">
      <dgm:prSet phldrT="[Text]" custT="1"/>
      <dgm:spPr>
        <a:solidFill>
          <a:srgbClr val="007CBA"/>
        </a:solidFill>
      </dgm:spPr>
      <dgm:t>
        <a:bodyPr/>
        <a:lstStyle/>
        <a:p>
          <a:r>
            <a:rPr lang="en-US" sz="1600" dirty="0">
              <a:latin typeface="Arial" panose="020B0604020202020204" pitchFamily="34" charset="0"/>
              <a:cs typeface="Arial" panose="020B0604020202020204" pitchFamily="34" charset="0"/>
            </a:rPr>
            <a:t>Industry</a:t>
          </a:r>
        </a:p>
      </dgm:t>
    </dgm:pt>
    <dgm:pt modelId="{36950E07-43DE-4E8E-B7FA-D9752965AB3B}" type="parTrans" cxnId="{670CA022-6668-4EFB-9502-3E9721D9012C}">
      <dgm:prSet/>
      <dgm:spPr/>
      <dgm:t>
        <a:bodyPr/>
        <a:lstStyle/>
        <a:p>
          <a:endParaRPr lang="en-US" sz="1600">
            <a:latin typeface="Arial" panose="020B0604020202020204" pitchFamily="34" charset="0"/>
            <a:cs typeface="Arial" panose="020B0604020202020204" pitchFamily="34" charset="0"/>
          </a:endParaRPr>
        </a:p>
      </dgm:t>
    </dgm:pt>
    <dgm:pt modelId="{B1D58332-4BFA-4FE2-918F-FB55297C2F43}" type="sibTrans" cxnId="{670CA022-6668-4EFB-9502-3E9721D9012C}">
      <dgm:prSet/>
      <dgm:spPr/>
      <dgm:t>
        <a:bodyPr/>
        <a:lstStyle/>
        <a:p>
          <a:endParaRPr lang="en-US" sz="1600">
            <a:latin typeface="Arial" panose="020B0604020202020204" pitchFamily="34" charset="0"/>
            <a:cs typeface="Arial" panose="020B0604020202020204" pitchFamily="34" charset="0"/>
          </a:endParaRPr>
        </a:p>
      </dgm:t>
    </dgm:pt>
    <dgm:pt modelId="{D74FAED6-B512-4357-BC46-D1AA5E6B1A20}">
      <dgm:prSet phldrT="[Text]" custT="1"/>
      <dgm:spPr>
        <a:solidFill>
          <a:srgbClr val="007CBA"/>
        </a:solidFill>
      </dgm:spPr>
      <dgm:t>
        <a:bodyPr/>
        <a:lstStyle/>
        <a:p>
          <a:r>
            <a:rPr lang="en-US" sz="1600" dirty="0">
              <a:latin typeface="Arial" panose="020B0604020202020204" pitchFamily="34" charset="0"/>
              <a:cs typeface="Arial" panose="020B0604020202020204" pitchFamily="34" charset="0"/>
            </a:rPr>
            <a:t>Clinicians</a:t>
          </a:r>
        </a:p>
      </dgm:t>
    </dgm:pt>
    <dgm:pt modelId="{7188B4DF-9858-402B-81D5-606153F6E0E5}" type="parTrans" cxnId="{F1ECAAB5-02A9-4D20-8912-9095B7D580DF}">
      <dgm:prSet/>
      <dgm:spPr/>
      <dgm:t>
        <a:bodyPr/>
        <a:lstStyle/>
        <a:p>
          <a:endParaRPr lang="en-US" sz="1600">
            <a:latin typeface="Arial" panose="020B0604020202020204" pitchFamily="34" charset="0"/>
            <a:cs typeface="Arial" panose="020B0604020202020204" pitchFamily="34" charset="0"/>
          </a:endParaRPr>
        </a:p>
      </dgm:t>
    </dgm:pt>
    <dgm:pt modelId="{376B2A46-32E4-4ABD-B6AD-2781382939CE}" type="sibTrans" cxnId="{F1ECAAB5-02A9-4D20-8912-9095B7D580DF}">
      <dgm:prSet/>
      <dgm:spPr/>
      <dgm:t>
        <a:bodyPr/>
        <a:lstStyle/>
        <a:p>
          <a:endParaRPr lang="en-US" sz="1600">
            <a:latin typeface="Arial" panose="020B0604020202020204" pitchFamily="34" charset="0"/>
            <a:cs typeface="Arial" panose="020B0604020202020204" pitchFamily="34" charset="0"/>
          </a:endParaRPr>
        </a:p>
      </dgm:t>
    </dgm:pt>
    <dgm:pt modelId="{32788BF6-58D5-4D6D-8F94-9BFA5C314D31}">
      <dgm:prSet phldrT="[Text]" custT="1"/>
      <dgm:spPr>
        <a:solidFill>
          <a:srgbClr val="007CBA"/>
        </a:solidFill>
      </dgm:spPr>
      <dgm:t>
        <a:bodyPr/>
        <a:lstStyle/>
        <a:p>
          <a:r>
            <a:rPr lang="en-US" sz="1600" dirty="0">
              <a:latin typeface="Arial" panose="020B0604020202020204" pitchFamily="34" charset="0"/>
              <a:cs typeface="Arial" panose="020B0604020202020204" pitchFamily="34" charset="0"/>
            </a:rPr>
            <a:t>Regulatory (FDA)</a:t>
          </a:r>
        </a:p>
      </dgm:t>
    </dgm:pt>
    <dgm:pt modelId="{000D1A79-1F0C-47D5-A49E-9709064A016A}" type="parTrans" cxnId="{F29A7750-8CC9-4AB1-937E-8B9821555367}">
      <dgm:prSet/>
      <dgm:spPr/>
      <dgm:t>
        <a:bodyPr/>
        <a:lstStyle/>
        <a:p>
          <a:endParaRPr lang="en-US" sz="1600">
            <a:latin typeface="Arial" panose="020B0604020202020204" pitchFamily="34" charset="0"/>
            <a:cs typeface="Arial" panose="020B0604020202020204" pitchFamily="34" charset="0"/>
          </a:endParaRPr>
        </a:p>
      </dgm:t>
    </dgm:pt>
    <dgm:pt modelId="{7558A905-A35E-4ADD-B2AB-F7FD671428D5}" type="sibTrans" cxnId="{F29A7750-8CC9-4AB1-937E-8B9821555367}">
      <dgm:prSet/>
      <dgm:spPr/>
      <dgm:t>
        <a:bodyPr/>
        <a:lstStyle/>
        <a:p>
          <a:endParaRPr lang="en-US" sz="1600">
            <a:latin typeface="Arial" panose="020B0604020202020204" pitchFamily="34" charset="0"/>
            <a:cs typeface="Arial" panose="020B0604020202020204" pitchFamily="34" charset="0"/>
          </a:endParaRPr>
        </a:p>
      </dgm:t>
    </dgm:pt>
    <dgm:pt modelId="{476BA92C-FC39-4B1A-9DC9-11D6F0626B82}" type="pres">
      <dgm:prSet presAssocID="{3E314AE4-B82F-49B5-A753-61F8346BD16B}" presName="cycle" presStyleCnt="0">
        <dgm:presLayoutVars>
          <dgm:dir/>
          <dgm:resizeHandles val="exact"/>
        </dgm:presLayoutVars>
      </dgm:prSet>
      <dgm:spPr/>
      <dgm:t>
        <a:bodyPr/>
        <a:lstStyle/>
        <a:p>
          <a:endParaRPr lang="en-US"/>
        </a:p>
      </dgm:t>
    </dgm:pt>
    <dgm:pt modelId="{7ECB2D22-07AD-424D-BB1B-46A898697E6F}" type="pres">
      <dgm:prSet presAssocID="{9D0FC35F-F985-4C32-B3C0-E1A347D470E6}" presName="node" presStyleLbl="node1" presStyleIdx="0" presStyleCnt="5" custScaleX="104297" custScaleY="98743">
        <dgm:presLayoutVars>
          <dgm:bulletEnabled val="1"/>
        </dgm:presLayoutVars>
      </dgm:prSet>
      <dgm:spPr/>
      <dgm:t>
        <a:bodyPr/>
        <a:lstStyle/>
        <a:p>
          <a:endParaRPr lang="en-US"/>
        </a:p>
      </dgm:t>
    </dgm:pt>
    <dgm:pt modelId="{5AAD7577-7D9B-4B17-990A-054151A85238}" type="pres">
      <dgm:prSet presAssocID="{9D0FC35F-F985-4C32-B3C0-E1A347D470E6}" presName="spNode" presStyleCnt="0"/>
      <dgm:spPr/>
    </dgm:pt>
    <dgm:pt modelId="{B020A3CB-2329-4890-B5FD-5D5EA356CC05}" type="pres">
      <dgm:prSet presAssocID="{D1153DCF-C2D1-46E3-BB3B-2374FBACBC5A}" presName="sibTrans" presStyleLbl="sibTrans1D1" presStyleIdx="0" presStyleCnt="5"/>
      <dgm:spPr/>
      <dgm:t>
        <a:bodyPr/>
        <a:lstStyle/>
        <a:p>
          <a:endParaRPr lang="en-US"/>
        </a:p>
      </dgm:t>
    </dgm:pt>
    <dgm:pt modelId="{36D2DA08-5E05-465A-957D-345C3D64DB8B}" type="pres">
      <dgm:prSet presAssocID="{CB05A308-7B62-4087-88A7-A674D3E9AA88}" presName="node" presStyleLbl="node1" presStyleIdx="1" presStyleCnt="5" custScaleX="104297" custScaleY="98743">
        <dgm:presLayoutVars>
          <dgm:bulletEnabled val="1"/>
        </dgm:presLayoutVars>
      </dgm:prSet>
      <dgm:spPr/>
      <dgm:t>
        <a:bodyPr/>
        <a:lstStyle/>
        <a:p>
          <a:endParaRPr lang="en-US"/>
        </a:p>
      </dgm:t>
    </dgm:pt>
    <dgm:pt modelId="{C6A1487F-5F0B-4F7A-9888-0F33B2E91F4E}" type="pres">
      <dgm:prSet presAssocID="{CB05A308-7B62-4087-88A7-A674D3E9AA88}" presName="spNode" presStyleCnt="0"/>
      <dgm:spPr/>
    </dgm:pt>
    <dgm:pt modelId="{C1B0EEF9-CA42-457C-A4ED-4F749D4F5E3B}" type="pres">
      <dgm:prSet presAssocID="{D06E332A-86F6-4C18-9FDD-14DD3C8D9BDF}" presName="sibTrans" presStyleLbl="sibTrans1D1" presStyleIdx="1" presStyleCnt="5"/>
      <dgm:spPr/>
      <dgm:t>
        <a:bodyPr/>
        <a:lstStyle/>
        <a:p>
          <a:endParaRPr lang="en-US"/>
        </a:p>
      </dgm:t>
    </dgm:pt>
    <dgm:pt modelId="{9C911457-3625-4238-BCB3-148349813FC4}" type="pres">
      <dgm:prSet presAssocID="{A0449041-491F-4B7C-A178-A649FC34F1E0}" presName="node" presStyleLbl="node1" presStyleIdx="2" presStyleCnt="5" custScaleX="104297" custScaleY="98743">
        <dgm:presLayoutVars>
          <dgm:bulletEnabled val="1"/>
        </dgm:presLayoutVars>
      </dgm:prSet>
      <dgm:spPr/>
      <dgm:t>
        <a:bodyPr/>
        <a:lstStyle/>
        <a:p>
          <a:endParaRPr lang="en-US"/>
        </a:p>
      </dgm:t>
    </dgm:pt>
    <dgm:pt modelId="{DEA209B4-BACA-4B17-8F87-542A1FCEFE64}" type="pres">
      <dgm:prSet presAssocID="{A0449041-491F-4B7C-A178-A649FC34F1E0}" presName="spNode" presStyleCnt="0"/>
      <dgm:spPr/>
    </dgm:pt>
    <dgm:pt modelId="{373426DB-295D-4AF2-A8B3-31B453464BBC}" type="pres">
      <dgm:prSet presAssocID="{B1D58332-4BFA-4FE2-918F-FB55297C2F43}" presName="sibTrans" presStyleLbl="sibTrans1D1" presStyleIdx="2" presStyleCnt="5"/>
      <dgm:spPr/>
      <dgm:t>
        <a:bodyPr/>
        <a:lstStyle/>
        <a:p>
          <a:endParaRPr lang="en-US"/>
        </a:p>
      </dgm:t>
    </dgm:pt>
    <dgm:pt modelId="{108F46BF-AD7F-4BB7-AA67-612A4ADC66BD}" type="pres">
      <dgm:prSet presAssocID="{D74FAED6-B512-4357-BC46-D1AA5E6B1A20}" presName="node" presStyleLbl="node1" presStyleIdx="3" presStyleCnt="5" custScaleX="104297" custScaleY="98743">
        <dgm:presLayoutVars>
          <dgm:bulletEnabled val="1"/>
        </dgm:presLayoutVars>
      </dgm:prSet>
      <dgm:spPr/>
      <dgm:t>
        <a:bodyPr/>
        <a:lstStyle/>
        <a:p>
          <a:endParaRPr lang="en-US"/>
        </a:p>
      </dgm:t>
    </dgm:pt>
    <dgm:pt modelId="{4E100951-8A99-4B3D-A48A-AB1992EC9173}" type="pres">
      <dgm:prSet presAssocID="{D74FAED6-B512-4357-BC46-D1AA5E6B1A20}" presName="spNode" presStyleCnt="0"/>
      <dgm:spPr/>
    </dgm:pt>
    <dgm:pt modelId="{CF51FFA4-4AF1-4887-B3DE-297C0819024E}" type="pres">
      <dgm:prSet presAssocID="{376B2A46-32E4-4ABD-B6AD-2781382939CE}" presName="sibTrans" presStyleLbl="sibTrans1D1" presStyleIdx="3" presStyleCnt="5"/>
      <dgm:spPr/>
      <dgm:t>
        <a:bodyPr/>
        <a:lstStyle/>
        <a:p>
          <a:endParaRPr lang="en-US"/>
        </a:p>
      </dgm:t>
    </dgm:pt>
    <dgm:pt modelId="{099A37A5-85D4-4EEF-A86D-DF2E23D95CB4}" type="pres">
      <dgm:prSet presAssocID="{32788BF6-58D5-4D6D-8F94-9BFA5C314D31}" presName="node" presStyleLbl="node1" presStyleIdx="4" presStyleCnt="5" custScaleX="104297" custScaleY="98743">
        <dgm:presLayoutVars>
          <dgm:bulletEnabled val="1"/>
        </dgm:presLayoutVars>
      </dgm:prSet>
      <dgm:spPr/>
      <dgm:t>
        <a:bodyPr/>
        <a:lstStyle/>
        <a:p>
          <a:endParaRPr lang="en-US"/>
        </a:p>
      </dgm:t>
    </dgm:pt>
    <dgm:pt modelId="{0429D17A-0BAA-42D5-B747-9F77A81442C8}" type="pres">
      <dgm:prSet presAssocID="{32788BF6-58D5-4D6D-8F94-9BFA5C314D31}" presName="spNode" presStyleCnt="0"/>
      <dgm:spPr/>
    </dgm:pt>
    <dgm:pt modelId="{B638AF15-01D1-4514-999F-96291EEEF444}" type="pres">
      <dgm:prSet presAssocID="{7558A905-A35E-4ADD-B2AB-F7FD671428D5}" presName="sibTrans" presStyleLbl="sibTrans1D1" presStyleIdx="4" presStyleCnt="5"/>
      <dgm:spPr/>
      <dgm:t>
        <a:bodyPr/>
        <a:lstStyle/>
        <a:p>
          <a:endParaRPr lang="en-US"/>
        </a:p>
      </dgm:t>
    </dgm:pt>
  </dgm:ptLst>
  <dgm:cxnLst>
    <dgm:cxn modelId="{817ABC94-A828-4F44-A03C-33CEF4B9E86A}" type="presOf" srcId="{D06E332A-86F6-4C18-9FDD-14DD3C8D9BDF}" destId="{C1B0EEF9-CA42-457C-A4ED-4F749D4F5E3B}" srcOrd="0" destOrd="0" presId="urn:microsoft.com/office/officeart/2005/8/layout/cycle6"/>
    <dgm:cxn modelId="{6791A238-1155-4748-8755-422BCFCB0635}" type="presOf" srcId="{32788BF6-58D5-4D6D-8F94-9BFA5C314D31}" destId="{099A37A5-85D4-4EEF-A86D-DF2E23D95CB4}" srcOrd="0" destOrd="0" presId="urn:microsoft.com/office/officeart/2005/8/layout/cycle6"/>
    <dgm:cxn modelId="{0917FA62-5066-447D-A6B5-C249406DC7BD}" srcId="{3E314AE4-B82F-49B5-A753-61F8346BD16B}" destId="{9D0FC35F-F985-4C32-B3C0-E1A347D470E6}" srcOrd="0" destOrd="0" parTransId="{A2B5844E-C601-4077-820D-94EE5A5764AE}" sibTransId="{D1153DCF-C2D1-46E3-BB3B-2374FBACBC5A}"/>
    <dgm:cxn modelId="{1F02D016-C63F-4803-A1B6-4C4E81F2EB13}" type="presOf" srcId="{A0449041-491F-4B7C-A178-A649FC34F1E0}" destId="{9C911457-3625-4238-BCB3-148349813FC4}" srcOrd="0" destOrd="0" presId="urn:microsoft.com/office/officeart/2005/8/layout/cycle6"/>
    <dgm:cxn modelId="{64362293-4CF2-4BBD-87EC-CB3B27C33005}" type="presOf" srcId="{3E314AE4-B82F-49B5-A753-61F8346BD16B}" destId="{476BA92C-FC39-4B1A-9DC9-11D6F0626B82}" srcOrd="0" destOrd="0" presId="urn:microsoft.com/office/officeart/2005/8/layout/cycle6"/>
    <dgm:cxn modelId="{670CA022-6668-4EFB-9502-3E9721D9012C}" srcId="{3E314AE4-B82F-49B5-A753-61F8346BD16B}" destId="{A0449041-491F-4B7C-A178-A649FC34F1E0}" srcOrd="2" destOrd="0" parTransId="{36950E07-43DE-4E8E-B7FA-D9752965AB3B}" sibTransId="{B1D58332-4BFA-4FE2-918F-FB55297C2F43}"/>
    <dgm:cxn modelId="{17E35598-E1D1-453D-A81D-D5D71ECFE97E}" srcId="{3E314AE4-B82F-49B5-A753-61F8346BD16B}" destId="{CB05A308-7B62-4087-88A7-A674D3E9AA88}" srcOrd="1" destOrd="0" parTransId="{DDE5AEE2-54C2-4769-A096-D729681B3905}" sibTransId="{D06E332A-86F6-4C18-9FDD-14DD3C8D9BDF}"/>
    <dgm:cxn modelId="{F1ECAAB5-02A9-4D20-8912-9095B7D580DF}" srcId="{3E314AE4-B82F-49B5-A753-61F8346BD16B}" destId="{D74FAED6-B512-4357-BC46-D1AA5E6B1A20}" srcOrd="3" destOrd="0" parTransId="{7188B4DF-9858-402B-81D5-606153F6E0E5}" sibTransId="{376B2A46-32E4-4ABD-B6AD-2781382939CE}"/>
    <dgm:cxn modelId="{8AB9FD49-F185-4FD6-B10A-EBDF6087207B}" type="presOf" srcId="{B1D58332-4BFA-4FE2-918F-FB55297C2F43}" destId="{373426DB-295D-4AF2-A8B3-31B453464BBC}" srcOrd="0" destOrd="0" presId="urn:microsoft.com/office/officeart/2005/8/layout/cycle6"/>
    <dgm:cxn modelId="{F29A7750-8CC9-4AB1-937E-8B9821555367}" srcId="{3E314AE4-B82F-49B5-A753-61F8346BD16B}" destId="{32788BF6-58D5-4D6D-8F94-9BFA5C314D31}" srcOrd="4" destOrd="0" parTransId="{000D1A79-1F0C-47D5-A49E-9709064A016A}" sibTransId="{7558A905-A35E-4ADD-B2AB-F7FD671428D5}"/>
    <dgm:cxn modelId="{7DE71614-D117-4E9F-B738-A746B99962CA}" type="presOf" srcId="{D1153DCF-C2D1-46E3-BB3B-2374FBACBC5A}" destId="{B020A3CB-2329-4890-B5FD-5D5EA356CC05}" srcOrd="0" destOrd="0" presId="urn:microsoft.com/office/officeart/2005/8/layout/cycle6"/>
    <dgm:cxn modelId="{113F86E4-2741-4C6A-B014-4B8633D78C3C}" type="presOf" srcId="{376B2A46-32E4-4ABD-B6AD-2781382939CE}" destId="{CF51FFA4-4AF1-4887-B3DE-297C0819024E}" srcOrd="0" destOrd="0" presId="urn:microsoft.com/office/officeart/2005/8/layout/cycle6"/>
    <dgm:cxn modelId="{59B5C7F9-FF58-4589-8646-D7BBFC122112}" type="presOf" srcId="{D74FAED6-B512-4357-BC46-D1AA5E6B1A20}" destId="{108F46BF-AD7F-4BB7-AA67-612A4ADC66BD}" srcOrd="0" destOrd="0" presId="urn:microsoft.com/office/officeart/2005/8/layout/cycle6"/>
    <dgm:cxn modelId="{D7570C8F-AE22-4225-8E42-E23CED8FE33A}" type="presOf" srcId="{7558A905-A35E-4ADD-B2AB-F7FD671428D5}" destId="{B638AF15-01D1-4514-999F-96291EEEF444}" srcOrd="0" destOrd="0" presId="urn:microsoft.com/office/officeart/2005/8/layout/cycle6"/>
    <dgm:cxn modelId="{F366421D-D783-4285-B5E2-CB2B3AFCA935}" type="presOf" srcId="{CB05A308-7B62-4087-88A7-A674D3E9AA88}" destId="{36D2DA08-5E05-465A-957D-345C3D64DB8B}" srcOrd="0" destOrd="0" presId="urn:microsoft.com/office/officeart/2005/8/layout/cycle6"/>
    <dgm:cxn modelId="{E5D4E642-6107-455A-9745-AD9A2F15DB2F}" type="presOf" srcId="{9D0FC35F-F985-4C32-B3C0-E1A347D470E6}" destId="{7ECB2D22-07AD-424D-BB1B-46A898697E6F}" srcOrd="0" destOrd="0" presId="urn:microsoft.com/office/officeart/2005/8/layout/cycle6"/>
    <dgm:cxn modelId="{B40BB8D7-C72A-4289-AA9A-7F823AFB2F69}" type="presParOf" srcId="{476BA92C-FC39-4B1A-9DC9-11D6F0626B82}" destId="{7ECB2D22-07AD-424D-BB1B-46A898697E6F}" srcOrd="0" destOrd="0" presId="urn:microsoft.com/office/officeart/2005/8/layout/cycle6"/>
    <dgm:cxn modelId="{7664B52F-E217-479A-B776-FFB1638CA7BA}" type="presParOf" srcId="{476BA92C-FC39-4B1A-9DC9-11D6F0626B82}" destId="{5AAD7577-7D9B-4B17-990A-054151A85238}" srcOrd="1" destOrd="0" presId="urn:microsoft.com/office/officeart/2005/8/layout/cycle6"/>
    <dgm:cxn modelId="{C729D681-F291-4404-AEB7-12D399AAFF41}" type="presParOf" srcId="{476BA92C-FC39-4B1A-9DC9-11D6F0626B82}" destId="{B020A3CB-2329-4890-B5FD-5D5EA356CC05}" srcOrd="2" destOrd="0" presId="urn:microsoft.com/office/officeart/2005/8/layout/cycle6"/>
    <dgm:cxn modelId="{C0246F3E-F931-40F0-8AC5-094F4E64F53A}" type="presParOf" srcId="{476BA92C-FC39-4B1A-9DC9-11D6F0626B82}" destId="{36D2DA08-5E05-465A-957D-345C3D64DB8B}" srcOrd="3" destOrd="0" presId="urn:microsoft.com/office/officeart/2005/8/layout/cycle6"/>
    <dgm:cxn modelId="{0D7071D9-C92C-448D-AA91-29B0AF14B470}" type="presParOf" srcId="{476BA92C-FC39-4B1A-9DC9-11D6F0626B82}" destId="{C6A1487F-5F0B-4F7A-9888-0F33B2E91F4E}" srcOrd="4" destOrd="0" presId="urn:microsoft.com/office/officeart/2005/8/layout/cycle6"/>
    <dgm:cxn modelId="{F3B24A4F-935D-4B02-83EE-4530B45A9E62}" type="presParOf" srcId="{476BA92C-FC39-4B1A-9DC9-11D6F0626B82}" destId="{C1B0EEF9-CA42-457C-A4ED-4F749D4F5E3B}" srcOrd="5" destOrd="0" presId="urn:microsoft.com/office/officeart/2005/8/layout/cycle6"/>
    <dgm:cxn modelId="{17AD9FA6-5600-4727-95A9-DF80B45D5871}" type="presParOf" srcId="{476BA92C-FC39-4B1A-9DC9-11D6F0626B82}" destId="{9C911457-3625-4238-BCB3-148349813FC4}" srcOrd="6" destOrd="0" presId="urn:microsoft.com/office/officeart/2005/8/layout/cycle6"/>
    <dgm:cxn modelId="{D7D6AE01-9C3B-4096-AE8A-7FAF427B30A0}" type="presParOf" srcId="{476BA92C-FC39-4B1A-9DC9-11D6F0626B82}" destId="{DEA209B4-BACA-4B17-8F87-542A1FCEFE64}" srcOrd="7" destOrd="0" presId="urn:microsoft.com/office/officeart/2005/8/layout/cycle6"/>
    <dgm:cxn modelId="{0205D797-5D67-46FE-B8B4-C8AFE004D855}" type="presParOf" srcId="{476BA92C-FC39-4B1A-9DC9-11D6F0626B82}" destId="{373426DB-295D-4AF2-A8B3-31B453464BBC}" srcOrd="8" destOrd="0" presId="urn:microsoft.com/office/officeart/2005/8/layout/cycle6"/>
    <dgm:cxn modelId="{E866F112-C4D2-4F4C-8097-FE5C412C2F79}" type="presParOf" srcId="{476BA92C-FC39-4B1A-9DC9-11D6F0626B82}" destId="{108F46BF-AD7F-4BB7-AA67-612A4ADC66BD}" srcOrd="9" destOrd="0" presId="urn:microsoft.com/office/officeart/2005/8/layout/cycle6"/>
    <dgm:cxn modelId="{8DF02F48-D57B-424B-BBD5-C1C762DE2602}" type="presParOf" srcId="{476BA92C-FC39-4B1A-9DC9-11D6F0626B82}" destId="{4E100951-8A99-4B3D-A48A-AB1992EC9173}" srcOrd="10" destOrd="0" presId="urn:microsoft.com/office/officeart/2005/8/layout/cycle6"/>
    <dgm:cxn modelId="{967074FC-ABF8-4BDB-BAF9-6E09569DFDC4}" type="presParOf" srcId="{476BA92C-FC39-4B1A-9DC9-11D6F0626B82}" destId="{CF51FFA4-4AF1-4887-B3DE-297C0819024E}" srcOrd="11" destOrd="0" presId="urn:microsoft.com/office/officeart/2005/8/layout/cycle6"/>
    <dgm:cxn modelId="{AAF6BB8E-F933-48A8-ACC9-640707A614B2}" type="presParOf" srcId="{476BA92C-FC39-4B1A-9DC9-11D6F0626B82}" destId="{099A37A5-85D4-4EEF-A86D-DF2E23D95CB4}" srcOrd="12" destOrd="0" presId="urn:microsoft.com/office/officeart/2005/8/layout/cycle6"/>
    <dgm:cxn modelId="{86055BE6-BB53-4B89-8209-0E1C5B6150C0}" type="presParOf" srcId="{476BA92C-FC39-4B1A-9DC9-11D6F0626B82}" destId="{0429D17A-0BAA-42D5-B747-9F77A81442C8}" srcOrd="13" destOrd="0" presId="urn:microsoft.com/office/officeart/2005/8/layout/cycle6"/>
    <dgm:cxn modelId="{670993EA-BD8B-4164-8159-B58F55A0A981}" type="presParOf" srcId="{476BA92C-FC39-4B1A-9DC9-11D6F0626B82}" destId="{B638AF15-01D1-4514-999F-96291EEEF44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B2D22-07AD-424D-BB1B-46A898697E6F}">
      <dsp:nvSpPr>
        <dsp:cNvPr id="0" name=""/>
        <dsp:cNvSpPr/>
      </dsp:nvSpPr>
      <dsp:spPr>
        <a:xfrm>
          <a:off x="1953894" y="3981"/>
          <a:ext cx="1188722" cy="731523"/>
        </a:xfrm>
        <a:prstGeom prst="roundRect">
          <a:avLst/>
        </a:prstGeom>
        <a:solidFill>
          <a:srgbClr val="007C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Clinical Research</a:t>
          </a:r>
        </a:p>
      </dsp:txBody>
      <dsp:txXfrm>
        <a:off x="1989604" y="39691"/>
        <a:ext cx="1117302" cy="660103"/>
      </dsp:txXfrm>
    </dsp:sp>
    <dsp:sp modelId="{B020A3CB-2329-4890-B5FD-5D5EA356CC05}">
      <dsp:nvSpPr>
        <dsp:cNvPr id="0" name=""/>
        <dsp:cNvSpPr/>
      </dsp:nvSpPr>
      <dsp:spPr>
        <a:xfrm>
          <a:off x="1068999" y="369742"/>
          <a:ext cx="2958511" cy="2958511"/>
        </a:xfrm>
        <a:custGeom>
          <a:avLst/>
          <a:gdLst/>
          <a:ahLst/>
          <a:cxnLst/>
          <a:rect l="0" t="0" r="0" b="0"/>
          <a:pathLst>
            <a:path>
              <a:moveTo>
                <a:pt x="2081190" y="128007"/>
              </a:moveTo>
              <a:arcTo wR="1479255" hR="1479255" stAng="17640681" swAng="19121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D2DA08-5E05-465A-957D-345C3D64DB8B}">
      <dsp:nvSpPr>
        <dsp:cNvPr id="0" name=""/>
        <dsp:cNvSpPr/>
      </dsp:nvSpPr>
      <dsp:spPr>
        <a:xfrm>
          <a:off x="3360750" y="1026121"/>
          <a:ext cx="1188722" cy="731523"/>
        </a:xfrm>
        <a:prstGeom prst="roundRect">
          <a:avLst/>
        </a:prstGeom>
        <a:solidFill>
          <a:srgbClr val="007C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atin typeface="Arial" panose="020B0604020202020204" pitchFamily="34" charset="0"/>
              <a:cs typeface="Arial" panose="020B0604020202020204" pitchFamily="34" charset="0"/>
            </a:rPr>
            <a:t>Payors</a:t>
          </a:r>
          <a:r>
            <a:rPr lang="en-US" sz="1600" kern="1200" dirty="0">
              <a:latin typeface="Arial" panose="020B0604020202020204" pitchFamily="34" charset="0"/>
              <a:cs typeface="Arial" panose="020B0604020202020204" pitchFamily="34" charset="0"/>
            </a:rPr>
            <a:t>  (CMS/Ins.)</a:t>
          </a:r>
        </a:p>
      </dsp:txBody>
      <dsp:txXfrm>
        <a:off x="3396460" y="1061831"/>
        <a:ext cx="1117302" cy="660103"/>
      </dsp:txXfrm>
    </dsp:sp>
    <dsp:sp modelId="{C1B0EEF9-CA42-457C-A4ED-4F749D4F5E3B}">
      <dsp:nvSpPr>
        <dsp:cNvPr id="0" name=""/>
        <dsp:cNvSpPr/>
      </dsp:nvSpPr>
      <dsp:spPr>
        <a:xfrm>
          <a:off x="1068999" y="369742"/>
          <a:ext cx="2958511" cy="2958511"/>
        </a:xfrm>
        <a:custGeom>
          <a:avLst/>
          <a:gdLst/>
          <a:ahLst/>
          <a:cxnLst/>
          <a:rect l="0" t="0" r="0" b="0"/>
          <a:pathLst>
            <a:path>
              <a:moveTo>
                <a:pt x="2956247" y="1397448"/>
              </a:moveTo>
              <a:arcTo wR="1479255" hR="1479255" stAng="21409786" swAng="22186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911457-3625-4238-BCB3-148349813FC4}">
      <dsp:nvSpPr>
        <dsp:cNvPr id="0" name=""/>
        <dsp:cNvSpPr/>
      </dsp:nvSpPr>
      <dsp:spPr>
        <a:xfrm>
          <a:off x="2823379" y="2679979"/>
          <a:ext cx="1188722" cy="731523"/>
        </a:xfrm>
        <a:prstGeom prst="roundRect">
          <a:avLst/>
        </a:prstGeom>
        <a:solidFill>
          <a:srgbClr val="007C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Industry</a:t>
          </a:r>
        </a:p>
      </dsp:txBody>
      <dsp:txXfrm>
        <a:off x="2859089" y="2715689"/>
        <a:ext cx="1117302" cy="660103"/>
      </dsp:txXfrm>
    </dsp:sp>
    <dsp:sp modelId="{373426DB-295D-4AF2-A8B3-31B453464BBC}">
      <dsp:nvSpPr>
        <dsp:cNvPr id="0" name=""/>
        <dsp:cNvSpPr/>
      </dsp:nvSpPr>
      <dsp:spPr>
        <a:xfrm>
          <a:off x="1068999" y="369742"/>
          <a:ext cx="2958511" cy="2958511"/>
        </a:xfrm>
        <a:custGeom>
          <a:avLst/>
          <a:gdLst/>
          <a:ahLst/>
          <a:cxnLst/>
          <a:rect l="0" t="0" r="0" b="0"/>
          <a:pathLst>
            <a:path>
              <a:moveTo>
                <a:pt x="1748970" y="2933714"/>
              </a:moveTo>
              <a:arcTo wR="1479255" hR="1479255" stAng="4769664" swAng="12606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8F46BF-AD7F-4BB7-AA67-612A4ADC66BD}">
      <dsp:nvSpPr>
        <dsp:cNvPr id="0" name=""/>
        <dsp:cNvSpPr/>
      </dsp:nvSpPr>
      <dsp:spPr>
        <a:xfrm>
          <a:off x="1084409" y="2679979"/>
          <a:ext cx="1188722" cy="731523"/>
        </a:xfrm>
        <a:prstGeom prst="roundRect">
          <a:avLst/>
        </a:prstGeom>
        <a:solidFill>
          <a:srgbClr val="007C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Clinicians</a:t>
          </a:r>
        </a:p>
      </dsp:txBody>
      <dsp:txXfrm>
        <a:off x="1120119" y="2715689"/>
        <a:ext cx="1117302" cy="660103"/>
      </dsp:txXfrm>
    </dsp:sp>
    <dsp:sp modelId="{CF51FFA4-4AF1-4887-B3DE-297C0819024E}">
      <dsp:nvSpPr>
        <dsp:cNvPr id="0" name=""/>
        <dsp:cNvSpPr/>
      </dsp:nvSpPr>
      <dsp:spPr>
        <a:xfrm>
          <a:off x="1068999" y="369742"/>
          <a:ext cx="2958511" cy="2958511"/>
        </a:xfrm>
        <a:custGeom>
          <a:avLst/>
          <a:gdLst/>
          <a:ahLst/>
          <a:cxnLst/>
          <a:rect l="0" t="0" r="0" b="0"/>
          <a:pathLst>
            <a:path>
              <a:moveTo>
                <a:pt x="250116" y="2302308"/>
              </a:moveTo>
              <a:arcTo wR="1479255" hR="1479255" stAng="8771583" swAng="22186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9A37A5-85D4-4EEF-A86D-DF2E23D95CB4}">
      <dsp:nvSpPr>
        <dsp:cNvPr id="0" name=""/>
        <dsp:cNvSpPr/>
      </dsp:nvSpPr>
      <dsp:spPr>
        <a:xfrm>
          <a:off x="547038" y="1026121"/>
          <a:ext cx="1188722" cy="731523"/>
        </a:xfrm>
        <a:prstGeom prst="roundRect">
          <a:avLst/>
        </a:prstGeom>
        <a:solidFill>
          <a:srgbClr val="007C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Regulatory (FDA)</a:t>
          </a:r>
        </a:p>
      </dsp:txBody>
      <dsp:txXfrm>
        <a:off x="582748" y="1061831"/>
        <a:ext cx="1117302" cy="660103"/>
      </dsp:txXfrm>
    </dsp:sp>
    <dsp:sp modelId="{B638AF15-01D1-4514-999F-96291EEEF444}">
      <dsp:nvSpPr>
        <dsp:cNvPr id="0" name=""/>
        <dsp:cNvSpPr/>
      </dsp:nvSpPr>
      <dsp:spPr>
        <a:xfrm>
          <a:off x="1068999" y="369742"/>
          <a:ext cx="2958511" cy="2958511"/>
        </a:xfrm>
        <a:custGeom>
          <a:avLst/>
          <a:gdLst/>
          <a:ahLst/>
          <a:cxnLst/>
          <a:rect l="0" t="0" r="0" b="0"/>
          <a:pathLst>
            <a:path>
              <a:moveTo>
                <a:pt x="254625" y="649509"/>
              </a:moveTo>
              <a:arcTo wR="1479255" hR="1479255" stAng="12847171" swAng="19121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66" tIns="48783" rIns="97566" bIns="4878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566" tIns="48783" rIns="97566" bIns="48783" rtlCol="0"/>
          <a:lstStyle>
            <a:lvl1pPr algn="r">
              <a:defRPr sz="1300"/>
            </a:lvl1pPr>
          </a:lstStyle>
          <a:p>
            <a:fld id="{0F94F1F9-670B-4BD8-A79A-22FF1A005646}" type="datetimeFigureOut">
              <a:rPr lang="en-US" smtClean="0"/>
              <a:t>9/21/2018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566" tIns="48783" rIns="97566" bIns="48783"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566" tIns="48783" rIns="97566" bIns="48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7566" tIns="48783" rIns="97566" bIns="4878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7566" tIns="48783" rIns="97566" bIns="48783" rtlCol="0" anchor="b"/>
          <a:lstStyle>
            <a:lvl1pPr algn="r">
              <a:defRPr sz="13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CEDB branch reviews ablation, mapping and imaging devices</a:t>
            </a:r>
            <a:r>
              <a:rPr lang="en-US" baseline="0" dirty="0"/>
              <a:t> typically used during an EP study.</a:t>
            </a:r>
            <a:endParaRPr lang="en-US" dirty="0"/>
          </a:p>
          <a:p>
            <a:endParaRPr lang="en-US" dirty="0"/>
          </a:p>
          <a:p>
            <a:r>
              <a:rPr lang="en-US" dirty="0"/>
              <a:t>I am going to present our prospective about clinical endpoints for catheter ablation studies.</a:t>
            </a:r>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273046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421884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disclosure</a:t>
            </a:r>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69634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FDA’s mission is</a:t>
            </a:r>
            <a:r>
              <a:rPr lang="en-US" baseline="0" dirty="0"/>
              <a:t> supportive of speeding innovation and providing accurate and science-based information to the public.</a:t>
            </a:r>
          </a:p>
          <a:p>
            <a:endParaRPr lang="en-US" baseline="0" dirty="0"/>
          </a:p>
          <a:p>
            <a:r>
              <a:rPr lang="en-US" baseline="0" dirty="0"/>
              <a:t>FDA works in collaboration with other groups and institution to support patients.</a:t>
            </a:r>
          </a:p>
          <a:p>
            <a:endParaRPr lang="en-US" baseline="0" dirty="0"/>
          </a:p>
          <a:p>
            <a:r>
              <a:rPr lang="en-US" baseline="0" dirty="0"/>
              <a:t>The office of device evaluation makes a device risk/benefit assessment for Feasibility (developmental) studies and marketing (pivotal) studies.</a:t>
            </a:r>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95006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Advances</a:t>
            </a:r>
            <a:r>
              <a:rPr lang="en-US" baseline="0" dirty="0"/>
              <a:t> in treating patients with arrhythmia (AFL, AF, </a:t>
            </a:r>
            <a:r>
              <a:rPr lang="en-US" baseline="0" dirty="0" err="1"/>
              <a:t>etc</a:t>
            </a:r>
            <a:r>
              <a:rPr lang="en-US" baseline="0" dirty="0"/>
              <a:t> ) may be achieved with new devices or better understanding on how to use approved devices.</a:t>
            </a:r>
          </a:p>
          <a:p>
            <a:endParaRPr lang="en-US" baseline="0" dirty="0"/>
          </a:p>
          <a:p>
            <a:r>
              <a:rPr lang="en-US" baseline="0" dirty="0"/>
              <a:t>ENDPOINTS are important to support approval of new devices.</a:t>
            </a:r>
          </a:p>
          <a:p>
            <a:endParaRPr lang="en-US" baseline="0" dirty="0"/>
          </a:p>
          <a:p>
            <a:r>
              <a:rPr lang="en-US" baseline="0" dirty="0"/>
              <a:t>ANSWERS are needed from feasibility (and investigator) study to investigate how to get best results with approved/proposed devices (for example how to best use force sensing information) and to provide preliminary information for choosing an appropriate pivotal study design (endpoints).</a:t>
            </a:r>
          </a:p>
        </p:txBody>
      </p:sp>
      <p:sp>
        <p:nvSpPr>
          <p:cNvPr id="4" name="Slide Number Placeholder 3"/>
          <p:cNvSpPr>
            <a:spLocks noGrp="1"/>
          </p:cNvSpPr>
          <p:nvPr>
            <p:ph type="sldNum" sz="quarter" idx="10"/>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67596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factors need</a:t>
            </a:r>
            <a:r>
              <a:rPr lang="en-US" baseline="0" dirty="0"/>
              <a:t> to be considered when developing endpoints for a marketing study to support a specific indication for use.</a:t>
            </a:r>
          </a:p>
          <a:p>
            <a:endParaRPr lang="en-US" baseline="0" dirty="0"/>
          </a:p>
          <a:p>
            <a:r>
              <a:rPr lang="en-US" baseline="0" dirty="0"/>
              <a:t>Important key factor to consider are:</a:t>
            </a:r>
          </a:p>
          <a:p>
            <a:pPr marL="179525" indent="-179525">
              <a:buFontTx/>
              <a:buChar char="-"/>
            </a:pPr>
            <a:r>
              <a:rPr lang="en-US" sz="1300" dirty="0"/>
              <a:t>The indications for use to be sought (e.g. typical atrial flutter, symptomatic drug refractory paroxysmal Atrial fibrillation, drug/device refractory ischemic Ventricular Tachycardia)</a:t>
            </a:r>
          </a:p>
          <a:p>
            <a:pPr marL="179525" indent="-179525">
              <a:buFontTx/>
              <a:buChar char="-"/>
            </a:pPr>
            <a:r>
              <a:rPr lang="en-US" baseline="0" dirty="0"/>
              <a:t>The mechanism of action of a technology (i.e. RF, </a:t>
            </a:r>
            <a:r>
              <a:rPr lang="en-US" baseline="0" dirty="0" err="1"/>
              <a:t>Cryo</a:t>
            </a:r>
            <a:r>
              <a:rPr lang="en-US" baseline="0" dirty="0"/>
              <a:t>, Laser, other ablating source) </a:t>
            </a:r>
          </a:p>
          <a:p>
            <a:pPr marL="179525" indent="-179525">
              <a:buFontTx/>
              <a:buChar char="-"/>
            </a:pPr>
            <a:r>
              <a:rPr lang="en-US" baseline="0" dirty="0"/>
              <a:t>Scientific evidence collected in feasibility study (for new technology) or </a:t>
            </a:r>
          </a:p>
          <a:p>
            <a:pPr marL="179525" indent="-179525">
              <a:buFontTx/>
              <a:buChar char="-"/>
            </a:pPr>
            <a:r>
              <a:rPr lang="en-US" baseline="0" dirty="0"/>
              <a:t>Current consensus document (for technology already developed).</a:t>
            </a:r>
          </a:p>
          <a:p>
            <a:endParaRPr lang="en-US" baseline="0" dirty="0"/>
          </a:p>
          <a:p>
            <a:r>
              <a:rPr lang="en-US" baseline="0" dirty="0"/>
              <a:t>The HRS consensus statements on catheter ablation is a useful guideline for developing reasonable and meaningful endpoints for a clinical study in this arena.</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282097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a:t>
            </a:r>
            <a:r>
              <a:rPr lang="en-US" baseline="0" dirty="0"/>
              <a:t> ablation device studies a 30-day complication rate is typically accepted as safety endpoint.</a:t>
            </a:r>
          </a:p>
          <a:p>
            <a:r>
              <a:rPr lang="en-US" baseline="0" dirty="0"/>
              <a:t>A COMPOSITE safety endpoint is recommended to capture the device and procedure related complications.</a:t>
            </a:r>
          </a:p>
          <a:p>
            <a:endParaRPr lang="en-US" baseline="0" dirty="0"/>
          </a:p>
          <a:p>
            <a:r>
              <a:rPr lang="en-US" baseline="0" dirty="0"/>
              <a:t>Effectiveness at 12 months follow-up is typically accepted for devices with an Atrial Fibrillation indication.</a:t>
            </a:r>
          </a:p>
          <a:p>
            <a:endParaRPr lang="en-US" baseline="0" dirty="0"/>
          </a:p>
          <a:p>
            <a:r>
              <a:rPr lang="en-US" baseline="0" dirty="0"/>
              <a:t>For Atrial Flutter indication, bidirectional block (acute effectiveness) is an accepted surrogate for conventional Radio Frequency (RF) ablation catheter.</a:t>
            </a:r>
          </a:p>
          <a:p>
            <a:endParaRPr lang="en-US" baseline="0" dirty="0"/>
          </a:p>
          <a:p>
            <a:r>
              <a:rPr lang="en-US" baseline="0" dirty="0"/>
              <a:t>FDA is open to expand the use of surrogate to other technology with valid scientific evidence … this scientific evidence can be provided by RWE, registry data or as an answer to a feasibility study that has been design to validate the use of a specific surrogate.</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6</a:t>
            </a:fld>
            <a:endParaRPr lang="en-US"/>
          </a:p>
        </p:txBody>
      </p:sp>
    </p:spTree>
    <p:extLst>
      <p:ext uri="{BB962C8B-B14F-4D97-AF65-F5344CB8AC3E}">
        <p14:creationId xmlns:p14="http://schemas.microsoft.com/office/powerpoint/2010/main" val="67596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t>
            </a:r>
            <a:r>
              <a:rPr lang="en-US" dirty="0"/>
              <a:t>leads to the importance of feasibility and investigator studies to provide answers to improve the quality of treating patients and the robustness of</a:t>
            </a:r>
            <a:r>
              <a:rPr lang="en-US" baseline="0" dirty="0"/>
              <a:t> </a:t>
            </a:r>
            <a:r>
              <a:rPr lang="en-US" dirty="0"/>
              <a:t>endpoints selection for pivotal studies</a:t>
            </a:r>
            <a:r>
              <a:rPr lang="en-US" baseline="0" dirty="0"/>
              <a:t>.</a:t>
            </a:r>
          </a:p>
          <a:p>
            <a:endParaRPr lang="en-US" baseline="0" dirty="0"/>
          </a:p>
          <a:p>
            <a:r>
              <a:rPr lang="en-US" baseline="0" dirty="0"/>
              <a:t>Feasibility Studies may help to determine if a novel device design (for example an MR guided catheter) has been optimized for clinical use and provides meaningful information to adequately design a future clinical data collection.</a:t>
            </a:r>
          </a:p>
          <a:p>
            <a:endParaRPr lang="en-US" baseline="0" dirty="0"/>
          </a:p>
          <a:p>
            <a:r>
              <a:rPr lang="en-US" baseline="0" dirty="0"/>
              <a:t>Investigator Studies may help to determine the clinical utility of the proposed new feature or best use of approved devices and gather preliminary evidence to appropriately design a pivotal study (which endpoint would capture the proposed therapeutic outcome or the sought improvement in indication)</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7</a:t>
            </a:fld>
            <a:endParaRPr lang="en-US"/>
          </a:p>
        </p:txBody>
      </p:sp>
    </p:spTree>
    <p:extLst>
      <p:ext uri="{BB962C8B-B14F-4D97-AF65-F5344CB8AC3E}">
        <p14:creationId xmlns:p14="http://schemas.microsoft.com/office/powerpoint/2010/main" val="67596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things the FDA is doing to speed innovation:</a:t>
            </a:r>
          </a:p>
          <a:p>
            <a:r>
              <a:rPr lang="en-US" dirty="0"/>
              <a:t>- Encourage early feasibility study to start gaining experience on new technologies</a:t>
            </a:r>
          </a:p>
          <a:p>
            <a:r>
              <a:rPr lang="en-US" dirty="0"/>
              <a:t>- Facilitate</a:t>
            </a:r>
            <a:r>
              <a:rPr lang="en-US" baseline="0" dirty="0"/>
              <a:t> communication during the review process to meet the industry timeline (IDE are free and always reviewed in 30-day)</a:t>
            </a:r>
          </a:p>
          <a:p>
            <a:r>
              <a:rPr lang="en-US" baseline="0" dirty="0"/>
              <a:t>- Implementing a least burdensome approach by learning from already available sources (Bayesian approach, RWE, registries …)</a:t>
            </a:r>
          </a:p>
          <a:p>
            <a:endParaRPr lang="en-US" baseline="0" dirty="0"/>
          </a:p>
          <a:p>
            <a:r>
              <a:rPr lang="en-US" baseline="0" dirty="0"/>
              <a:t>[Even if feasibility studies may not provide the adequate evidence needed for a marketing application, they may substantially facilitate the development of an acceptable pivotal study design.]</a:t>
            </a:r>
          </a:p>
          <a:p>
            <a:endParaRPr lang="en-US" baseline="0" dirty="0"/>
          </a:p>
          <a:p>
            <a:r>
              <a:rPr lang="en-US" baseline="0" dirty="0"/>
              <a:t>The evidence gathered about the best use of approved devices and new features may improve the safe and effective use of medical devices and support expanded indications.</a:t>
            </a:r>
          </a:p>
          <a:p>
            <a:endParaRPr lang="en-US" baseline="0" dirty="0"/>
          </a:p>
          <a:p>
            <a:r>
              <a:rPr lang="en-US" baseline="0" dirty="0"/>
              <a:t>Overall the evidence gathered through feasibility studies may lead towards the development of new endpoints and advancing the scientific knowledge.</a:t>
            </a:r>
          </a:p>
          <a:p>
            <a:endParaRPr lang="en-US" baseline="0" dirty="0"/>
          </a:p>
          <a:p>
            <a:pPr defTabSz="957468"/>
            <a:r>
              <a:rPr lang="en-US" sz="1300" dirty="0"/>
              <a:t>As our understanding of the underlying mechanisms of arrhythmias and their ablation therapies continues to improve, endpoints currently being used in catheter ablation studies are likely to evolve and novel endpoints may be developed to facilitate the evaluation of new catheter ablation devices and procedures.</a:t>
            </a:r>
          </a:p>
          <a:p>
            <a:endParaRPr lang="en-US" baseline="0" dirty="0"/>
          </a:p>
        </p:txBody>
      </p:sp>
      <p:sp>
        <p:nvSpPr>
          <p:cNvPr id="4" name="Slide Number Placeholder 3"/>
          <p:cNvSpPr>
            <a:spLocks noGrp="1"/>
          </p:cNvSpPr>
          <p:nvPr>
            <p:ph type="sldNum" sz="quarter" idx="10"/>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283184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contact information for the electrophysiology (EP) side of the Division of Cardiovascular Devices</a:t>
            </a:r>
          </a:p>
        </p:txBody>
      </p:sp>
      <p:sp>
        <p:nvSpPr>
          <p:cNvPr id="4" name="Slide Number Placeholder 3"/>
          <p:cNvSpPr>
            <a:spLocks noGrp="1"/>
          </p:cNvSpPr>
          <p:nvPr>
            <p:ph type="sldNum" sz="quarter" idx="10"/>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1676271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9/21/2018</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9/21/2018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9/21/2018</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9/21/2018</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9/21/2018</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9/21/2018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9/21/2018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9/21/2018</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9/21/2018</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9/21/2018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9/21/2018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9/21/2018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96111" y="1401323"/>
            <a:ext cx="8229600" cy="2057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2800" dirty="0">
                <a:latin typeface="Arial" charset="0"/>
              </a:rPr>
              <a:t>Clinical/Surrogate Endpoints and Innovative Approaches for Catheter Ablation Studies </a:t>
            </a:r>
            <a:endParaRPr lang="en-US" altLang="en-US" sz="1600" dirty="0">
              <a:latin typeface="Arial" charset="0"/>
            </a:endParaRPr>
          </a:p>
          <a:p>
            <a:r>
              <a:rPr lang="en-US" altLang="en-US" sz="2800" dirty="0">
                <a:latin typeface="Arial" charset="0"/>
              </a:rPr>
              <a:t>FDA Perspective</a:t>
            </a:r>
          </a:p>
        </p:txBody>
      </p:sp>
      <p:sp>
        <p:nvSpPr>
          <p:cNvPr id="5" name="Rectangle 4"/>
          <p:cNvSpPr>
            <a:spLocks noChangeArrowheads="1"/>
          </p:cNvSpPr>
          <p:nvPr/>
        </p:nvSpPr>
        <p:spPr bwMode="auto">
          <a:xfrm>
            <a:off x="2334638" y="3869627"/>
            <a:ext cx="5181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Cambria" pitchFamily="18" charset="0"/>
                <a:cs typeface="Arial" charset="0"/>
              </a:defRPr>
            </a:lvl1pPr>
            <a:lvl2pPr marL="742950" indent="-285750" eaLnBrk="0" hangingPunct="0">
              <a:spcBef>
                <a:spcPct val="20000"/>
              </a:spcBef>
              <a:buChar char="–"/>
              <a:defRPr sz="2000">
                <a:solidFill>
                  <a:schemeClr val="tx1"/>
                </a:solidFill>
                <a:latin typeface="Cambria" pitchFamily="18" charset="0"/>
                <a:cs typeface="Arial" charset="0"/>
              </a:defRPr>
            </a:lvl2pPr>
            <a:lvl3pPr marL="1143000" indent="-228600" eaLnBrk="0" hangingPunct="0">
              <a:spcBef>
                <a:spcPct val="20000"/>
              </a:spcBef>
              <a:buChar char="•"/>
              <a:defRPr>
                <a:solidFill>
                  <a:schemeClr val="tx1"/>
                </a:solidFill>
                <a:latin typeface="Cambria" pitchFamily="18" charset="0"/>
                <a:cs typeface="Arial" charset="0"/>
              </a:defRPr>
            </a:lvl3pPr>
            <a:lvl4pPr marL="1600200" indent="-228600" eaLnBrk="0" hangingPunct="0">
              <a:spcBef>
                <a:spcPct val="20000"/>
              </a:spcBef>
              <a:buChar char="–"/>
              <a:defRPr sz="1600">
                <a:solidFill>
                  <a:schemeClr val="tx1"/>
                </a:solidFill>
                <a:latin typeface="Cambria" pitchFamily="18" charset="0"/>
                <a:cs typeface="Arial" charset="0"/>
              </a:defRPr>
            </a:lvl4pPr>
            <a:lvl5pPr marL="2057400" indent="-228600" eaLnBrk="0" hangingPunct="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eaLnBrk="1" hangingPunct="1">
              <a:spcBef>
                <a:spcPct val="0"/>
              </a:spcBef>
              <a:buFontTx/>
              <a:buNone/>
            </a:pPr>
            <a:r>
              <a:rPr lang="en-US" altLang="en-US" sz="1800" dirty="0">
                <a:latin typeface="Arial" charset="0"/>
              </a:rPr>
              <a:t>Marco Cannella, PhD</a:t>
            </a:r>
          </a:p>
          <a:p>
            <a:pPr eaLnBrk="1" hangingPunct="1">
              <a:spcBef>
                <a:spcPct val="0"/>
              </a:spcBef>
              <a:buFontTx/>
              <a:buNone/>
            </a:pPr>
            <a:r>
              <a:rPr lang="en-US" altLang="en-US" sz="1800" dirty="0">
                <a:latin typeface="Arial" charset="0"/>
              </a:rPr>
              <a:t>Senior Lead Reviewer </a:t>
            </a:r>
          </a:p>
          <a:p>
            <a:pPr eaLnBrk="1" hangingPunct="1">
              <a:spcBef>
                <a:spcPct val="0"/>
              </a:spcBef>
              <a:buFontTx/>
              <a:buNone/>
            </a:pPr>
            <a:r>
              <a:rPr lang="en-US" altLang="en-US" sz="1800" dirty="0">
                <a:latin typeface="Arial" charset="0"/>
              </a:rPr>
              <a:t>Cardiac Electrophysiology Devices Branch</a:t>
            </a:r>
          </a:p>
          <a:p>
            <a:pPr eaLnBrk="1" hangingPunct="1">
              <a:spcBef>
                <a:spcPct val="0"/>
              </a:spcBef>
              <a:buFontTx/>
              <a:buNone/>
            </a:pPr>
            <a:r>
              <a:rPr lang="en-US" altLang="en-US" sz="1800" dirty="0">
                <a:latin typeface="Arial" charset="0"/>
              </a:rPr>
              <a:t>FDA – CDRH – Office of Device Evaluation</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ISCTR Consensus Summit</a:t>
            </a:r>
          </a:p>
          <a:p>
            <a:pPr eaLnBrk="1" hangingPunct="1">
              <a:spcBef>
                <a:spcPct val="0"/>
              </a:spcBef>
              <a:buFontTx/>
              <a:buNone/>
            </a:pPr>
            <a:r>
              <a:rPr lang="en-US" altLang="en-US" sz="1800" dirty="0">
                <a:latin typeface="Arial" charset="0"/>
              </a:rPr>
              <a:t>San Diego, California</a:t>
            </a:r>
          </a:p>
          <a:p>
            <a:pPr eaLnBrk="1" hangingPunct="1">
              <a:spcBef>
                <a:spcPct val="0"/>
              </a:spcBef>
              <a:buFontTx/>
              <a:buNone/>
            </a:pPr>
            <a:r>
              <a:rPr lang="en-US" altLang="en-US" sz="1800" dirty="0">
                <a:latin typeface="Arial" charset="0"/>
              </a:rPr>
              <a:t>September 21, 2018</a:t>
            </a:r>
          </a:p>
        </p:txBody>
      </p:sp>
    </p:spTree>
    <p:extLst>
      <p:ext uri="{BB962C8B-B14F-4D97-AF65-F5344CB8AC3E}">
        <p14:creationId xmlns:p14="http://schemas.microsoft.com/office/powerpoint/2010/main" val="3146773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b="1" dirty="0">
                <a:solidFill>
                  <a:srgbClr val="007CBA"/>
                </a:solidFill>
                <a:latin typeface="Helvetica"/>
                <a:cs typeface="Helvetica"/>
              </a:rPr>
              <a:t>www.fda.gov</a:t>
            </a:r>
          </a:p>
        </p:txBody>
      </p:sp>
      <p:sp>
        <p:nvSpPr>
          <p:cNvPr id="5" name="Title 2"/>
          <p:cNvSpPr txBox="1">
            <a:spLocks/>
          </p:cNvSpPr>
          <p:nvPr/>
        </p:nvSpPr>
        <p:spPr>
          <a:xfrm>
            <a:off x="2305455" y="2007546"/>
            <a:ext cx="4850860" cy="10287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altLang="en-US" dirty="0">
                <a:latin typeface="Arial" charset="0"/>
              </a:rPr>
              <a:t>No Disclosures</a:t>
            </a:r>
          </a:p>
        </p:txBody>
      </p:sp>
    </p:spTree>
    <p:extLst>
      <p:ext uri="{BB962C8B-B14F-4D97-AF65-F5344CB8AC3E}">
        <p14:creationId xmlns:p14="http://schemas.microsoft.com/office/powerpoint/2010/main" val="3978946616"/>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dirty="0">
                <a:solidFill>
                  <a:srgbClr val="007CBA"/>
                </a:solidFill>
                <a:latin typeface="Helvetica"/>
                <a:cs typeface="Helvetica"/>
              </a:rPr>
              <a:t>www.fda.gov</a:t>
            </a:r>
          </a:p>
        </p:txBody>
      </p:sp>
      <p:sp>
        <p:nvSpPr>
          <p:cNvPr id="5" name="TextBox 4"/>
          <p:cNvSpPr txBox="1"/>
          <p:nvPr/>
        </p:nvSpPr>
        <p:spPr>
          <a:xfrm>
            <a:off x="274320" y="1031414"/>
            <a:ext cx="8595360" cy="3046988"/>
          </a:xfrm>
          <a:prstGeom prst="rect">
            <a:avLst/>
          </a:prstGeom>
          <a:noFill/>
        </p:spPr>
        <p:txBody>
          <a:bodyPr wrap="square" rtlCol="0">
            <a:spAutoFit/>
          </a:bodyPr>
          <a:lstStyle/>
          <a:p>
            <a:pPr marL="274320" lvl="1" indent="-274320">
              <a:buFont typeface="Wingdings" panose="05000000000000000000" pitchFamily="2" charset="2"/>
              <a:buChar char="ü"/>
            </a:pPr>
            <a:r>
              <a:rPr lang="en-US" sz="2400" dirty="0">
                <a:latin typeface="Arial" panose="020B0604020202020204" pitchFamily="34" charset="0"/>
                <a:cs typeface="Arial" panose="020B0604020202020204" pitchFamily="34" charset="0"/>
              </a:rPr>
              <a:t>Protects the public health</a:t>
            </a:r>
          </a:p>
          <a:p>
            <a:pPr marL="274320" lvl="1" indent="-274320">
              <a:buFont typeface="Wingdings" panose="05000000000000000000" pitchFamily="2" charset="2"/>
              <a:buChar char="ü"/>
            </a:pPr>
            <a:r>
              <a:rPr lang="en-US" sz="2400" dirty="0">
                <a:latin typeface="Arial" panose="020B0604020202020204" pitchFamily="34" charset="0"/>
                <a:cs typeface="Arial" panose="020B0604020202020204" pitchFamily="34" charset="0"/>
              </a:rPr>
              <a:t>Advances the public health by helping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a:solidFill>
                  <a:srgbClr val="007CBA"/>
                </a:solidFill>
                <a:latin typeface="Arial" panose="020B0604020202020204" pitchFamily="34" charset="0"/>
                <a:cs typeface="Arial" panose="020B0604020202020204" pitchFamily="34" charset="0"/>
              </a:rPr>
              <a:t>to speed innovations</a:t>
            </a:r>
            <a:r>
              <a:rPr lang="en-US" sz="2400" dirty="0">
                <a:latin typeface="Arial" panose="020B0604020202020204" pitchFamily="34" charset="0"/>
                <a:cs typeface="Arial" panose="020B0604020202020204" pitchFamily="34" charset="0"/>
              </a:rPr>
              <a:t>, and by helping the public</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get </a:t>
            </a:r>
            <a:r>
              <a:rPr lang="en-US" sz="2400" b="1" dirty="0">
                <a:solidFill>
                  <a:srgbClr val="007CBA"/>
                </a:solidFill>
                <a:latin typeface="Arial" panose="020B0604020202020204" pitchFamily="34" charset="0"/>
                <a:cs typeface="Arial" panose="020B0604020202020204" pitchFamily="34" charset="0"/>
              </a:rPr>
              <a:t>accurate, science-based information</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to use medical products</a:t>
            </a:r>
          </a:p>
          <a:p>
            <a:pPr marL="274320" lvl="2" indent="-274320">
              <a:buFont typeface="Wingdings" panose="05000000000000000000" pitchFamily="2" charset="2"/>
              <a:buChar char="ü"/>
            </a:pPr>
            <a:r>
              <a:rPr lang="en-US" sz="2400" dirty="0">
                <a:latin typeface="Arial" panose="020B0604020202020204" pitchFamily="34" charset="0"/>
                <a:cs typeface="Arial" panose="020B0604020202020204" pitchFamily="34" charset="0"/>
              </a:rPr>
              <a:t>Works with other groups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supporting patients</a:t>
            </a:r>
          </a:p>
          <a:p>
            <a:pPr marL="274320" lvl="1" indent="-36576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p:txBody>
      </p:sp>
      <p:sp>
        <p:nvSpPr>
          <p:cNvPr id="6" name="Title 5"/>
          <p:cNvSpPr txBox="1">
            <a:spLocks/>
          </p:cNvSpPr>
          <p:nvPr/>
        </p:nvSpPr>
        <p:spPr>
          <a:xfrm>
            <a:off x="247651" y="177373"/>
            <a:ext cx="7816580" cy="9260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endParaRPr lang="en-US" dirty="0"/>
          </a:p>
        </p:txBody>
      </p:sp>
      <p:sp>
        <p:nvSpPr>
          <p:cNvPr id="7" name="Title 5"/>
          <p:cNvSpPr>
            <a:spLocks noGrp="1"/>
          </p:cNvSpPr>
          <p:nvPr>
            <p:ph type="title"/>
          </p:nvPr>
        </p:nvSpPr>
        <p:spPr>
          <a:xfrm>
            <a:off x="400051" y="177373"/>
            <a:ext cx="7816580" cy="926020"/>
          </a:xfrm>
        </p:spPr>
        <p:txBody>
          <a:bodyPr/>
          <a:lstStyle/>
          <a:p>
            <a:pPr algn="ctr"/>
            <a:r>
              <a:rPr lang="en-US" cap="none" dirty="0">
                <a:latin typeface="Arial" panose="020B0604020202020204" pitchFamily="34" charset="0"/>
                <a:cs typeface="Arial" panose="020B0604020202020204" pitchFamily="34" charset="0"/>
              </a:rPr>
              <a:t>FDA’s Role</a:t>
            </a:r>
          </a:p>
        </p:txBody>
      </p:sp>
      <p:grpSp>
        <p:nvGrpSpPr>
          <p:cNvPr id="2" name="Group 1"/>
          <p:cNvGrpSpPr/>
          <p:nvPr/>
        </p:nvGrpSpPr>
        <p:grpSpPr>
          <a:xfrm>
            <a:off x="3925574" y="2883934"/>
            <a:ext cx="5096511" cy="3469005"/>
            <a:chOff x="-133061" y="2936241"/>
            <a:chExt cx="5096511" cy="3469005"/>
          </a:xfrm>
        </p:grpSpPr>
        <p:graphicFrame>
          <p:nvGraphicFramePr>
            <p:cNvPr id="8" name="Diagram 7"/>
            <p:cNvGraphicFramePr/>
            <p:nvPr>
              <p:extLst>
                <p:ext uri="{D42A27DB-BD31-4B8C-83A1-F6EECF244321}">
                  <p14:modId xmlns:p14="http://schemas.microsoft.com/office/powerpoint/2010/main" val="2118471430"/>
                </p:ext>
              </p:extLst>
            </p:nvPr>
          </p:nvGraphicFramePr>
          <p:xfrm>
            <a:off x="-133061" y="2936241"/>
            <a:ext cx="5096511" cy="3469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1775114" y="4259263"/>
              <a:ext cx="1280160" cy="822960"/>
            </a:xfrm>
            <a:prstGeom prst="roundRect">
              <a:avLst/>
            </a:prstGeom>
            <a:gradFill>
              <a:gsLst>
                <a:gs pos="0">
                  <a:srgbClr val="007CBA"/>
                </a:gs>
                <a:gs pos="10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Patients</a:t>
              </a:r>
            </a:p>
          </p:txBody>
        </p:sp>
      </p:grpSp>
      <p:sp>
        <p:nvSpPr>
          <p:cNvPr id="10" name="TextBox 9"/>
          <p:cNvSpPr txBox="1"/>
          <p:nvPr/>
        </p:nvSpPr>
        <p:spPr>
          <a:xfrm>
            <a:off x="315383" y="4283345"/>
            <a:ext cx="3726987" cy="1569660"/>
          </a:xfrm>
          <a:prstGeom prst="rect">
            <a:avLst/>
          </a:prstGeom>
          <a:noFill/>
        </p:spPr>
        <p:txBody>
          <a:bodyPr wrap="square" rtlCol="0">
            <a:spAutoFit/>
          </a:bodyPr>
          <a:lstStyle/>
          <a:p>
            <a:pPr marL="274320" indent="-274320"/>
            <a:r>
              <a:rPr lang="en-US" sz="2400" dirty="0">
                <a:latin typeface="Arial" panose="020B0604020202020204" pitchFamily="34" charset="0"/>
                <a:cs typeface="Arial" panose="020B0604020202020204" pitchFamily="34" charset="0"/>
              </a:rPr>
              <a:t>ODE evaluates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medical devices for:</a:t>
            </a:r>
          </a:p>
          <a:p>
            <a:pPr marL="731520" lvl="4" indent="-274320">
              <a:buFont typeface="Wingdings" panose="05000000000000000000" pitchFamily="2" charset="2"/>
              <a:buChar char="ü"/>
            </a:pPr>
            <a:r>
              <a:rPr lang="en-US" sz="2400" dirty="0">
                <a:latin typeface="Arial" panose="020B0604020202020204" pitchFamily="34" charset="0"/>
                <a:cs typeface="Arial" panose="020B0604020202020204" pitchFamily="34" charset="0"/>
              </a:rPr>
              <a:t>clinical trials</a:t>
            </a:r>
          </a:p>
          <a:p>
            <a:pPr marL="731520" lvl="4" indent="-274320">
              <a:buFont typeface="Wingdings" panose="05000000000000000000" pitchFamily="2" charset="2"/>
              <a:buChar char="ü"/>
            </a:pPr>
            <a:r>
              <a:rPr lang="en-US" sz="2400" dirty="0">
                <a:latin typeface="Arial" panose="020B0604020202020204" pitchFamily="34" charset="0"/>
                <a:cs typeface="Arial" panose="020B0604020202020204" pitchFamily="34" charset="0"/>
              </a:rPr>
              <a:t>marketing</a:t>
            </a:r>
          </a:p>
        </p:txBody>
      </p:sp>
    </p:spTree>
    <p:extLst>
      <p:ext uri="{BB962C8B-B14F-4D97-AF65-F5344CB8AC3E}">
        <p14:creationId xmlns:p14="http://schemas.microsoft.com/office/powerpoint/2010/main" val="2922974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US" b="1" dirty="0">
                <a:solidFill>
                  <a:srgbClr val="007CBA"/>
                </a:solidFill>
                <a:latin typeface="Helvetica"/>
                <a:cs typeface="Helvetica"/>
              </a:rPr>
              <a:t>www.fda.gov</a:t>
            </a:r>
          </a:p>
        </p:txBody>
      </p:sp>
      <p:sp>
        <p:nvSpPr>
          <p:cNvPr id="7" name="Title 5"/>
          <p:cNvSpPr txBox="1">
            <a:spLocks/>
          </p:cNvSpPr>
          <p:nvPr/>
        </p:nvSpPr>
        <p:spPr>
          <a:xfrm>
            <a:off x="448577" y="191795"/>
            <a:ext cx="7816580" cy="9260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Endpoints or Answers?</a:t>
            </a:r>
          </a:p>
        </p:txBody>
      </p:sp>
      <p:sp>
        <p:nvSpPr>
          <p:cNvPr id="3" name="TextBox 2"/>
          <p:cNvSpPr txBox="1"/>
          <p:nvPr/>
        </p:nvSpPr>
        <p:spPr>
          <a:xfrm>
            <a:off x="304800" y="1194104"/>
            <a:ext cx="851408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Endpoints</a:t>
            </a:r>
            <a:r>
              <a:rPr lang="en-US" sz="2400" dirty="0">
                <a:latin typeface="Arial" panose="020B0604020202020204" pitchFamily="34" charset="0"/>
                <a:cs typeface="Arial" panose="020B0604020202020204" pitchFamily="34" charset="0"/>
              </a:rPr>
              <a:t> are important for marketing studies</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Answers</a:t>
            </a:r>
            <a:r>
              <a:rPr lang="en-US" sz="2400" dirty="0">
                <a:latin typeface="Arial" panose="020B0604020202020204" pitchFamily="34" charset="0"/>
                <a:cs typeface="Arial" panose="020B0604020202020204" pitchFamily="34" charset="0"/>
              </a:rPr>
              <a:t> are needed to improve understanding!</a:t>
            </a:r>
          </a:p>
        </p:txBody>
      </p:sp>
      <p:grpSp>
        <p:nvGrpSpPr>
          <p:cNvPr id="9" name="Group 8"/>
          <p:cNvGrpSpPr/>
          <p:nvPr/>
        </p:nvGrpSpPr>
        <p:grpSpPr>
          <a:xfrm>
            <a:off x="1033678" y="2335500"/>
            <a:ext cx="6951349" cy="3690276"/>
            <a:chOff x="1033678" y="2335500"/>
            <a:chExt cx="6951349" cy="3690276"/>
          </a:xfrm>
        </p:grpSpPr>
        <p:sp>
          <p:nvSpPr>
            <p:cNvPr id="40" name="Right Triangle 39"/>
            <p:cNvSpPr/>
            <p:nvPr/>
          </p:nvSpPr>
          <p:spPr bwMode="auto">
            <a:xfrm flipH="1" flipV="1">
              <a:off x="1042788" y="2554756"/>
              <a:ext cx="6583680" cy="822960"/>
            </a:xfrm>
            <a:prstGeom prst="rtTriangle">
              <a:avLst/>
            </a:prstGeom>
            <a:solidFill>
              <a:srgbClr val="222C67"/>
            </a:solidFill>
            <a:ln w="12700" cap="flat" cmpd="sng" algn="ctr">
              <a:solidFill>
                <a:srgbClr val="000000"/>
              </a:solidFill>
              <a:prstDash val="solid"/>
              <a:round/>
              <a:headEnd type="none" w="med" len="med"/>
              <a:tailEnd type="none" w="med" len="med"/>
            </a:ln>
            <a:effectLst/>
            <a:extLst/>
          </p:spPr>
          <p:txBody>
            <a:bodyPr>
              <a:normAutofit/>
            </a:bodyPr>
            <a:lstStyle/>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800" b="0"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2" name="TextBox 16"/>
            <p:cNvSpPr txBox="1">
              <a:spLocks noChangeArrowheads="1"/>
            </p:cNvSpPr>
            <p:nvPr/>
          </p:nvSpPr>
          <p:spPr bwMode="auto">
            <a:xfrm>
              <a:off x="5772641" y="2676203"/>
              <a:ext cx="1242746" cy="3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Experience</a:t>
              </a:r>
            </a:p>
          </p:txBody>
        </p:sp>
        <p:cxnSp>
          <p:nvCxnSpPr>
            <p:cNvPr id="33" name="Straight Arrow Connector 5"/>
            <p:cNvCxnSpPr>
              <a:cxnSpLocks noChangeShapeType="1"/>
            </p:cNvCxnSpPr>
            <p:nvPr/>
          </p:nvCxnSpPr>
          <p:spPr bwMode="auto">
            <a:xfrm>
              <a:off x="1033678" y="3424081"/>
              <a:ext cx="6766560" cy="0"/>
            </a:xfrm>
            <a:prstGeom prst="straightConnector1">
              <a:avLst/>
            </a:prstGeom>
            <a:noFill/>
            <a:ln w="12700" algn="ctr">
              <a:solidFill>
                <a:srgbClr val="0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7"/>
            <p:cNvCxnSpPr>
              <a:cxnSpLocks noChangeShapeType="1"/>
            </p:cNvCxnSpPr>
            <p:nvPr/>
          </p:nvCxnSpPr>
          <p:spPr bwMode="auto">
            <a:xfrm flipV="1">
              <a:off x="1033678" y="2335500"/>
              <a:ext cx="0" cy="1097280"/>
            </a:xfrm>
            <a:prstGeom prst="straightConnector1">
              <a:avLst/>
            </a:prstGeom>
            <a:noFill/>
            <a:ln w="12700" algn="ctr">
              <a:solidFill>
                <a:srgbClr val="0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ight Triangle 12"/>
            <p:cNvSpPr>
              <a:spLocks noChangeArrowheads="1"/>
            </p:cNvSpPr>
            <p:nvPr/>
          </p:nvSpPr>
          <p:spPr bwMode="auto">
            <a:xfrm>
              <a:off x="1033679" y="2603302"/>
              <a:ext cx="6583680" cy="822960"/>
            </a:xfrm>
            <a:prstGeom prst="rtTriangle">
              <a:avLst/>
            </a:prstGeom>
            <a:solidFill>
              <a:srgbClr val="007CBA"/>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defTabSz="914400" eaLnBrk="0" fontAlgn="base" latinLnBrk="0" hangingPunct="0">
                <a:lnSpc>
                  <a:spcPct val="100000"/>
                </a:lnSpc>
                <a:spcBef>
                  <a:spcPct val="20000"/>
                </a:spcBef>
                <a:spcAft>
                  <a:spcPct val="0"/>
                </a:spcAft>
                <a:buClrTx/>
                <a:buSzTx/>
                <a:buFontTx/>
                <a:buNone/>
                <a:tabLst/>
                <a:defRPr/>
              </a:pPr>
              <a:endParaRPr kumimoji="0" lang="en-US" altLang="en-US" sz="800" b="0"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6" name="TextBox 9"/>
            <p:cNvSpPr txBox="1">
              <a:spLocks noChangeArrowheads="1"/>
            </p:cNvSpPr>
            <p:nvPr/>
          </p:nvSpPr>
          <p:spPr bwMode="auto">
            <a:xfrm>
              <a:off x="1562525" y="2956052"/>
              <a:ext cx="1253597" cy="3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Uncertainty</a:t>
              </a:r>
            </a:p>
          </p:txBody>
        </p:sp>
        <p:sp>
          <p:nvSpPr>
            <p:cNvPr id="37" name="TextBox 18"/>
            <p:cNvSpPr txBox="1">
              <a:spLocks noChangeArrowheads="1"/>
            </p:cNvSpPr>
            <p:nvPr/>
          </p:nvSpPr>
          <p:spPr bwMode="auto">
            <a:xfrm>
              <a:off x="7756878" y="3250511"/>
              <a:ext cx="228149" cy="39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t>
              </a:r>
            </a:p>
          </p:txBody>
        </p:sp>
        <p:sp>
          <p:nvSpPr>
            <p:cNvPr id="29" name="TextBox 19"/>
            <p:cNvSpPr txBox="1">
              <a:spLocks noChangeArrowheads="1"/>
            </p:cNvSpPr>
            <p:nvPr/>
          </p:nvSpPr>
          <p:spPr bwMode="auto">
            <a:xfrm>
              <a:off x="2689688" y="3500762"/>
              <a:ext cx="1645920" cy="5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Traditional Feasibility</a:t>
              </a:r>
            </a:p>
          </p:txBody>
        </p:sp>
        <p:sp>
          <p:nvSpPr>
            <p:cNvPr id="30" name="TextBox 20"/>
            <p:cNvSpPr txBox="1">
              <a:spLocks noChangeArrowheads="1"/>
            </p:cNvSpPr>
            <p:nvPr/>
          </p:nvSpPr>
          <p:spPr bwMode="auto">
            <a:xfrm>
              <a:off x="1033678" y="3500762"/>
              <a:ext cx="1645920" cy="5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Early Feasibility</a:t>
              </a:r>
            </a:p>
          </p:txBody>
        </p:sp>
        <p:sp>
          <p:nvSpPr>
            <p:cNvPr id="31" name="TextBox 21"/>
            <p:cNvSpPr txBox="1">
              <a:spLocks noChangeArrowheads="1"/>
            </p:cNvSpPr>
            <p:nvPr/>
          </p:nvSpPr>
          <p:spPr bwMode="auto">
            <a:xfrm>
              <a:off x="6072968" y="3630978"/>
              <a:ext cx="1554480" cy="3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Confirmatory</a:t>
              </a:r>
            </a:p>
          </p:txBody>
        </p:sp>
        <p:sp>
          <p:nvSpPr>
            <p:cNvPr id="32" name="TextBox 22"/>
            <p:cNvSpPr txBox="1">
              <a:spLocks noChangeArrowheads="1"/>
            </p:cNvSpPr>
            <p:nvPr/>
          </p:nvSpPr>
          <p:spPr bwMode="auto">
            <a:xfrm>
              <a:off x="4335608" y="3630978"/>
              <a:ext cx="1737360" cy="3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Pivotal</a:t>
              </a:r>
            </a:p>
          </p:txBody>
        </p:sp>
        <p:sp>
          <p:nvSpPr>
            <p:cNvPr id="22" name="Rectangle 21"/>
            <p:cNvSpPr/>
            <p:nvPr/>
          </p:nvSpPr>
          <p:spPr bwMode="auto">
            <a:xfrm flipH="1">
              <a:off x="4325518" y="4163949"/>
              <a:ext cx="1737360" cy="1188720"/>
            </a:xfrm>
            <a:prstGeom prst="rect">
              <a:avLst/>
            </a:prstGeom>
            <a:solidFill>
              <a:srgbClr val="007CBA"/>
            </a:solidFill>
            <a:ln w="12700" cap="flat" cmpd="sng" algn="ctr">
              <a:noFill/>
              <a:prstDash val="solid"/>
              <a:round/>
              <a:headEnd type="none" w="med" len="med"/>
              <a:tailEnd type="none" w="med" len="med"/>
            </a:ln>
            <a:effectLst/>
            <a:extLst/>
          </p:spPr>
          <p:txBody>
            <a:bodyPr>
              <a:normAutofit/>
            </a:bodyPr>
            <a:lstStyle/>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800" b="0"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Rectangle 22"/>
            <p:cNvSpPr/>
            <p:nvPr/>
          </p:nvSpPr>
          <p:spPr bwMode="auto">
            <a:xfrm flipH="1">
              <a:off x="6062878" y="4163949"/>
              <a:ext cx="1554480" cy="1188720"/>
            </a:xfrm>
            <a:prstGeom prst="rect">
              <a:avLst/>
            </a:prstGeom>
            <a:solidFill>
              <a:srgbClr val="222C67"/>
            </a:solidFill>
            <a:ln w="12700" cap="flat" cmpd="sng" algn="ctr">
              <a:noFill/>
              <a:prstDash val="solid"/>
              <a:round/>
              <a:headEnd type="none" w="med" len="med"/>
              <a:tailEnd type="none" w="med" len="med"/>
            </a:ln>
            <a:effectLst/>
            <a:extLst/>
          </p:spPr>
          <p:txBody>
            <a:bodyPr>
              <a:normAutofit/>
            </a:bodyPr>
            <a:lstStyle/>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800" b="0"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TextBox 25"/>
            <p:cNvSpPr txBox="1"/>
            <p:nvPr/>
          </p:nvSpPr>
          <p:spPr>
            <a:xfrm>
              <a:off x="4325518" y="4217485"/>
              <a:ext cx="1737360" cy="822960"/>
            </a:xfrm>
            <a:prstGeom prst="rect">
              <a:avLst/>
            </a:prstGeom>
            <a:noFill/>
          </p:spPr>
          <p:txBody>
            <a:bodyPr wrap="square" rtlCol="0">
              <a:noAutofit/>
            </a:bodyPr>
            <a:lstStyle/>
            <a:p>
              <a:pPr marL="91440" marR="0" lvl="0" indent="-9144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technology</a:t>
              </a:r>
            </a:p>
            <a:p>
              <a:pPr marL="91440" marR="0" lvl="0" indent="-9144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Novel design</a:t>
              </a:r>
            </a:p>
            <a:p>
              <a:pPr marL="91440" marR="0" lvl="0" indent="-9144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indication</a:t>
              </a:r>
            </a:p>
          </p:txBody>
        </p:sp>
        <p:sp>
          <p:nvSpPr>
            <p:cNvPr id="28" name="TextBox 27"/>
            <p:cNvSpPr txBox="1"/>
            <p:nvPr/>
          </p:nvSpPr>
          <p:spPr>
            <a:xfrm>
              <a:off x="6062878" y="4217485"/>
              <a:ext cx="1554480" cy="640080"/>
            </a:xfrm>
            <a:prstGeom prst="rect">
              <a:avLst/>
            </a:prstGeom>
            <a:noFill/>
          </p:spPr>
          <p:txBody>
            <a:bodyPr wrap="square" rtlCol="0">
              <a:noAutofit/>
            </a:bodyPr>
            <a:lstStyle/>
            <a:p>
              <a:pPr marL="91440" marR="0" lvl="0" indent="-9144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Small change </a:t>
              </a:r>
            </a:p>
            <a:p>
              <a:pPr marL="91440" marR="0" lvl="0" indent="-9144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feature</a:t>
              </a:r>
            </a:p>
          </p:txBody>
        </p:sp>
        <p:sp>
          <p:nvSpPr>
            <p:cNvPr id="21" name="Rectangle 20"/>
            <p:cNvSpPr/>
            <p:nvPr/>
          </p:nvSpPr>
          <p:spPr bwMode="auto">
            <a:xfrm flipH="1">
              <a:off x="1033678" y="4163949"/>
              <a:ext cx="3291840" cy="1188720"/>
            </a:xfrm>
            <a:prstGeom prst="rect">
              <a:avLst/>
            </a:prstGeom>
            <a:gradFill>
              <a:gsLst>
                <a:gs pos="0">
                  <a:srgbClr val="FFFFFF"/>
                </a:gs>
                <a:gs pos="100000">
                  <a:srgbClr val="80BEDD"/>
                </a:gs>
              </a:gsLst>
              <a:lin ang="10800000" scaled="0"/>
            </a:gradFill>
            <a:ln w="12700" cap="flat" cmpd="sng" algn="ctr">
              <a:noFill/>
              <a:prstDash val="solid"/>
              <a:round/>
              <a:headEnd type="none" w="med" len="med"/>
              <a:tailEnd type="none" w="med" len="med"/>
            </a:ln>
            <a:effectLst/>
            <a:extLst/>
          </p:spPr>
          <p:txBody>
            <a:bodyPr>
              <a:normAutofit/>
            </a:bodyPr>
            <a:lstStyle/>
            <a:p>
              <a:pPr marL="0" marR="0" lvl="0" indent="0" defTabSz="914400" eaLnBrk="0" fontAlgn="base" latinLnBrk="0" hangingPunct="0">
                <a:lnSpc>
                  <a:spcPct val="100000"/>
                </a:lnSpc>
                <a:spcBef>
                  <a:spcPct val="20000"/>
                </a:spcBef>
                <a:spcAft>
                  <a:spcPct val="0"/>
                </a:spcAft>
                <a:buClrTx/>
                <a:buSzTx/>
                <a:buFontTx/>
                <a:buNone/>
                <a:tabLst/>
                <a:defRPr/>
              </a:pPr>
              <a:endParaRPr kumimoji="0" lang="en-US" sz="800" b="0"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TextBox 28"/>
            <p:cNvSpPr txBox="1">
              <a:spLocks noChangeArrowheads="1"/>
            </p:cNvSpPr>
            <p:nvPr/>
          </p:nvSpPr>
          <p:spPr bwMode="auto">
            <a:xfrm>
              <a:off x="2149106" y="5668991"/>
              <a:ext cx="1060986" cy="338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orm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007CBA"/>
                  </a:solidFill>
                  <a:effectLst/>
                  <a:uLnTx/>
                  <a:uFillTx/>
                  <a:latin typeface="Arial" panose="020B0604020202020204" pitchFamily="34" charset="0"/>
                  <a:cs typeface="Arial" panose="020B0604020202020204" pitchFamily="34" charset="0"/>
                </a:rPr>
                <a:t>Answers</a:t>
              </a:r>
            </a:p>
          </p:txBody>
        </p:sp>
        <p:sp>
          <p:nvSpPr>
            <p:cNvPr id="25" name="TextBox 28"/>
            <p:cNvSpPr txBox="1">
              <a:spLocks noChangeArrowheads="1"/>
            </p:cNvSpPr>
            <p:nvPr/>
          </p:nvSpPr>
          <p:spPr bwMode="auto">
            <a:xfrm>
              <a:off x="5372363" y="5687215"/>
              <a:ext cx="1218330" cy="338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orm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222C67"/>
                  </a:solidFill>
                  <a:effectLst/>
                  <a:uLnTx/>
                  <a:uFillTx/>
                  <a:latin typeface="Arial" panose="020B0604020202020204" pitchFamily="34" charset="0"/>
                  <a:cs typeface="Arial" panose="020B0604020202020204" pitchFamily="34" charset="0"/>
                </a:rPr>
                <a:t>Endpoints</a:t>
              </a:r>
            </a:p>
          </p:txBody>
        </p:sp>
        <p:sp>
          <p:nvSpPr>
            <p:cNvPr id="27" name="TextBox 28"/>
            <p:cNvSpPr txBox="1">
              <a:spLocks noChangeArrowheads="1"/>
            </p:cNvSpPr>
            <p:nvPr/>
          </p:nvSpPr>
          <p:spPr bwMode="auto">
            <a:xfrm>
              <a:off x="1399438" y="4217485"/>
              <a:ext cx="256032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Trebuchet MS" pitchFamily="34" charset="0"/>
                  <a:cs typeface="Arial" charset="0"/>
                </a:defRPr>
              </a:lvl1pPr>
              <a:lvl2pPr marL="742950" indent="-285750">
                <a:defRPr>
                  <a:solidFill>
                    <a:schemeClr val="tx1"/>
                  </a:solidFill>
                  <a:latin typeface="Trebuchet MS" pitchFamily="34" charset="0"/>
                  <a:cs typeface="Arial" charset="0"/>
                </a:defRPr>
              </a:lvl2pPr>
              <a:lvl3pPr marL="1143000" indent="-228600">
                <a:defRPr>
                  <a:solidFill>
                    <a:schemeClr val="tx1"/>
                  </a:solidFill>
                  <a:latin typeface="Trebuchet MS" pitchFamily="34" charset="0"/>
                  <a:cs typeface="Arial" charset="0"/>
                </a:defRPr>
              </a:lvl3pPr>
              <a:lvl4pPr marL="1600200" indent="-228600">
                <a:defRPr>
                  <a:solidFill>
                    <a:schemeClr val="tx1"/>
                  </a:solidFill>
                  <a:latin typeface="Trebuchet MS" pitchFamily="34" charset="0"/>
                  <a:cs typeface="Arial" charset="0"/>
                </a:defRPr>
              </a:lvl4pPr>
              <a:lvl5pPr marL="2057400" indent="-228600">
                <a:defRPr>
                  <a:solidFill>
                    <a:schemeClr val="tx1"/>
                  </a:solidFill>
                  <a:latin typeface="Trebuchet MS" pitchFamily="34" charset="0"/>
                  <a:cs typeface="Arial" charset="0"/>
                </a:defRPr>
              </a:lvl5pPr>
              <a:lvl6pPr marL="2514600" indent="-228600" fontAlgn="base">
                <a:spcBef>
                  <a:spcPct val="0"/>
                </a:spcBef>
                <a:spcAft>
                  <a:spcPct val="0"/>
                </a:spcAft>
                <a:defRPr>
                  <a:solidFill>
                    <a:schemeClr val="tx1"/>
                  </a:solidFill>
                  <a:latin typeface="Trebuchet MS" pitchFamily="34" charset="0"/>
                  <a:cs typeface="Arial" charset="0"/>
                </a:defRPr>
              </a:lvl6pPr>
              <a:lvl7pPr marL="2971800" indent="-228600" fontAlgn="base">
                <a:spcBef>
                  <a:spcPct val="0"/>
                </a:spcBef>
                <a:spcAft>
                  <a:spcPct val="0"/>
                </a:spcAft>
                <a:defRPr>
                  <a:solidFill>
                    <a:schemeClr val="tx1"/>
                  </a:solidFill>
                  <a:latin typeface="Trebuchet MS" pitchFamily="34" charset="0"/>
                  <a:cs typeface="Arial" charset="0"/>
                </a:defRPr>
              </a:lvl7pPr>
              <a:lvl8pPr marL="3429000" indent="-228600" fontAlgn="base">
                <a:spcBef>
                  <a:spcPct val="0"/>
                </a:spcBef>
                <a:spcAft>
                  <a:spcPct val="0"/>
                </a:spcAft>
                <a:defRPr>
                  <a:solidFill>
                    <a:schemeClr val="tx1"/>
                  </a:solidFill>
                  <a:latin typeface="Trebuchet MS" pitchFamily="34" charset="0"/>
                  <a:cs typeface="Arial" charset="0"/>
                </a:defRPr>
              </a:lvl8pPr>
              <a:lvl9pPr marL="3886200" indent="-228600" fontAlgn="base">
                <a:spcBef>
                  <a:spcPct val="0"/>
                </a:spcBef>
                <a:spcAft>
                  <a:spcPct val="0"/>
                </a:spcAft>
                <a:defRPr>
                  <a:solidFill>
                    <a:schemeClr val="tx1"/>
                  </a:solidFill>
                  <a:latin typeface="Trebuchet MS" pitchFamily="34" charset="0"/>
                  <a:cs typeface="Arial" charset="0"/>
                </a:defRPr>
              </a:lvl9pPr>
            </a:lstStyle>
            <a:p>
              <a:pPr marL="182880" marR="0" lvl="0" indent="-18288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Device developments</a:t>
              </a:r>
            </a:p>
            <a:p>
              <a:pPr marL="182880" marR="0" lvl="0" indent="-18288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Endpoints development</a:t>
              </a:r>
            </a:p>
            <a:p>
              <a:pPr marL="182880" marR="0" lvl="0" indent="-18288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Test new approaches</a:t>
              </a:r>
            </a:p>
            <a:p>
              <a:pPr marL="182880" marR="0" lvl="0" indent="-18288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Mechanism of action</a:t>
              </a:r>
            </a:p>
          </p:txBody>
        </p:sp>
        <p:sp>
          <p:nvSpPr>
            <p:cNvPr id="8" name="Left Brace 7"/>
            <p:cNvSpPr/>
            <p:nvPr/>
          </p:nvSpPr>
          <p:spPr>
            <a:xfrm rot="16200000">
              <a:off x="2542438" y="3922387"/>
              <a:ext cx="274320" cy="3200400"/>
            </a:xfrm>
            <a:prstGeom prst="leftBrace">
              <a:avLst/>
            </a:prstGeom>
            <a:ln>
              <a:solidFill>
                <a:srgbClr val="007CB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e 37"/>
            <p:cNvSpPr/>
            <p:nvPr/>
          </p:nvSpPr>
          <p:spPr>
            <a:xfrm rot="16200000">
              <a:off x="5844368" y="3922388"/>
              <a:ext cx="274320" cy="3200400"/>
            </a:xfrm>
            <a:prstGeom prst="leftBrace">
              <a:avLst/>
            </a:prstGeom>
            <a:ln>
              <a:solidFill>
                <a:srgbClr val="222C6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11104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33970"/>
            <a:ext cx="8509103" cy="926020"/>
          </a:xfrm>
        </p:spPr>
        <p:txBody>
          <a:bodyPr>
            <a:normAutofit/>
          </a:bodyPr>
          <a:lstStyle/>
          <a:p>
            <a:r>
              <a:rPr lang="en-US" sz="4000" b="1" dirty="0">
                <a:latin typeface="Arial" panose="020B0604020202020204" pitchFamily="34" charset="0"/>
                <a:cs typeface="Arial" panose="020B0604020202020204" pitchFamily="34" charset="0"/>
              </a:rPr>
              <a:t>Designing Study Endpoints</a:t>
            </a:r>
          </a:p>
        </p:txBody>
      </p:sp>
      <p:sp>
        <p:nvSpPr>
          <p:cNvPr id="3" name="Content Placeholder 2"/>
          <p:cNvSpPr>
            <a:spLocks noGrp="1"/>
          </p:cNvSpPr>
          <p:nvPr>
            <p:ph idx="1"/>
          </p:nvPr>
        </p:nvSpPr>
        <p:spPr>
          <a:xfrm>
            <a:off x="304800" y="1448557"/>
            <a:ext cx="8509103" cy="837443"/>
          </a:xfrm>
        </p:spPr>
        <p:txBody>
          <a:bodyPr>
            <a:noAutofit/>
          </a:bodyPr>
          <a:lstStyle/>
          <a:p>
            <a:pPr marL="0" indent="0">
              <a:buNone/>
            </a:pPr>
            <a:r>
              <a:rPr lang="en-US" sz="2400" dirty="0">
                <a:latin typeface="Arial" panose="020B0604020202020204" pitchFamily="34" charset="0"/>
                <a:cs typeface="Arial" panose="020B0604020202020204" pitchFamily="34" charset="0"/>
              </a:rPr>
              <a:t>Endpoints characterize the clinical effect of the device (for both safety and effectiveness) for the desired intended use.</a:t>
            </a:r>
          </a:p>
        </p:txBody>
      </p:sp>
      <p:sp>
        <p:nvSpPr>
          <p:cNvPr id="4" name="Footer Placeholder 4"/>
          <p:cNvSpPr>
            <a:spLocks noGrp="1"/>
          </p:cNvSpPr>
          <p:nvPr>
            <p:ph type="ftr" sz="quarter" idx="11"/>
          </p:nvPr>
        </p:nvSpPr>
        <p:spPr>
          <a:xfrm>
            <a:off x="304800" y="6384925"/>
            <a:ext cx="2895600" cy="365125"/>
          </a:xfrm>
        </p:spPr>
        <p:txBody>
          <a:bodyPr/>
          <a:lstStyle/>
          <a:p>
            <a:pPr algn="l"/>
            <a:r>
              <a:rPr lang="en-US" b="1" dirty="0">
                <a:solidFill>
                  <a:srgbClr val="007CBA"/>
                </a:solidFill>
                <a:latin typeface="Helvetica"/>
                <a:cs typeface="Helvetica"/>
              </a:rPr>
              <a:t>www.fda.gov</a:t>
            </a:r>
          </a:p>
        </p:txBody>
      </p:sp>
      <p:sp>
        <p:nvSpPr>
          <p:cNvPr id="5" name="Content Placeholder 2"/>
          <p:cNvSpPr txBox="1">
            <a:spLocks/>
          </p:cNvSpPr>
          <p:nvPr/>
        </p:nvSpPr>
        <p:spPr>
          <a:xfrm>
            <a:off x="1246908" y="2621214"/>
            <a:ext cx="6636330" cy="29798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latin typeface="Arial" panose="020B0604020202020204" pitchFamily="34" charset="0"/>
                <a:cs typeface="Arial" panose="020B0604020202020204" pitchFamily="34" charset="0"/>
              </a:rPr>
              <a:t>Important factors to consider when developing endpoints:</a:t>
            </a:r>
          </a:p>
          <a:p>
            <a:r>
              <a:rPr lang="en-US" sz="1800" dirty="0">
                <a:latin typeface="Arial" panose="020B0604020202020204" pitchFamily="34" charset="0"/>
                <a:cs typeface="Arial" panose="020B0604020202020204" pitchFamily="34" charset="0"/>
              </a:rPr>
              <a:t>Indication for use:</a:t>
            </a:r>
          </a:p>
          <a:p>
            <a:pPr lvl="1"/>
            <a:r>
              <a:rPr lang="en-US" sz="1800" dirty="0">
                <a:latin typeface="Arial" panose="020B0604020202020204" pitchFamily="34" charset="0"/>
                <a:cs typeface="Arial" panose="020B0604020202020204" pitchFamily="34" charset="0"/>
              </a:rPr>
              <a:t>Population (drug refractory, </a:t>
            </a:r>
            <a:r>
              <a:rPr lang="en-US" sz="1800" dirty="0" err="1">
                <a:latin typeface="Arial" panose="020B0604020202020204" pitchFamily="34" charset="0"/>
                <a:cs typeface="Arial" panose="020B0604020202020204" pitchFamily="34" charset="0"/>
              </a:rPr>
              <a:t>etc</a:t>
            </a:r>
            <a:r>
              <a:rPr lang="en-US" sz="1800" dirty="0">
                <a:latin typeface="Arial" panose="020B0604020202020204" pitchFamily="34" charset="0"/>
                <a:cs typeface="Arial" panose="020B0604020202020204" pitchFamily="34" charset="0"/>
              </a:rPr>
              <a:t>…)</a:t>
            </a:r>
          </a:p>
          <a:p>
            <a:pPr lvl="1"/>
            <a:r>
              <a:rPr lang="en-US" sz="1800" dirty="0">
                <a:latin typeface="Arial" panose="020B0604020202020204" pitchFamily="34" charset="0"/>
                <a:cs typeface="Arial" panose="020B0604020202020204" pitchFamily="34" charset="0"/>
              </a:rPr>
              <a:t>Arrhythmia (AFL, AF, VT, </a:t>
            </a:r>
            <a:r>
              <a:rPr lang="en-US" sz="1800" dirty="0" err="1">
                <a:latin typeface="Arial" panose="020B0604020202020204" pitchFamily="34" charset="0"/>
                <a:cs typeface="Arial" panose="020B0604020202020204" pitchFamily="34" charset="0"/>
              </a:rPr>
              <a:t>etc</a:t>
            </a:r>
            <a:r>
              <a:rPr lang="en-US" sz="1800" dirty="0">
                <a:latin typeface="Arial" panose="020B0604020202020204" pitchFamily="34" charset="0"/>
                <a:cs typeface="Arial" panose="020B0604020202020204" pitchFamily="34" charset="0"/>
              </a:rPr>
              <a:t>…  )</a:t>
            </a:r>
          </a:p>
          <a:p>
            <a:r>
              <a:rPr lang="fr-FR" sz="1800" dirty="0" err="1">
                <a:latin typeface="Arial" panose="020B0604020202020204" pitchFamily="34" charset="0"/>
                <a:cs typeface="Arial" panose="020B0604020202020204" pitchFamily="34" charset="0"/>
              </a:rPr>
              <a:t>Device</a:t>
            </a:r>
            <a:r>
              <a:rPr lang="fr-FR" sz="1800" dirty="0">
                <a:latin typeface="Arial" panose="020B0604020202020204" pitchFamily="34" charset="0"/>
                <a:cs typeface="Arial" panose="020B0604020202020204" pitchFamily="34" charset="0"/>
              </a:rPr>
              <a:t> design (focal, </a:t>
            </a:r>
            <a:r>
              <a:rPr lang="fr-FR" sz="1800" dirty="0" err="1">
                <a:latin typeface="Arial" panose="020B0604020202020204" pitchFamily="34" charset="0"/>
                <a:cs typeface="Arial" panose="020B0604020202020204" pitchFamily="34" charset="0"/>
              </a:rPr>
              <a:t>balloon</a:t>
            </a:r>
            <a:r>
              <a:rPr lang="fr-FR" sz="1800" dirty="0">
                <a:latin typeface="Arial" panose="020B0604020202020204" pitchFamily="34" charset="0"/>
                <a:cs typeface="Arial" panose="020B0604020202020204" pitchFamily="34" charset="0"/>
              </a:rPr>
              <a:t>, etc…)</a:t>
            </a:r>
          </a:p>
          <a:p>
            <a:r>
              <a:rPr lang="en-US" sz="1800" dirty="0">
                <a:latin typeface="Arial" panose="020B0604020202020204" pitchFamily="34" charset="0"/>
                <a:cs typeface="Arial" panose="020B0604020202020204" pitchFamily="34" charset="0"/>
              </a:rPr>
              <a:t>Device operational principle (RF, </a:t>
            </a:r>
            <a:r>
              <a:rPr lang="en-US" sz="1800" dirty="0" err="1">
                <a:latin typeface="Arial" panose="020B0604020202020204" pitchFamily="34" charset="0"/>
                <a:cs typeface="Arial" panose="020B0604020202020204" pitchFamily="34" charset="0"/>
              </a:rPr>
              <a:t>Cryo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etc</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Scientific considerations:</a:t>
            </a:r>
          </a:p>
          <a:p>
            <a:pPr marL="674370" lvl="1" indent="-274320"/>
            <a:r>
              <a:rPr lang="en-US" sz="1800" dirty="0">
                <a:latin typeface="Arial" panose="020B0604020202020204" pitchFamily="34" charset="0"/>
                <a:cs typeface="Arial" panose="020B0604020202020204" pitchFamily="34" charset="0"/>
              </a:rPr>
              <a:t>Prior clinical experience (feasibility studies)</a:t>
            </a:r>
          </a:p>
          <a:p>
            <a:pPr marL="674370" lvl="1" indent="-274320"/>
            <a:r>
              <a:rPr lang="en-US" sz="1800" dirty="0">
                <a:latin typeface="Arial" panose="020B0604020202020204" pitchFamily="34" charset="0"/>
                <a:cs typeface="Arial" panose="020B0604020202020204" pitchFamily="34" charset="0"/>
              </a:rPr>
              <a:t>Current consensus *</a:t>
            </a:r>
          </a:p>
          <a:p>
            <a:pPr marL="674370" lvl="1" indent="-27432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fr-FR" sz="1800" dirty="0">
              <a:latin typeface="Arial" panose="020B0604020202020204" pitchFamily="34" charset="0"/>
              <a:cs typeface="Arial" panose="020B0604020202020204" pitchFamily="34" charset="0"/>
            </a:endParaRPr>
          </a:p>
          <a:p>
            <a:endParaRPr lang="fr-FR"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7" name="TextBox 6"/>
          <p:cNvSpPr txBox="1"/>
          <p:nvPr/>
        </p:nvSpPr>
        <p:spPr>
          <a:xfrm>
            <a:off x="304800" y="5888963"/>
            <a:ext cx="853905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*2017 HRS/EHRA/ECAS/APHRS/SOLAECE expert consensus statement on catheter and surgical ablation of atrial fibrillation (Calkins H. et al., Heart Rhythm, Vol 14, No 10, Oct 2017)</a:t>
            </a:r>
          </a:p>
        </p:txBody>
      </p:sp>
    </p:spTree>
    <p:extLst>
      <p:ext uri="{BB962C8B-B14F-4D97-AF65-F5344CB8AC3E}">
        <p14:creationId xmlns:p14="http://schemas.microsoft.com/office/powerpoint/2010/main" val="856304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US" b="1" dirty="0">
                <a:solidFill>
                  <a:srgbClr val="007CBA"/>
                </a:solidFill>
                <a:latin typeface="Helvetica"/>
                <a:cs typeface="Helvetica"/>
              </a:rPr>
              <a:t>www.fda.gov</a:t>
            </a:r>
          </a:p>
        </p:txBody>
      </p:sp>
      <p:sp>
        <p:nvSpPr>
          <p:cNvPr id="7" name="Title 5"/>
          <p:cNvSpPr txBox="1">
            <a:spLocks/>
          </p:cNvSpPr>
          <p:nvPr/>
        </p:nvSpPr>
        <p:spPr>
          <a:xfrm>
            <a:off x="448577" y="191795"/>
            <a:ext cx="7816580" cy="9260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Endpoints for Ablation Studies</a:t>
            </a:r>
          </a:p>
        </p:txBody>
      </p:sp>
      <p:sp>
        <p:nvSpPr>
          <p:cNvPr id="13" name="TextBox 12"/>
          <p:cNvSpPr txBox="1"/>
          <p:nvPr/>
        </p:nvSpPr>
        <p:spPr>
          <a:xfrm>
            <a:off x="304800" y="1519315"/>
            <a:ext cx="8539055" cy="1323439"/>
          </a:xfrm>
          <a:prstGeom prst="rect">
            <a:avLst/>
          </a:prstGeom>
          <a:solidFill>
            <a:srgbClr val="222C67"/>
          </a:solidFill>
        </p:spPr>
        <p:txBody>
          <a:bodyPr wrap="square" rtlCol="0" anchor="ctr">
            <a:spAutoFit/>
          </a:bodyPr>
          <a:lstStyle/>
          <a:p>
            <a:r>
              <a:rPr lang="en-US" sz="2000" b="1" dirty="0">
                <a:solidFill>
                  <a:schemeClr val="bg1"/>
                </a:solidFill>
                <a:latin typeface="Arial" panose="020B0604020202020204" pitchFamily="34" charset="0"/>
                <a:cs typeface="Arial" panose="020B0604020202020204" pitchFamily="34" charset="0"/>
              </a:rPr>
              <a:t>SAFETY</a:t>
            </a:r>
            <a:r>
              <a:rPr lang="en-US" sz="2000" dirty="0">
                <a:solidFill>
                  <a:schemeClr val="bg1"/>
                </a:solidFill>
                <a:latin typeface="Arial" panose="020B0604020202020204" pitchFamily="34" charset="0"/>
                <a:cs typeface="Arial" panose="020B0604020202020204" pitchFamily="34" charset="0"/>
              </a:rPr>
              <a:t> Endpoint:</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For ablation devices it is typically a </a:t>
            </a:r>
            <a:r>
              <a:rPr lang="en-US" sz="2000" b="1" dirty="0">
                <a:solidFill>
                  <a:schemeClr val="bg1"/>
                </a:solidFill>
                <a:latin typeface="Arial" panose="020B0604020202020204" pitchFamily="34" charset="0"/>
                <a:cs typeface="Arial" panose="020B0604020202020204" pitchFamily="34" charset="0"/>
              </a:rPr>
              <a:t>30-day complication rate</a:t>
            </a:r>
            <a:r>
              <a:rPr lang="en-US" sz="2000" dirty="0">
                <a:solidFill>
                  <a:schemeClr val="bg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Composite safety </a:t>
            </a:r>
            <a:r>
              <a:rPr lang="en-US" sz="2000" dirty="0">
                <a:solidFill>
                  <a:schemeClr val="bg1"/>
                </a:solidFill>
                <a:latin typeface="Arial" panose="020B0604020202020204" pitchFamily="34" charset="0"/>
                <a:cs typeface="Arial" panose="020B0604020202020204" pitchFamily="34" charset="0"/>
              </a:rPr>
              <a:t>endpoint is developed to capture device procedure related complications.</a:t>
            </a:r>
          </a:p>
        </p:txBody>
      </p:sp>
      <p:sp>
        <p:nvSpPr>
          <p:cNvPr id="14" name="TextBox 13"/>
          <p:cNvSpPr txBox="1"/>
          <p:nvPr/>
        </p:nvSpPr>
        <p:spPr>
          <a:xfrm>
            <a:off x="300145" y="3031019"/>
            <a:ext cx="8539055" cy="2092881"/>
          </a:xfrm>
          <a:prstGeom prst="rect">
            <a:avLst/>
          </a:prstGeom>
          <a:solidFill>
            <a:srgbClr val="007CBA"/>
          </a:solidFill>
          <a:ln w="38100">
            <a:noFill/>
          </a:ln>
        </p:spPr>
        <p:txBody>
          <a:bodyPr wrap="square" rtlCol="0" anchor="ctr">
            <a:spAutoFit/>
          </a:bodyPr>
          <a:lstStyle/>
          <a:p>
            <a:pPr marL="274320" indent="-274320">
              <a:lnSpc>
                <a:spcPct val="150000"/>
              </a:lnSpc>
            </a:pPr>
            <a:r>
              <a:rPr lang="en-US" sz="2000" b="1" dirty="0">
                <a:solidFill>
                  <a:schemeClr val="bg1"/>
                </a:solidFill>
                <a:latin typeface="Arial" panose="020B0604020202020204" pitchFamily="34" charset="0"/>
                <a:cs typeface="Arial" panose="020B0604020202020204" pitchFamily="34" charset="0"/>
              </a:rPr>
              <a:t>EFFECTIVENESS</a:t>
            </a:r>
            <a:r>
              <a:rPr lang="en-US" sz="2000" dirty="0">
                <a:solidFill>
                  <a:schemeClr val="bg1"/>
                </a:solidFill>
                <a:latin typeface="Arial" panose="020B0604020202020204" pitchFamily="34" charset="0"/>
                <a:cs typeface="Arial" panose="020B0604020202020204" pitchFamily="34" charset="0"/>
              </a:rPr>
              <a:t> Endpoint:</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For Atrial Flutter (AFL) an accepted surrogate is achievement of bidirectional block (acute effectiveness)*</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For Atrial Fibrillation (AF) indication it is typically </a:t>
            </a:r>
            <a:r>
              <a:rPr lang="en-US" sz="2000" b="1" dirty="0">
                <a:solidFill>
                  <a:schemeClr val="bg1"/>
                </a:solidFill>
                <a:latin typeface="Arial" panose="020B0604020202020204" pitchFamily="34" charset="0"/>
                <a:cs typeface="Arial" panose="020B0604020202020204" pitchFamily="34" charset="0"/>
              </a:rPr>
              <a:t>12-month follow-up</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For Ventricular Tachycardia (VT) indication  it is typically evaluated within 6 to 12 months post procedure</a:t>
            </a:r>
          </a:p>
        </p:txBody>
      </p:sp>
      <p:sp>
        <p:nvSpPr>
          <p:cNvPr id="4" name="Rectangle 3"/>
          <p:cNvSpPr/>
          <p:nvPr/>
        </p:nvSpPr>
        <p:spPr>
          <a:xfrm>
            <a:off x="304799" y="5300238"/>
            <a:ext cx="8539055" cy="923330"/>
          </a:xfrm>
          <a:prstGeom prst="rect">
            <a:avLst/>
          </a:prstGeom>
        </p:spPr>
        <p:txBody>
          <a:bodyPr wrap="square">
            <a:spAutoFit/>
          </a:bodyPr>
          <a:lstStyle/>
          <a:p>
            <a:r>
              <a:rPr lang="en-US" i="1" dirty="0">
                <a:latin typeface="Arial" panose="020B0604020202020204" pitchFamily="34" charset="0"/>
                <a:cs typeface="Arial" panose="020B0604020202020204" pitchFamily="34" charset="0"/>
              </a:rPr>
              <a:t>*specifically for conventional RF ablation catheters. FDA is open to expand the use of this surrogate to other technology (</a:t>
            </a:r>
            <a:r>
              <a:rPr lang="en-US" i="1" dirty="0" err="1">
                <a:latin typeface="Arial" panose="020B0604020202020204" pitchFamily="34" charset="0"/>
                <a:cs typeface="Arial" panose="020B0604020202020204" pitchFamily="34" charset="0"/>
              </a:rPr>
              <a:t>Cryo</a:t>
            </a:r>
            <a:r>
              <a:rPr lang="en-US" i="1" dirty="0">
                <a:latin typeface="Arial" panose="020B0604020202020204" pitchFamily="34" charset="0"/>
                <a:cs typeface="Arial" panose="020B0604020202020204" pitchFamily="34" charset="0"/>
              </a:rPr>
              <a:t>, Laser, </a:t>
            </a:r>
            <a:r>
              <a:rPr lang="en-US" i="1" dirty="0" err="1">
                <a:latin typeface="Arial" panose="020B0604020202020204" pitchFamily="34" charset="0"/>
                <a:cs typeface="Arial" panose="020B0604020202020204" pitchFamily="34" charset="0"/>
              </a:rPr>
              <a:t>etc</a:t>
            </a:r>
            <a:r>
              <a:rPr lang="en-US" i="1" dirty="0">
                <a:latin typeface="Arial" panose="020B0604020202020204" pitchFamily="34" charset="0"/>
                <a:cs typeface="Arial" panose="020B0604020202020204" pitchFamily="34" charset="0"/>
              </a:rPr>
              <a:t>…) with valid scientific  evidence (clinical trial, RWE, registry, </a:t>
            </a:r>
            <a:r>
              <a:rPr lang="en-US" i="1" dirty="0" err="1">
                <a:latin typeface="Arial" panose="020B0604020202020204" pitchFamily="34" charset="0"/>
                <a:cs typeface="Arial" panose="020B0604020202020204" pitchFamily="34" charset="0"/>
              </a:rPr>
              <a:t>etc</a:t>
            </a:r>
            <a:r>
              <a:rPr lang="en-US" i="1" dirty="0">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749713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US" b="1" dirty="0">
                <a:solidFill>
                  <a:srgbClr val="007CBA"/>
                </a:solidFill>
                <a:latin typeface="Helvetica"/>
                <a:cs typeface="Helvetica"/>
              </a:rPr>
              <a:t>www.fda.gov</a:t>
            </a:r>
          </a:p>
        </p:txBody>
      </p:sp>
      <p:sp>
        <p:nvSpPr>
          <p:cNvPr id="7" name="Title 5"/>
          <p:cNvSpPr txBox="1">
            <a:spLocks/>
          </p:cNvSpPr>
          <p:nvPr/>
        </p:nvSpPr>
        <p:spPr>
          <a:xfrm>
            <a:off x="448577" y="191795"/>
            <a:ext cx="7816580" cy="92602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Endpoints (answers) for Feasibility Studies</a:t>
            </a:r>
          </a:p>
        </p:txBody>
      </p:sp>
      <p:sp>
        <p:nvSpPr>
          <p:cNvPr id="2" name="TextBox 1"/>
          <p:cNvSpPr txBox="1"/>
          <p:nvPr/>
        </p:nvSpPr>
        <p:spPr>
          <a:xfrm>
            <a:off x="304800" y="1408097"/>
            <a:ext cx="855133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“answers” provided by feasibility and investigator studies can be used to shape the pivotal study endpoints or understand the best use of approved devices</a:t>
            </a:r>
          </a:p>
        </p:txBody>
      </p:sp>
      <p:sp>
        <p:nvSpPr>
          <p:cNvPr id="8" name="TextBox 7"/>
          <p:cNvSpPr txBox="1"/>
          <p:nvPr/>
        </p:nvSpPr>
        <p:spPr>
          <a:xfrm>
            <a:off x="811561" y="2861995"/>
            <a:ext cx="7787008" cy="2862322"/>
          </a:xfrm>
          <a:prstGeom prst="rect">
            <a:avLst/>
          </a:prstGeom>
          <a:noFill/>
        </p:spPr>
        <p:txBody>
          <a:bodyPr wrap="square" rtlCol="0">
            <a:spAutoFit/>
          </a:bodyPr>
          <a:lstStyle/>
          <a:p>
            <a:pPr marL="274320" indent="-274320"/>
            <a:r>
              <a:rPr lang="en-US" sz="2000" dirty="0">
                <a:latin typeface="Arial" panose="020B0604020202020204" pitchFamily="34" charset="0"/>
                <a:cs typeface="Arial" panose="020B0604020202020204" pitchFamily="34" charset="0"/>
              </a:rPr>
              <a:t>EFS Studies (example: MR guided ablation)</a:t>
            </a:r>
          </a:p>
          <a:p>
            <a:pPr marL="274320" indent="-274320">
              <a:buFont typeface="Arial" panose="020B0604020202020204" pitchFamily="34" charset="0"/>
              <a:buChar char="•"/>
            </a:pPr>
            <a:r>
              <a:rPr lang="en-US" sz="2000" dirty="0">
                <a:latin typeface="Arial" panose="020B0604020202020204" pitchFamily="34" charset="0"/>
                <a:cs typeface="Arial" panose="020B0604020202020204" pitchFamily="34" charset="0"/>
              </a:rPr>
              <a:t>Is the device design optimized for clinical use?</a:t>
            </a:r>
          </a:p>
          <a:p>
            <a:pPr marL="274320" indent="-274320">
              <a:buFont typeface="Arial" panose="020B0604020202020204" pitchFamily="34" charset="0"/>
              <a:buChar char="•"/>
            </a:pPr>
            <a:r>
              <a:rPr lang="en-US" sz="2000" dirty="0">
                <a:latin typeface="Arial" panose="020B0604020202020204" pitchFamily="34" charset="0"/>
                <a:cs typeface="Arial" panose="020B0604020202020204" pitchFamily="34" charset="0"/>
              </a:rPr>
              <a:t>Are there potential advantages over conventional therapies?</a:t>
            </a:r>
          </a:p>
          <a:p>
            <a:pPr marL="274320" indent="-27432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74320" indent="-274320"/>
            <a:r>
              <a:rPr lang="en-US" sz="2000" dirty="0">
                <a:latin typeface="Arial" panose="020B0604020202020204" pitchFamily="34" charset="0"/>
                <a:cs typeface="Arial" panose="020B0604020202020204" pitchFamily="34" charset="0"/>
              </a:rPr>
              <a:t>Feasibility Studies (examples: force sensing derived indexes, novel mapping diagnostic features)</a:t>
            </a:r>
          </a:p>
          <a:p>
            <a:pPr marL="274320" indent="-274320">
              <a:buFont typeface="Arial" panose="020B0604020202020204" pitchFamily="34" charset="0"/>
              <a:buChar char="•"/>
            </a:pPr>
            <a:r>
              <a:rPr lang="en-US" sz="2000" dirty="0">
                <a:latin typeface="Arial" panose="020B0604020202020204" pitchFamily="34" charset="0"/>
                <a:cs typeface="Arial" panose="020B0604020202020204" pitchFamily="34" charset="0"/>
              </a:rPr>
              <a:t>What is the clinical utility of these indexes?</a:t>
            </a:r>
          </a:p>
          <a:p>
            <a:pPr marL="274320" indent="-274320">
              <a:buFont typeface="Arial" panose="020B0604020202020204" pitchFamily="34" charset="0"/>
              <a:buChar char="•"/>
            </a:pPr>
            <a:r>
              <a:rPr lang="en-US" sz="2000" dirty="0">
                <a:latin typeface="Arial" panose="020B0604020202020204" pitchFamily="34" charset="0"/>
                <a:cs typeface="Arial" panose="020B0604020202020204" pitchFamily="34" charset="0"/>
              </a:rPr>
              <a:t>How can the mapping algorithm be validated?</a:t>
            </a:r>
          </a:p>
          <a:p>
            <a:pPr marL="274320" indent="-274320">
              <a:buFont typeface="Arial" panose="020B0604020202020204" pitchFamily="34" charset="0"/>
              <a:buChar char="•"/>
            </a:pPr>
            <a:r>
              <a:rPr lang="en-US" sz="2000" dirty="0">
                <a:latin typeface="Arial" panose="020B0604020202020204" pitchFamily="34" charset="0"/>
                <a:cs typeface="Arial" panose="020B0604020202020204" pitchFamily="34" charset="0"/>
              </a:rPr>
              <a:t>What parameter may improve the therapeutic outcome?</a:t>
            </a:r>
          </a:p>
        </p:txBody>
      </p:sp>
    </p:spTree>
    <p:extLst>
      <p:ext uri="{BB962C8B-B14F-4D97-AF65-F5344CB8AC3E}">
        <p14:creationId xmlns:p14="http://schemas.microsoft.com/office/powerpoint/2010/main" val="2429386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US" b="1" dirty="0">
                <a:solidFill>
                  <a:srgbClr val="007CBA"/>
                </a:solidFill>
                <a:latin typeface="Helvetica"/>
                <a:cs typeface="Helvetica"/>
              </a:rPr>
              <a:t>www.fda.gov</a:t>
            </a:r>
          </a:p>
        </p:txBody>
      </p:sp>
      <p:sp>
        <p:nvSpPr>
          <p:cNvPr id="6" name="TextBox 5"/>
          <p:cNvSpPr txBox="1"/>
          <p:nvPr/>
        </p:nvSpPr>
        <p:spPr>
          <a:xfrm>
            <a:off x="499487" y="1325818"/>
            <a:ext cx="8256585" cy="3170099"/>
          </a:xfrm>
          <a:prstGeom prst="rect">
            <a:avLst/>
          </a:prstGeom>
          <a:noFill/>
        </p:spPr>
        <p:txBody>
          <a:bodyPr wrap="square" rtlCol="0">
            <a:spAutoFit/>
          </a:bodyPr>
          <a:lstStyle/>
          <a:p>
            <a:pPr marL="274320" lvl="1" indent="-274320">
              <a:buFont typeface="Wingdings" panose="05000000000000000000" pitchFamily="2" charset="2"/>
              <a:buChar char="ü"/>
            </a:pPr>
            <a:r>
              <a:rPr lang="en-US" sz="2000" dirty="0">
                <a:latin typeface="Arial" panose="020B0604020202020204" pitchFamily="34" charset="0"/>
                <a:cs typeface="Arial" panose="020B0604020202020204" pitchFamily="34" charset="0"/>
              </a:rPr>
              <a:t>Encourage innovation to answer clinical questions with EFS, Feasibility, and Investigator studies</a:t>
            </a:r>
          </a:p>
          <a:p>
            <a:pPr marL="274320" lvl="1" indent="-27432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274320" lvl="1" indent="-274320">
              <a:buFont typeface="Wingdings" panose="05000000000000000000" pitchFamily="2" charset="2"/>
              <a:buChar char="ü"/>
            </a:pPr>
            <a:r>
              <a:rPr lang="en-US" sz="2000" dirty="0">
                <a:latin typeface="Arial" panose="020B0604020202020204" pitchFamily="34" charset="0"/>
                <a:cs typeface="Arial" panose="020B0604020202020204" pitchFamily="34" charset="0"/>
              </a:rPr>
              <a:t>Interactive reviews to facilitate the efficient and timely review and evaluation of IDE submissions</a:t>
            </a:r>
          </a:p>
          <a:p>
            <a:pPr marL="274320" lvl="1" indent="-274320"/>
            <a:endParaRPr lang="en-US" sz="2000" dirty="0">
              <a:latin typeface="Arial" panose="020B0604020202020204" pitchFamily="34" charset="0"/>
              <a:cs typeface="Arial" panose="020B0604020202020204" pitchFamily="34" charset="0"/>
            </a:endParaRPr>
          </a:p>
          <a:p>
            <a:pPr marL="274320" lvl="1" indent="-274320">
              <a:buFont typeface="Wingdings" panose="05000000000000000000" pitchFamily="2" charset="2"/>
              <a:buChar char="ü"/>
            </a:pPr>
            <a:r>
              <a:rPr lang="en-US" sz="2000" dirty="0">
                <a:latin typeface="Arial" panose="020B0604020202020204" pitchFamily="34" charset="0"/>
                <a:cs typeface="Arial" panose="020B0604020202020204" pitchFamily="34" charset="0"/>
              </a:rPr>
              <a:t>Least burdensome approach for new clinical studies:</a:t>
            </a:r>
          </a:p>
          <a:p>
            <a:pPr marL="731520" lvl="5" indent="-274320">
              <a:buFont typeface="Arial" panose="020B0604020202020204" pitchFamily="34" charset="0"/>
              <a:buChar char="•"/>
            </a:pPr>
            <a:r>
              <a:rPr lang="en-US" sz="2000" dirty="0">
                <a:latin typeface="Arial" panose="020B0604020202020204" pitchFamily="34" charset="0"/>
                <a:cs typeface="Arial" panose="020B0604020202020204" pitchFamily="34" charset="0"/>
              </a:rPr>
              <a:t>novel study designs (Bayesian stats, modeling)</a:t>
            </a:r>
          </a:p>
          <a:p>
            <a:pPr marL="731520" lvl="5" indent="-274320">
              <a:buFont typeface="Arial" panose="020B0604020202020204" pitchFamily="34" charset="0"/>
              <a:buChar char="•"/>
            </a:pPr>
            <a:r>
              <a:rPr lang="en-US" sz="2000" dirty="0">
                <a:latin typeface="Arial" panose="020B0604020202020204" pitchFamily="34" charset="0"/>
                <a:cs typeface="Arial" panose="020B0604020202020204" pitchFamily="34" charset="0"/>
              </a:rPr>
              <a:t>support use of Real World Evidence (RWE)</a:t>
            </a:r>
          </a:p>
          <a:p>
            <a:pPr marL="731520" lvl="3" indent="-274320">
              <a:buFont typeface="Arial" panose="020B0604020202020204" pitchFamily="34" charset="0"/>
              <a:buChar char="•"/>
            </a:pPr>
            <a:r>
              <a:rPr lang="en-US" sz="2000" dirty="0">
                <a:latin typeface="Arial" panose="020B0604020202020204" pitchFamily="34" charset="0"/>
                <a:cs typeface="Arial" panose="020B0604020202020204" pitchFamily="34" charset="0"/>
              </a:rPr>
              <a:t>use of registries to support device small changes</a:t>
            </a:r>
          </a:p>
        </p:txBody>
      </p:sp>
      <p:sp>
        <p:nvSpPr>
          <p:cNvPr id="7" name="Title 5"/>
          <p:cNvSpPr txBox="1">
            <a:spLocks/>
          </p:cNvSpPr>
          <p:nvPr/>
        </p:nvSpPr>
        <p:spPr>
          <a:xfrm>
            <a:off x="314919" y="166054"/>
            <a:ext cx="7816580" cy="9260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FDA Support of Clinical Study</a:t>
            </a:r>
          </a:p>
        </p:txBody>
      </p:sp>
      <p:sp>
        <p:nvSpPr>
          <p:cNvPr id="2" name="TextBox 1"/>
          <p:cNvSpPr txBox="1"/>
          <p:nvPr/>
        </p:nvSpPr>
        <p:spPr>
          <a:xfrm>
            <a:off x="314919" y="4666028"/>
            <a:ext cx="860740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Let’s step back and find the answer to the questions (arrhythmias mechanism, validity of proposed surrogate,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that will help us shape the endpoints for the future.</a:t>
            </a:r>
          </a:p>
        </p:txBody>
      </p:sp>
    </p:spTree>
    <p:extLst>
      <p:ext uri="{BB962C8B-B14F-4D97-AF65-F5344CB8AC3E}">
        <p14:creationId xmlns:p14="http://schemas.microsoft.com/office/powerpoint/2010/main" val="1154595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US" b="1" dirty="0">
                <a:solidFill>
                  <a:srgbClr val="007CBA"/>
                </a:solidFill>
                <a:latin typeface="Helvetica"/>
                <a:cs typeface="Helvetica"/>
              </a:rPr>
              <a:t>www.fda.gov</a:t>
            </a:r>
          </a:p>
        </p:txBody>
      </p:sp>
      <p:sp>
        <p:nvSpPr>
          <p:cNvPr id="7" name="Title 2"/>
          <p:cNvSpPr txBox="1">
            <a:spLocks/>
          </p:cNvSpPr>
          <p:nvPr/>
        </p:nvSpPr>
        <p:spPr bwMode="auto">
          <a:xfrm>
            <a:off x="304800" y="1546293"/>
            <a:ext cx="5105400" cy="465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Cambria" pitchFamily="18" charset="0"/>
                <a:cs typeface="Arial" charset="0"/>
              </a:defRPr>
            </a:lvl2pPr>
            <a:lvl3pPr algn="l" rtl="0" eaLnBrk="0" fontAlgn="base" hangingPunct="0">
              <a:spcBef>
                <a:spcPct val="0"/>
              </a:spcBef>
              <a:spcAft>
                <a:spcPct val="0"/>
              </a:spcAft>
              <a:defRPr sz="3200">
                <a:solidFill>
                  <a:srgbClr val="336699"/>
                </a:solidFill>
                <a:latin typeface="Cambria" pitchFamily="18" charset="0"/>
                <a:cs typeface="Arial" charset="0"/>
              </a:defRPr>
            </a:lvl3pPr>
            <a:lvl4pPr algn="l" rtl="0" eaLnBrk="0" fontAlgn="base" hangingPunct="0">
              <a:spcBef>
                <a:spcPct val="0"/>
              </a:spcBef>
              <a:spcAft>
                <a:spcPct val="0"/>
              </a:spcAft>
              <a:defRPr sz="3200">
                <a:solidFill>
                  <a:srgbClr val="336699"/>
                </a:solidFill>
                <a:latin typeface="Cambria" pitchFamily="18" charset="0"/>
                <a:cs typeface="Arial" charset="0"/>
              </a:defRPr>
            </a:lvl4pPr>
            <a:lvl5pPr algn="l" rtl="0" eaLnBrk="0" fontAlgn="base" hangingPunct="0">
              <a:spcBef>
                <a:spcPct val="0"/>
              </a:spcBef>
              <a:spcAft>
                <a:spcPct val="0"/>
              </a:spcAft>
              <a:defRPr sz="3200">
                <a:solidFill>
                  <a:srgbClr val="336699"/>
                </a:solidFill>
                <a:latin typeface="Cambria" pitchFamily="18" charset="0"/>
                <a:cs typeface="Arial" charset="0"/>
              </a:defRPr>
            </a:lvl5pPr>
            <a:lvl6pPr marL="457200" algn="l" rtl="0" fontAlgn="base">
              <a:spcBef>
                <a:spcPct val="0"/>
              </a:spcBef>
              <a:spcAft>
                <a:spcPct val="0"/>
              </a:spcAft>
              <a:defRPr sz="3200">
                <a:solidFill>
                  <a:srgbClr val="336699"/>
                </a:solidFill>
                <a:latin typeface="Cambria" pitchFamily="18" charset="0"/>
                <a:cs typeface="Arial" charset="0"/>
              </a:defRPr>
            </a:lvl6pPr>
            <a:lvl7pPr marL="914400" algn="l" rtl="0" fontAlgn="base">
              <a:spcBef>
                <a:spcPct val="0"/>
              </a:spcBef>
              <a:spcAft>
                <a:spcPct val="0"/>
              </a:spcAft>
              <a:defRPr sz="3200">
                <a:solidFill>
                  <a:srgbClr val="336699"/>
                </a:solidFill>
                <a:latin typeface="Cambria" pitchFamily="18" charset="0"/>
                <a:cs typeface="Arial" charset="0"/>
              </a:defRPr>
            </a:lvl7pPr>
            <a:lvl8pPr marL="1371600" algn="l" rtl="0" fontAlgn="base">
              <a:spcBef>
                <a:spcPct val="0"/>
              </a:spcBef>
              <a:spcAft>
                <a:spcPct val="0"/>
              </a:spcAft>
              <a:defRPr sz="3200">
                <a:solidFill>
                  <a:srgbClr val="336699"/>
                </a:solidFill>
                <a:latin typeface="Cambria" pitchFamily="18" charset="0"/>
                <a:cs typeface="Arial" charset="0"/>
              </a:defRPr>
            </a:lvl8pPr>
            <a:lvl9pPr marL="1828800" algn="l" rtl="0" fontAlgn="base">
              <a:spcBef>
                <a:spcPct val="0"/>
              </a:spcBef>
              <a:spcAft>
                <a:spcPct val="0"/>
              </a:spcAft>
              <a:defRPr sz="3200">
                <a:solidFill>
                  <a:srgbClr val="336699"/>
                </a:solidFill>
                <a:latin typeface="Cambria" pitchFamily="18" charset="0"/>
                <a:cs typeface="Arial" charset="0"/>
              </a:defRPr>
            </a:lvl9pPr>
          </a:lstStyle>
          <a:p>
            <a:pPr marL="274320" indent="-457200">
              <a:defRPr/>
            </a:pPr>
            <a:r>
              <a:rPr lang="en-US" sz="1600" kern="0" dirty="0">
                <a:solidFill>
                  <a:schemeClr val="tx1"/>
                </a:solidFill>
                <a:latin typeface="Arial" panose="020B0604020202020204" pitchFamily="34" charset="0"/>
              </a:rPr>
              <a:t>DCD Director:   Bram Zuckerman</a:t>
            </a:r>
          </a:p>
          <a:p>
            <a:pPr marL="274320" indent="-457200">
              <a:defRPr/>
            </a:pPr>
            <a:r>
              <a:rPr lang="en-US" sz="1600" kern="0" dirty="0">
                <a:solidFill>
                  <a:schemeClr val="tx1"/>
                </a:solidFill>
                <a:latin typeface="Arial" panose="020B0604020202020204" pitchFamily="34" charset="0"/>
              </a:rPr>
              <a:t>			bram.zuckerman@fda.hhs.gov</a:t>
            </a:r>
          </a:p>
          <a:p>
            <a:pPr marL="274320" indent="-457200">
              <a:defRPr/>
            </a:pPr>
            <a:endParaRPr lang="en-US" sz="1600" kern="0" dirty="0">
              <a:solidFill>
                <a:schemeClr val="tx1"/>
              </a:solidFill>
              <a:latin typeface="Arial" panose="020B0604020202020204" pitchFamily="34" charset="0"/>
            </a:endParaRPr>
          </a:p>
          <a:p>
            <a:pPr marL="274320" indent="-457200">
              <a:defRPr/>
            </a:pPr>
            <a:r>
              <a:rPr lang="en-US" sz="1600" kern="0" dirty="0">
                <a:solidFill>
                  <a:schemeClr val="tx1"/>
                </a:solidFill>
                <a:latin typeface="Arial" panose="020B0604020202020204" pitchFamily="34" charset="0"/>
              </a:rPr>
              <a:t>CEDB - Ablation, Mapping, Imaging</a:t>
            </a:r>
          </a:p>
          <a:p>
            <a:pPr marL="274320" lvl="1" indent="-457200">
              <a:defRPr/>
            </a:pPr>
            <a:r>
              <a:rPr lang="en-US" sz="1600" kern="0" dirty="0">
                <a:solidFill>
                  <a:schemeClr val="tx1"/>
                </a:solidFill>
                <a:latin typeface="Arial" panose="020B0604020202020204" pitchFamily="34" charset="0"/>
                <a:cs typeface="Arial" panose="020B0604020202020204" pitchFamily="34" charset="0"/>
              </a:rPr>
              <a:t>			Mark Fellman</a:t>
            </a:r>
          </a:p>
          <a:p>
            <a:pPr marL="274320" lvl="1" indent="-457200">
              <a:defRPr/>
            </a:pPr>
            <a:r>
              <a:rPr lang="en-US" sz="1600" kern="0" dirty="0">
                <a:solidFill>
                  <a:schemeClr val="tx1"/>
                </a:solidFill>
                <a:latin typeface="Arial" panose="020B0604020202020204" pitchFamily="34" charset="0"/>
                <a:cs typeface="Arial" panose="020B0604020202020204" pitchFamily="34" charset="0"/>
              </a:rPr>
              <a:t>			301-796-6357</a:t>
            </a:r>
          </a:p>
          <a:p>
            <a:pPr marL="274320" lvl="1" indent="-457200">
              <a:defRPr/>
            </a:pPr>
            <a:r>
              <a:rPr lang="en-US" sz="1600" kern="0" dirty="0">
                <a:solidFill>
                  <a:schemeClr val="tx1"/>
                </a:solidFill>
                <a:latin typeface="Arial" panose="020B0604020202020204" pitchFamily="34" charset="0"/>
                <a:cs typeface="Arial" panose="020B0604020202020204" pitchFamily="34" charset="0"/>
              </a:rPr>
              <a:t>			mark.fellman@fda.hhs.gov</a:t>
            </a:r>
          </a:p>
          <a:p>
            <a:pPr marL="274320" lvl="1" indent="-457200">
              <a:defRPr/>
            </a:pPr>
            <a:endParaRPr lang="en-US" sz="1600" kern="0" dirty="0">
              <a:solidFill>
                <a:schemeClr val="tx1"/>
              </a:solidFill>
              <a:latin typeface="Arial" panose="020B0604020202020204" pitchFamily="34" charset="0"/>
              <a:cs typeface="Arial" panose="020B0604020202020204" pitchFamily="34" charset="0"/>
            </a:endParaRPr>
          </a:p>
          <a:p>
            <a:pPr marL="274320" indent="-457200">
              <a:defRPr/>
            </a:pPr>
            <a:r>
              <a:rPr lang="en-US" sz="1600" kern="0" dirty="0">
                <a:solidFill>
                  <a:schemeClr val="tx1"/>
                </a:solidFill>
                <a:latin typeface="Arial" panose="020B0604020202020204" pitchFamily="34" charset="0"/>
              </a:rPr>
              <a:t>IEDB - Pacing, ICDs, CRT, Leads	</a:t>
            </a:r>
          </a:p>
          <a:p>
            <a:pPr marL="274320" lvl="1" indent="-457200">
              <a:defRPr/>
            </a:pPr>
            <a:r>
              <a:rPr lang="en-US" sz="1600" kern="0" dirty="0">
                <a:solidFill>
                  <a:schemeClr val="tx1"/>
                </a:solidFill>
                <a:latin typeface="Arial" panose="020B0604020202020204" pitchFamily="34" charset="0"/>
                <a:cs typeface="Arial" panose="020B0604020202020204" pitchFamily="34" charset="0"/>
              </a:rPr>
              <a:t>			Jessica Paulsen   	</a:t>
            </a:r>
          </a:p>
          <a:p>
            <a:pPr marL="274320" lvl="1" indent="-457200">
              <a:defRPr/>
            </a:pPr>
            <a:r>
              <a:rPr lang="en-US" sz="1600" kern="0" dirty="0">
                <a:solidFill>
                  <a:schemeClr val="tx1"/>
                </a:solidFill>
                <a:latin typeface="Arial" panose="020B0604020202020204" pitchFamily="34" charset="0"/>
                <a:cs typeface="Arial" panose="020B0604020202020204" pitchFamily="34" charset="0"/>
              </a:rPr>
              <a:t>			301-796-6883</a:t>
            </a:r>
          </a:p>
          <a:p>
            <a:pPr marL="274320" lvl="1" indent="-457200">
              <a:defRPr/>
            </a:pPr>
            <a:r>
              <a:rPr lang="en-US" sz="1600" kern="0" dirty="0">
                <a:solidFill>
                  <a:schemeClr val="tx1"/>
                </a:solidFill>
                <a:latin typeface="Arial" panose="020B0604020202020204" pitchFamily="34" charset="0"/>
                <a:cs typeface="Arial" panose="020B0604020202020204" pitchFamily="34" charset="0"/>
              </a:rPr>
              <a:t>			jessica.paulsen@fda.hhs.gov</a:t>
            </a:r>
          </a:p>
          <a:p>
            <a:pPr marL="274320" indent="-457200">
              <a:defRPr/>
            </a:pPr>
            <a:endParaRPr lang="en-US" sz="1600" kern="0" dirty="0">
              <a:solidFill>
                <a:schemeClr val="tx1"/>
              </a:solidFill>
              <a:latin typeface="Arial" panose="020B0604020202020204" pitchFamily="34" charset="0"/>
            </a:endParaRPr>
          </a:p>
          <a:p>
            <a:pPr marL="274320" indent="-457200">
              <a:defRPr/>
            </a:pPr>
            <a:r>
              <a:rPr lang="en-US" sz="1600" kern="0" dirty="0">
                <a:solidFill>
                  <a:schemeClr val="tx1"/>
                </a:solidFill>
                <a:latin typeface="Arial" panose="020B0604020202020204" pitchFamily="34" charset="0"/>
              </a:rPr>
              <a:t>CDDB - Monitors, ECGs, Diagnostics, AEDs</a:t>
            </a:r>
          </a:p>
          <a:p>
            <a:pPr marL="274320" lvl="1" indent="-457200">
              <a:defRPr/>
            </a:pPr>
            <a:r>
              <a:rPr lang="en-US" sz="1600" kern="0" dirty="0">
                <a:solidFill>
                  <a:schemeClr val="tx1"/>
                </a:solidFill>
                <a:latin typeface="Arial" panose="020B0604020202020204" pitchFamily="34" charset="0"/>
                <a:cs typeface="Arial" panose="020B0604020202020204" pitchFamily="34" charset="0"/>
              </a:rPr>
              <a:t>			</a:t>
            </a:r>
            <a:endParaRPr lang="en-US" sz="1400" kern="0" dirty="0">
              <a:solidFill>
                <a:schemeClr val="tx1"/>
              </a:solidFill>
              <a:latin typeface="Arial" panose="020B0604020202020204" pitchFamily="34" charset="0"/>
            </a:endParaRPr>
          </a:p>
        </p:txBody>
      </p:sp>
      <p:pic>
        <p:nvPicPr>
          <p:cNvPr id="8" name="Picture 7" descr="C:\Users\MSF\Desktop\FDA_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757" y="1546292"/>
            <a:ext cx="40767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txBox="1">
            <a:spLocks/>
          </p:cNvSpPr>
          <p:nvPr/>
        </p:nvSpPr>
        <p:spPr>
          <a:xfrm>
            <a:off x="155643" y="203314"/>
            <a:ext cx="7816580" cy="9260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THANK YOU</a:t>
            </a:r>
          </a:p>
        </p:txBody>
      </p:sp>
      <p:pic>
        <p:nvPicPr>
          <p:cNvPr id="13" name="Picture 2" descr="C:\Users\MSF\Desktop\DCD Group (sm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757" y="3366624"/>
            <a:ext cx="4076700" cy="13207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90666" y="5060540"/>
            <a:ext cx="3032881" cy="830997"/>
          </a:xfrm>
          <a:prstGeom prst="rect">
            <a:avLst/>
          </a:prstGeom>
        </p:spPr>
        <p:txBody>
          <a:bodyPr wrap="square">
            <a:spAutoFit/>
          </a:bodyPr>
          <a:lstStyle/>
          <a:p>
            <a:pPr marL="274320" indent="-457200">
              <a:defRPr/>
            </a:pPr>
            <a:r>
              <a:rPr lang="en-US" sz="1600" kern="0" dirty="0">
                <a:latin typeface="Arial" panose="020B0604020202020204" pitchFamily="34" charset="0"/>
              </a:rPr>
              <a:t>Marco Cannella</a:t>
            </a:r>
          </a:p>
          <a:p>
            <a:pPr marL="274320" indent="-457200">
              <a:defRPr/>
            </a:pPr>
            <a:r>
              <a:rPr lang="en-US" sz="1600" kern="0" dirty="0">
                <a:latin typeface="Arial" panose="020B0604020202020204" pitchFamily="34" charset="0"/>
              </a:rPr>
              <a:t>301-796-1657</a:t>
            </a:r>
          </a:p>
          <a:p>
            <a:pPr marL="274320" indent="-457200">
              <a:defRPr/>
            </a:pPr>
            <a:r>
              <a:rPr lang="en-US" sz="1600" kern="0" dirty="0">
                <a:latin typeface="Arial" panose="020B0604020202020204" pitchFamily="34" charset="0"/>
              </a:rPr>
              <a:t>marco.cannella@fda.hhs.gov</a:t>
            </a:r>
          </a:p>
        </p:txBody>
      </p:sp>
    </p:spTree>
    <p:extLst>
      <p:ext uri="{BB962C8B-B14F-4D97-AF65-F5344CB8AC3E}">
        <p14:creationId xmlns:p14="http://schemas.microsoft.com/office/powerpoint/2010/main" val="2989278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1321</Words>
  <Application>Microsoft Office PowerPoint</Application>
  <PresentationFormat>On-screen Show (4:3)</PresentationFormat>
  <Paragraphs>177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Wingdings</vt:lpstr>
      <vt:lpstr>Office Theme</vt:lpstr>
      <vt:lpstr>PowerPoint Presentation</vt:lpstr>
      <vt:lpstr>PowerPoint Presentation</vt:lpstr>
      <vt:lpstr>FDA’s Role</vt:lpstr>
      <vt:lpstr>PowerPoint Presentation</vt:lpstr>
      <vt:lpstr>Designing Study Endpoints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2017-10-29T02:06:57Z</dcterms:created>
  <dcterms:modified xsi:type="dcterms:W3CDTF">2018-09-21T14:28:38Z</dcterms:modified>
</cp:coreProperties>
</file>