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vml" ContentType="application/vnd.openxmlformats-officedocument.vmlDrawin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2" r:id="rId1"/>
  </p:sldMasterIdLst>
  <p:notesMasterIdLst>
    <p:notesMasterId r:id="rId36"/>
  </p:notesMasterIdLst>
  <p:sldIdLst>
    <p:sldId id="1219" r:id="rId2"/>
    <p:sldId id="1241" r:id="rId3"/>
    <p:sldId id="1221" r:id="rId4"/>
    <p:sldId id="261" r:id="rId5"/>
    <p:sldId id="1311" r:id="rId6"/>
    <p:sldId id="1240" r:id="rId7"/>
    <p:sldId id="1244" r:id="rId8"/>
    <p:sldId id="1245" r:id="rId9"/>
    <p:sldId id="1246" r:id="rId10"/>
    <p:sldId id="1247" r:id="rId11"/>
    <p:sldId id="1265" r:id="rId12"/>
    <p:sldId id="1306" r:id="rId13"/>
    <p:sldId id="1250" r:id="rId14"/>
    <p:sldId id="1305" r:id="rId15"/>
    <p:sldId id="1251" r:id="rId16"/>
    <p:sldId id="1252" r:id="rId17"/>
    <p:sldId id="1253" r:id="rId18"/>
    <p:sldId id="1254" r:id="rId19"/>
    <p:sldId id="1269" r:id="rId20"/>
    <p:sldId id="1308" r:id="rId21"/>
    <p:sldId id="1309" r:id="rId22"/>
    <p:sldId id="1256" r:id="rId23"/>
    <p:sldId id="1257" r:id="rId24"/>
    <p:sldId id="1258" r:id="rId25"/>
    <p:sldId id="1243" r:id="rId26"/>
    <p:sldId id="1260" r:id="rId27"/>
    <p:sldId id="1259" r:id="rId28"/>
    <p:sldId id="1261" r:id="rId29"/>
    <p:sldId id="1296" r:id="rId30"/>
    <p:sldId id="1263" r:id="rId31"/>
    <p:sldId id="1315" r:id="rId32"/>
    <p:sldId id="1316" r:id="rId33"/>
    <p:sldId id="1292" r:id="rId34"/>
    <p:sldId id="1307" r:id="rId35"/>
  </p:sldIdLst>
  <p:sldSz cx="10972800" cy="6858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F544E"/>
    <a:srgbClr val="FFFFCC"/>
    <a:srgbClr val="48604E"/>
    <a:srgbClr val="014B22"/>
    <a:srgbClr val="3C4E3F"/>
    <a:srgbClr val="006666"/>
    <a:srgbClr val="475D4B"/>
    <a:srgbClr val="4C6450"/>
    <a:srgbClr val="5A765F"/>
    <a:srgbClr val="6F91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4" autoAdjust="0"/>
    <p:restoredTop sz="94780" autoAdjust="0"/>
  </p:normalViewPr>
  <p:slideViewPr>
    <p:cSldViewPr>
      <p:cViewPr varScale="1">
        <p:scale>
          <a:sx n="122" d="100"/>
          <a:sy n="122" d="100"/>
        </p:scale>
        <p:origin x="564" y="-78"/>
      </p:cViewPr>
      <p:guideLst>
        <p:guide orient="horz" pos="2160"/>
        <p:guide pos="2880"/>
        <p:guide pos="3456"/>
      </p:guideLst>
    </p:cSldViewPr>
  </p:slideViewPr>
  <p:outlineViewPr>
    <p:cViewPr>
      <p:scale>
        <a:sx n="33" d="100"/>
        <a:sy n="33" d="100"/>
      </p:scale>
      <p:origin x="0" y="9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2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+mn-cs"/>
              </a:defRPr>
            </a:lvl1pPr>
          </a:lstStyle>
          <a:p>
            <a:pPr>
              <a:defRPr/>
            </a:pPr>
            <a:fld id="{90585114-4EE3-6746-81B6-95D02A570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84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4225" indent="-227013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1425" indent="-227013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68625" indent="-227013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5825" indent="-227013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3025" indent="-227013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E01D926D-6D3B-4A86-8780-8A7A7633DBC4}" type="slidenum">
              <a:rPr lang="en-US" altLang="fr-FR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en-US" altLang="fr-FR">
              <a:solidFill>
                <a:srgbClr val="000000"/>
              </a:solidFill>
            </a:endParaRPr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91410" bIns="45706" anchor="b"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097E74-7262-4893-9EFC-5E4B986283AC}" type="slidenum">
              <a:rPr lang="fr-FR" altLang="fr-FR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fr-FR" altLang="fr-FR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053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585114-4EE3-6746-81B6-95D02A57056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33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C3C76-3E9A-45F1-A9AB-61252D56C9D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34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EC3C76-3E9A-45F1-A9AB-61252D56C9D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62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solidFill>
            <a:srgbClr val="FFFFFF"/>
          </a:solidFill>
          <a:ln/>
        </p:spPr>
      </p:sp>
      <p:sp>
        <p:nvSpPr>
          <p:cNvPr id="155651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915138" y="4344559"/>
            <a:ext cx="5027724" cy="4114221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8950" tIns="44478" rIns="88950" bIns="44478"/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55652" name="Espace réservé du numéro de diapositive 3"/>
          <p:cNvSpPr txBox="1">
            <a:spLocks noGrp="1"/>
          </p:cNvSpPr>
          <p:nvPr/>
        </p:nvSpPr>
        <p:spPr bwMode="auto">
          <a:xfrm>
            <a:off x="3886569" y="8686221"/>
            <a:ext cx="2971431" cy="45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950" tIns="44478" rIns="88950" bIns="44478" anchor="b"/>
          <a:lstStyle>
            <a:lvl1pPr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82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82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4C1519C-6341-48C6-8DDE-F2646BFB4F91}" type="slidenum">
              <a:rPr lang="en-US" altLang="fr-FR" b="0" i="1">
                <a:solidFill>
                  <a:srgbClr val="FFCC99"/>
                </a:solidFill>
                <a:ea typeface="ヒラギノ角ゴ Pro W3" pitchFamily="112" charset="-128"/>
                <a:cs typeface="Arial" pitchFamily="34" charset="0"/>
              </a:rPr>
              <a:pPr algn="r" eaLnBrk="1" hangingPunct="1">
                <a:spcBef>
                  <a:spcPct val="0"/>
                </a:spcBef>
              </a:pPr>
              <a:t>25</a:t>
            </a:fld>
            <a:endParaRPr lang="en-US" altLang="fr-FR" b="0" i="1">
              <a:solidFill>
                <a:srgbClr val="FFCC99"/>
              </a:solidFill>
              <a:ea typeface="ヒラギノ角ゴ Pro W3" pitchFamily="112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703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E3AFA2-B303-419A-84C8-295AD8FC4659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38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28601"/>
            <a:ext cx="9326880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017520" y="5943600"/>
            <a:ext cx="5852160" cy="685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45789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" y="6356355"/>
            <a:ext cx="256032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3840" y="6356355"/>
            <a:ext cx="256032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5BE84FD6-F53D-1F4A-9810-AA617F5287E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469806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43"/>
            <a:ext cx="24688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43"/>
            <a:ext cx="722376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" y="6356355"/>
            <a:ext cx="256032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3840" y="6356355"/>
            <a:ext cx="256032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C6F5CEE-95EF-7B47-A51D-2F108AD5A61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56912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573261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2004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24005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0495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96114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7"/>
            <a:ext cx="484822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387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4" y="1535117"/>
            <a:ext cx="485013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4" y="2174875"/>
            <a:ext cx="4850131" cy="3387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165500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32474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52014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3054"/>
            <a:ext cx="9875520" cy="8699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1447805"/>
            <a:ext cx="6134100" cy="411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4" y="1435102"/>
            <a:ext cx="3609976" cy="4127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864052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28600"/>
            <a:ext cx="10972800" cy="548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4"/>
            <a:ext cx="658368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42"/>
            <a:ext cx="6583680" cy="2714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69931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5562600"/>
            <a:ext cx="10972800" cy="1295400"/>
          </a:xfrm>
          <a:prstGeom prst="rect">
            <a:avLst/>
          </a:prstGeom>
          <a:solidFill>
            <a:schemeClr val="tx2">
              <a:lumMod val="10000"/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48640" y="448737"/>
            <a:ext cx="9875520" cy="86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905000"/>
            <a:ext cx="972312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80560" y="5765805"/>
            <a:ext cx="6126480" cy="859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 cstate="email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972014"/>
            <a:ext cx="1729764" cy="509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11" name="Rectangle 10"/>
          <p:cNvSpPr/>
          <p:nvPr/>
        </p:nvSpPr>
        <p:spPr>
          <a:xfrm>
            <a:off x="0" y="5501222"/>
            <a:ext cx="10972800" cy="613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2" name="Picture 12" descr="logo-print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00701"/>
            <a:ext cx="120396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ransition>
    <p:wipe dir="r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0" i="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Impact" pitchFamily="34" charset="0"/>
          <a:ea typeface="MS PGothic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Impact" pitchFamily="34" charset="0"/>
          <a:ea typeface="MS PGothic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Impact" pitchFamily="34" charset="0"/>
          <a:ea typeface="MS PGothic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Impact" pitchFamily="34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Impact" pitchFamily="34" charset="0"/>
          <a:ea typeface="MS PGothic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Impact" pitchFamily="34" charset="0"/>
          <a:ea typeface="MS PGothic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Impact" pitchFamily="34" charset="0"/>
          <a:ea typeface="MS PGothic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 i="1">
          <a:solidFill>
            <a:schemeClr val="tx1"/>
          </a:solidFill>
          <a:latin typeface="Impact" pitchFamily="34" charset="0"/>
          <a:ea typeface="MS PGothic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rgbClr val="1F5CAC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i="1" kern="1200">
          <a:solidFill>
            <a:srgbClr val="2F343F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b="1" kern="1200">
          <a:solidFill>
            <a:srgbClr val="2F343F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2888D4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2888D4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/Users/alaincribier/Documents/presentation%20finale%2013%20MAI/Sans%20titre.png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1.png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3" Type="http://schemas.microsoft.com/office/2007/relationships/media" Target="../media/media2.wm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video" Target="file:///C:\ppt\20180921\1030\20180921_30ac_1030_10.45%20Alain%20Cribier\RC.wmv" TargetMode="External"/><Relationship Id="rId16" Type="http://schemas.openxmlformats.org/officeDocument/2006/relationships/image" Target="../media/image62.png"/><Relationship Id="rId1" Type="http://schemas.openxmlformats.org/officeDocument/2006/relationships/video" Target="file:///C:\ppt\20180921\1030\20180921_30ac_1030_10.45%20Alain%20Cribier\RadialFOrce.wmv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57.jpeg"/><Relationship Id="rId5" Type="http://schemas.microsoft.com/office/2007/relationships/media" Target="../media/media3.mp4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video" Target="../media/media2.wmv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microsoft.com/office/2007/relationships/media" Target="../media/media5.mp4"/><Relationship Id="rId7" Type="http://schemas.openxmlformats.org/officeDocument/2006/relationships/image" Target="../media/image65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4.jpeg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8.png"/><Relationship Id="rId4" Type="http://schemas.openxmlformats.org/officeDocument/2006/relationships/video" Target="../media/media5.mp4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5.png"/><Relationship Id="rId12" Type="http://schemas.openxmlformats.org/officeDocument/2006/relationships/image" Target="../media/image8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oleObject" Target="../embeddings/oleObject3.bin"/><Relationship Id="rId9" Type="http://schemas.openxmlformats.org/officeDocument/2006/relationships/image" Target="../media/image77.jpeg"/><Relationship Id="rId1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8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8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7.mp4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video" Target="../media/media8.mp4"/><Relationship Id="rId7" Type="http://schemas.openxmlformats.org/officeDocument/2006/relationships/image" Target="../media/image87.png"/><Relationship Id="rId12" Type="http://schemas.openxmlformats.org/officeDocument/2006/relationships/image" Target="../media/image90.png"/><Relationship Id="rId2" Type="http://schemas.microsoft.com/office/2007/relationships/media" Target="../media/media8.mp4"/><Relationship Id="rId1" Type="http://schemas.openxmlformats.org/officeDocument/2006/relationships/vmlDrawing" Target="../drawings/vmlDrawing4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9.png"/><Relationship Id="rId5" Type="http://schemas.openxmlformats.org/officeDocument/2006/relationships/video" Target="../media/media9.mp4"/><Relationship Id="rId10" Type="http://schemas.openxmlformats.org/officeDocument/2006/relationships/image" Target="../media/image86.png"/><Relationship Id="rId4" Type="http://schemas.microsoft.com/office/2007/relationships/media" Target="../media/media9.mp4"/><Relationship Id="rId9" Type="http://schemas.openxmlformats.org/officeDocument/2006/relationships/oleObject" Target="../embeddings/oleObject4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76579" y="1600200"/>
            <a:ext cx="5875326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The TAVR Development</a:t>
            </a:r>
          </a:p>
          <a:p>
            <a:r>
              <a:rPr lang="en-US" sz="3200" dirty="0"/>
              <a:t> from Concept to First in Man</a:t>
            </a:r>
          </a:p>
          <a:p>
            <a:endParaRPr lang="en-US" sz="3200" dirty="0"/>
          </a:p>
          <a:p>
            <a:endParaRPr lang="fr-FR" sz="3200" dirty="0"/>
          </a:p>
          <a:p>
            <a:r>
              <a:rPr lang="en-US" sz="2400" i="1" dirty="0"/>
              <a:t>Alain Cribier</a:t>
            </a:r>
          </a:p>
          <a:p>
            <a:r>
              <a:rPr lang="en-US" sz="2400" i="1" dirty="0"/>
              <a:t>University of Rouen, France</a:t>
            </a:r>
            <a:endParaRPr lang="fr-FR" sz="24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304615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260" y="-142238"/>
            <a:ext cx="10415426" cy="1042564"/>
          </a:xfrm>
        </p:spPr>
        <p:txBody>
          <a:bodyPr>
            <a:noAutofit/>
          </a:bodyPr>
          <a:lstStyle/>
          <a:p>
            <a:pPr algn="ctr"/>
            <a:r>
              <a:rPr lang="fr-FR" dirty="0">
                <a:latin typeface="+mn-lt"/>
              </a:rPr>
              <a:t>Transcatheter Aortic Valve Replacement</a:t>
            </a:r>
            <a:endParaRPr lang="en-US" i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2038" y="900326"/>
            <a:ext cx="826598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b="1" dirty="0">
                <a:ea typeface="ヒラギノ角ゴ Pro W3" charset="-128"/>
              </a:rPr>
              <a:t>An </a:t>
            </a:r>
            <a:r>
              <a:rPr lang="fr-FR" sz="2800" b="1" dirty="0" err="1">
                <a:ea typeface="ヒラギノ角ゴ Pro W3" charset="-128"/>
              </a:rPr>
              <a:t>unrealistic</a:t>
            </a:r>
            <a:r>
              <a:rPr lang="fr-FR" sz="2800" b="1" dirty="0">
                <a:ea typeface="ヒラギノ角ゴ Pro W3" charset="-128"/>
              </a:rPr>
              <a:t> </a:t>
            </a:r>
            <a:r>
              <a:rPr lang="fr-FR" sz="2800" b="1" dirty="0" err="1">
                <a:ea typeface="ヒラギノ角ゴ Pro W3" charset="-128"/>
              </a:rPr>
              <a:t>project</a:t>
            </a:r>
            <a:r>
              <a:rPr lang="fr-FR" sz="2800" b="1" dirty="0">
                <a:ea typeface="ヒラギノ角ゴ Pro W3" charset="-128"/>
              </a:rPr>
              <a:t> </a:t>
            </a:r>
            <a:r>
              <a:rPr lang="fr-FR" sz="2800" b="1" dirty="0" err="1">
                <a:ea typeface="ヒラギノ角ゴ Pro W3" charset="-128"/>
              </a:rPr>
              <a:t>aimed</a:t>
            </a:r>
            <a:r>
              <a:rPr lang="fr-FR" sz="2800" b="1" dirty="0">
                <a:ea typeface="ヒラギノ角ゴ Pro W3" charset="-128"/>
              </a:rPr>
              <a:t> </a:t>
            </a:r>
            <a:r>
              <a:rPr lang="fr-FR" sz="2800" b="1" dirty="0" err="1">
                <a:ea typeface="ヒラギノ角ゴ Pro W3" charset="-128"/>
              </a:rPr>
              <a:t>at</a:t>
            </a:r>
            <a:r>
              <a:rPr lang="fr-FR" sz="2800" b="1" dirty="0">
                <a:ea typeface="ヒラギノ角ゴ Pro W3" charset="-128"/>
              </a:rPr>
              <a:t> </a:t>
            </a:r>
            <a:r>
              <a:rPr lang="fr-FR" sz="2800" b="1" dirty="0" err="1">
                <a:ea typeface="ヒラギノ角ゴ Pro W3" charset="-128"/>
              </a:rPr>
              <a:t>improving</a:t>
            </a:r>
            <a:endParaRPr lang="fr-FR" sz="2800" b="1" dirty="0">
              <a:ea typeface="ヒラギノ角ゴ Pro W3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b="1" dirty="0">
                <a:ea typeface="ヒラギノ角ゴ Pro W3" charset="-128"/>
              </a:rPr>
              <a:t> the </a:t>
            </a:r>
            <a:r>
              <a:rPr lang="fr-FR" sz="2800" b="1" dirty="0" err="1">
                <a:ea typeface="ヒラギノ角ゴ Pro W3" charset="-128"/>
              </a:rPr>
              <a:t>results</a:t>
            </a:r>
            <a:r>
              <a:rPr lang="fr-FR" sz="2800" b="1" dirty="0">
                <a:ea typeface="ヒラギノ角ゴ Pro W3" charset="-128"/>
              </a:rPr>
              <a:t> of BAV </a:t>
            </a:r>
            <a:r>
              <a:rPr lang="fr-FR" sz="2800" b="1" dirty="0" err="1">
                <a:ea typeface="ヒラギノ角ゴ Pro W3" charset="-128"/>
              </a:rPr>
              <a:t>while</a:t>
            </a:r>
            <a:r>
              <a:rPr lang="fr-FR" sz="2800" b="1" dirty="0">
                <a:ea typeface="ヒラギノ角ゴ Pro W3" charset="-128"/>
              </a:rPr>
              <a:t> </a:t>
            </a:r>
            <a:r>
              <a:rPr lang="fr-FR" sz="2800" b="1" dirty="0" err="1">
                <a:ea typeface="ヒラギノ角ゴ Pro W3" charset="-128"/>
              </a:rPr>
              <a:t>eliminating</a:t>
            </a:r>
            <a:r>
              <a:rPr lang="fr-FR" sz="2800" b="1" dirty="0">
                <a:ea typeface="ヒラギノ角ゴ Pro W3" charset="-128"/>
              </a:rPr>
              <a:t> </a:t>
            </a:r>
            <a:r>
              <a:rPr lang="fr-FR" sz="2800" b="1" dirty="0" err="1">
                <a:ea typeface="ヒラギノ角ゴ Pro W3" charset="-128"/>
              </a:rPr>
              <a:t>restenosis</a:t>
            </a:r>
            <a:endParaRPr lang="fr-FR" sz="2800" b="1" dirty="0">
              <a:ea typeface="ヒラギノ角ゴ Pro W3" charset="-128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="" xmlns:a16="http://schemas.microsoft.com/office/drawing/2014/main" id="{CA9B4B6B-3785-4618-8AD3-45BDAA219754}"/>
              </a:ext>
            </a:extLst>
          </p:cNvPr>
          <p:cNvGrpSpPr/>
          <p:nvPr/>
        </p:nvGrpSpPr>
        <p:grpSpPr>
          <a:xfrm>
            <a:off x="778735" y="2286001"/>
            <a:ext cx="9902953" cy="3197684"/>
            <a:chOff x="778733" y="2312904"/>
            <a:chExt cx="9902953" cy="3197684"/>
          </a:xfrm>
          <a:noFill/>
        </p:grpSpPr>
        <p:grpSp>
          <p:nvGrpSpPr>
            <p:cNvPr id="8" name="Groupe 7"/>
            <p:cNvGrpSpPr/>
            <p:nvPr/>
          </p:nvGrpSpPr>
          <p:grpSpPr>
            <a:xfrm>
              <a:off x="778733" y="2312904"/>
              <a:ext cx="9547247" cy="2640096"/>
              <a:chOff x="778733" y="2312904"/>
              <a:chExt cx="9547247" cy="2640096"/>
            </a:xfrm>
            <a:grpFill/>
          </p:grpSpPr>
          <p:sp>
            <p:nvSpPr>
              <p:cNvPr id="7" name="Rectangle à coins arrondis 6"/>
              <p:cNvSpPr/>
              <p:nvPr/>
            </p:nvSpPr>
            <p:spPr>
              <a:xfrm>
                <a:off x="778733" y="2312904"/>
                <a:ext cx="9547247" cy="2640096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 3"/>
              <p:cNvSpPr>
                <a:spLocks noChangeArrowheads="1"/>
              </p:cNvSpPr>
              <p:nvPr/>
            </p:nvSpPr>
            <p:spPr bwMode="auto">
              <a:xfrm>
                <a:off x="778733" y="2312904"/>
                <a:ext cx="9390379" cy="255454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i="1" dirty="0">
                    <a:latin typeface="+mn-lt"/>
                  </a:rPr>
                  <a:t>“ Implanting a valve prosthesis within the diseased calcific aortic valve, </a:t>
                </a:r>
                <a:r>
                  <a:rPr lang="en-US" altLang="en-US" b="1" i="1" dirty="0">
                    <a:latin typeface="+mn-lt"/>
                  </a:rPr>
                  <a:t>without removing the native valve</a:t>
                </a:r>
                <a:r>
                  <a:rPr lang="en-US" altLang="en-US" i="1" dirty="0">
                    <a:latin typeface="+mn-lt"/>
                  </a:rPr>
                  <a:t>, on the beating heart, using regular percutaneous catheter based techniques and local anesthesia” </a:t>
                </a:r>
                <a:endParaRPr lang="fr-FR" altLang="en-US" i="1" dirty="0">
                  <a:latin typeface="+mn-lt"/>
                </a:endParaRPr>
              </a:p>
            </p:txBody>
          </p:sp>
        </p:grpSp>
        <p:sp>
          <p:nvSpPr>
            <p:cNvPr id="4" name="ZoneTexte 3">
              <a:extLst>
                <a:ext uri="{FF2B5EF4-FFF2-40B4-BE49-F238E27FC236}">
                  <a16:creationId xmlns="" xmlns:a16="http://schemas.microsoft.com/office/drawing/2014/main" id="{6D3E33C7-481E-48F1-B9AB-DCC6F883D541}"/>
                </a:ext>
              </a:extLst>
            </p:cNvPr>
            <p:cNvSpPr txBox="1"/>
            <p:nvPr/>
          </p:nvSpPr>
          <p:spPr>
            <a:xfrm>
              <a:off x="8823332" y="5141256"/>
              <a:ext cx="1858354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A. Cribier, 1994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404324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20A2C785-F19F-47BE-951C-209D803B2EC8}"/>
              </a:ext>
            </a:extLst>
          </p:cNvPr>
          <p:cNvSpPr/>
          <p:nvPr/>
        </p:nvSpPr>
        <p:spPr>
          <a:xfrm>
            <a:off x="4038600" y="5791200"/>
            <a:ext cx="6781800" cy="6180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" y="1447800"/>
            <a:ext cx="9723120" cy="3048000"/>
          </a:xfrm>
        </p:spPr>
        <p:txBody>
          <a:bodyPr>
            <a:normAutofit/>
          </a:bodyPr>
          <a:lstStyle/>
          <a:p>
            <a:pPr lvl="1"/>
            <a:r>
              <a:rPr lang="en-US" sz="2400" dirty="0">
                <a:solidFill>
                  <a:schemeClr val="bg1"/>
                </a:solidFill>
              </a:rPr>
              <a:t>1965	Davies: catheter-mounted inverted plastic cone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1971	Moulopoulos: spherical and umbrella-shaped balloons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1976	Philips: balloon valve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1992	Matsubara: balloon valve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8640" y="228602"/>
            <a:ext cx="9875520" cy="867833"/>
          </a:xfrm>
        </p:spPr>
        <p:txBody>
          <a:bodyPr/>
          <a:lstStyle/>
          <a:p>
            <a:r>
              <a:rPr lang="en-US" dirty="0"/>
              <a:t>Background on catheter-based systems to treat valvular diseases (mainly AR)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4294967295"/>
          </p:nvPr>
        </p:nvSpPr>
        <p:spPr>
          <a:xfrm>
            <a:off x="3276600" y="5943602"/>
            <a:ext cx="7848600" cy="283631"/>
          </a:xfrm>
          <a:prstGeom prst="rect">
            <a:avLst/>
          </a:prstGeom>
        </p:spPr>
        <p:txBody>
          <a:bodyPr/>
          <a:lstStyle/>
          <a:p>
            <a:pPr lvl="1"/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Experimental studies, no human application</a:t>
            </a:r>
          </a:p>
        </p:txBody>
      </p:sp>
      <p:pic>
        <p:nvPicPr>
          <p:cNvPr id="6" name="Picture 2" descr="C:\Users\Stan_Rabinovich\Documents\PVT\PVT 4-03\Presentations\Pvt\ACC 2002\Diapositive4.JPG">
            <a:extLst>
              <a:ext uri="{FF2B5EF4-FFF2-40B4-BE49-F238E27FC236}">
                <a16:creationId xmlns="" xmlns:a16="http://schemas.microsoft.com/office/drawing/2014/main" id="{704923CC-224B-4DB9-8749-BEF4DD3E4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6636" t="14312" r="50546" b="65971"/>
          <a:stretch/>
        </p:blipFill>
        <p:spPr bwMode="auto">
          <a:xfrm>
            <a:off x="1400663" y="3633995"/>
            <a:ext cx="4222468" cy="9854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7" name="Picture 2" descr="C:\Users\Stan_Rabinovich\Documents\PVT\PVT 4-03\Presentations\Pvt\ACC 2002\Diapositive4.JPG">
            <a:extLst>
              <a:ext uri="{FF2B5EF4-FFF2-40B4-BE49-F238E27FC236}">
                <a16:creationId xmlns="" xmlns:a16="http://schemas.microsoft.com/office/drawing/2014/main" id="{44061355-B7F6-443B-91B8-29F3FE1D3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62590" t="6098" r="16546" b="46642"/>
          <a:stretch/>
        </p:blipFill>
        <p:spPr bwMode="auto">
          <a:xfrm>
            <a:off x="6985691" y="2601529"/>
            <a:ext cx="2057400" cy="2362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4D8CC98D-6C10-4651-9965-BBA3779B64B3}"/>
              </a:ext>
            </a:extLst>
          </p:cNvPr>
          <p:cNvSpPr txBox="1"/>
          <p:nvPr/>
        </p:nvSpPr>
        <p:spPr>
          <a:xfrm>
            <a:off x="2314209" y="4756705"/>
            <a:ext cx="2031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Davis Valve 1965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F8DF4A5D-76DA-4E75-AF62-AAE4442AFB54}"/>
              </a:ext>
            </a:extLst>
          </p:cNvPr>
          <p:cNvSpPr txBox="1"/>
          <p:nvPr/>
        </p:nvSpPr>
        <p:spPr>
          <a:xfrm>
            <a:off x="6665305" y="5062694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Molopoulos</a:t>
            </a:r>
            <a:r>
              <a:rPr lang="fr-FR" dirty="0"/>
              <a:t> valve 1971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="" xmlns:a16="http://schemas.microsoft.com/office/drawing/2014/main" id="{22362F73-BBE0-4B09-9841-A7852FB00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076" y="3"/>
            <a:ext cx="78277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057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12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057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12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057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12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057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12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057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12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57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12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57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12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57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12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057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12" charset="-128"/>
              </a:defRPr>
            </a:lvl9pPr>
          </a:lstStyle>
          <a:p>
            <a:pPr algn="l" defTabSz="457200">
              <a:spcBef>
                <a:spcPct val="0"/>
              </a:spcBef>
              <a:spcAft>
                <a:spcPct val="50000"/>
              </a:spcAft>
              <a:buNone/>
            </a:pPr>
            <a:r>
              <a:rPr lang="fr-FR" altLang="fr-FR" sz="3600" b="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r-FR" sz="3600" b="0" dirty="0">
                <a:latin typeface="Arial" panose="020B0604020202020204" pitchFamily="34" charset="0"/>
                <a:cs typeface="Arial" panose="020B0604020202020204" pitchFamily="34" charset="0"/>
              </a:rPr>
              <a:t>Transcatheter Valve: recent pioneers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="" xmlns:a16="http://schemas.microsoft.com/office/drawing/2014/main" id="{F07FA9B2-EC7D-417F-A45A-CA33854D7A4A}"/>
              </a:ext>
            </a:extLst>
          </p:cNvPr>
          <p:cNvGrpSpPr/>
          <p:nvPr/>
        </p:nvGrpSpPr>
        <p:grpSpPr>
          <a:xfrm>
            <a:off x="0" y="533401"/>
            <a:ext cx="10972800" cy="2862063"/>
            <a:chOff x="0" y="533400"/>
            <a:chExt cx="10972800" cy="2862063"/>
          </a:xfrm>
        </p:grpSpPr>
        <p:grpSp>
          <p:nvGrpSpPr>
            <p:cNvPr id="3" name="Groupe 31">
              <a:extLst>
                <a:ext uri="{FF2B5EF4-FFF2-40B4-BE49-F238E27FC236}">
                  <a16:creationId xmlns="" xmlns:a16="http://schemas.microsoft.com/office/drawing/2014/main" id="{911D3AC7-13CC-434A-A895-0FAEDB3291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39" y="533400"/>
              <a:ext cx="10838537" cy="2862063"/>
              <a:chOff x="62971" y="667691"/>
              <a:chExt cx="8956846" cy="2863074"/>
            </a:xfrm>
          </p:grpSpPr>
          <p:grpSp>
            <p:nvGrpSpPr>
              <p:cNvPr id="4" name="Groupe 23">
                <a:extLst>
                  <a:ext uri="{FF2B5EF4-FFF2-40B4-BE49-F238E27FC236}">
                    <a16:creationId xmlns="" xmlns:a16="http://schemas.microsoft.com/office/drawing/2014/main" id="{B60BD246-8FFD-4484-A867-7EC0CFD415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971" y="667691"/>
                <a:ext cx="8956846" cy="2863074"/>
                <a:chOff x="62971" y="667672"/>
                <a:chExt cx="8956845" cy="2863344"/>
              </a:xfrm>
            </p:grpSpPr>
            <p:pic>
              <p:nvPicPr>
                <p:cNvPr id="8" name="Picture 2" descr="C:\Documents and Settings\c09pedr1\Bureau\images.jpg">
                  <a:extLst>
                    <a:ext uri="{FF2B5EF4-FFF2-40B4-BE49-F238E27FC236}">
                      <a16:creationId xmlns="" xmlns:a16="http://schemas.microsoft.com/office/drawing/2014/main" id="{76CCAAC0-AB5F-4F83-926E-87BDDBDD3A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03253" y="1506247"/>
                  <a:ext cx="911142" cy="1161759"/>
                </a:xfrm>
                <a:prstGeom prst="rect">
                  <a:avLst/>
                </a:prstGeom>
                <a:noFill/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" name="Picture 3" descr="VALVE4">
                  <a:extLst>
                    <a:ext uri="{FF2B5EF4-FFF2-40B4-BE49-F238E27FC236}">
                      <a16:creationId xmlns="" xmlns:a16="http://schemas.microsoft.com/office/drawing/2014/main" id="{01AC87BD-6895-47F3-9CD6-F551F0CE8348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76055" y="1706221"/>
                  <a:ext cx="2535286" cy="714836"/>
                </a:xfrm>
                <a:prstGeom prst="rect">
                  <a:avLst/>
                </a:prstGeom>
                <a:noFill/>
                <a:ln w="38100">
                  <a:solidFill>
                    <a:srgbClr val="A77D00"/>
                  </a:solidFill>
                  <a:miter lim="800000"/>
                  <a:headEnd/>
                  <a:tailEnd/>
                </a:ln>
                <a:effectLst>
                  <a:outerShdw dist="1796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Picture 5" descr="C:\Documents and Settings\c09pedr1\Bureau\CAAVK92Z.jpg">
                  <a:extLst>
                    <a:ext uri="{FF2B5EF4-FFF2-40B4-BE49-F238E27FC236}">
                      <a16:creationId xmlns="" xmlns:a16="http://schemas.microsoft.com/office/drawing/2014/main" id="{856C3303-71A1-47E2-8D25-7882A39CF5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383"/>
                <a:stretch>
                  <a:fillRect/>
                </a:stretch>
              </p:blipFill>
              <p:spPr bwMode="auto">
                <a:xfrm>
                  <a:off x="7644395" y="667672"/>
                  <a:ext cx="1375421" cy="1972731"/>
                </a:xfrm>
                <a:prstGeom prst="rect">
                  <a:avLst/>
                </a:prstGeom>
                <a:noFill/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Text Box 6">
                  <a:extLst>
                    <a:ext uri="{FF2B5EF4-FFF2-40B4-BE49-F238E27FC236}">
                      <a16:creationId xmlns="" xmlns:a16="http://schemas.microsoft.com/office/drawing/2014/main" id="{DB1D16BD-A8C2-41E6-BDE3-7E2E4FCBCA4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8562" y="1529573"/>
                  <a:ext cx="3976496" cy="2001443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defTabSz="457200">
                    <a:defRPr/>
                  </a:pPr>
                  <a:r>
                    <a:rPr lang="fr-FR" sz="2000" b="0" dirty="0">
                      <a:solidFill>
                        <a:prstClr val="white"/>
                      </a:solidFill>
                      <a:latin typeface="Calibri" panose="020F0502020204030204" pitchFamily="34" charset="0"/>
                      <a:ea typeface="ヒラギノ角ゴ Pro W3" pitchFamily="112" charset="-128"/>
                      <a:cs typeface="Tahoma" pitchFamily="34" charset="0"/>
                    </a:rPr>
                    <a:t>- </a:t>
                  </a:r>
                  <a:r>
                    <a:rPr lang="fr-FR" sz="2400" b="0" dirty="0">
                      <a:solidFill>
                        <a:prstClr val="white"/>
                      </a:solidFill>
                      <a:latin typeface="Calibri" panose="020F0502020204030204" pitchFamily="34" charset="0"/>
                      <a:ea typeface="ヒラギノ角ゴ Pro W3" pitchFamily="112" charset="-128"/>
                      <a:cs typeface="Tahoma" pitchFamily="34" charset="0"/>
                    </a:rPr>
                    <a:t>Porcine valve in a self-made stent</a:t>
                  </a:r>
                </a:p>
                <a:p>
                  <a:pPr algn="l" defTabSz="457200">
                    <a:buFontTx/>
                    <a:buChar char="-"/>
                    <a:defRPr/>
                  </a:pPr>
                  <a:r>
                    <a:rPr lang="fr-FR" sz="2400" b="0" dirty="0">
                      <a:solidFill>
                        <a:prstClr val="white"/>
                      </a:solidFill>
                      <a:latin typeface="Calibri" panose="020F0502020204030204" pitchFamily="34" charset="0"/>
                      <a:ea typeface="ヒラギノ角ゴ Pro W3" pitchFamily="112" charset="-128"/>
                      <a:cs typeface="Tahoma" pitchFamily="34" charset="0"/>
                    </a:rPr>
                    <a:t> First implantation (</a:t>
                  </a:r>
                  <a:r>
                    <a:rPr lang="fr-FR" sz="2400" b="0" dirty="0" err="1">
                      <a:solidFill>
                        <a:prstClr val="white"/>
                      </a:solidFill>
                      <a:latin typeface="Calibri" panose="020F0502020204030204" pitchFamily="34" charset="0"/>
                      <a:ea typeface="ヒラギノ角ゴ Pro W3" pitchFamily="112" charset="-128"/>
                      <a:cs typeface="Tahoma" pitchFamily="34" charset="0"/>
                    </a:rPr>
                    <a:t>pig</a:t>
                  </a:r>
                  <a:r>
                    <a:rPr lang="fr-FR" sz="2400" b="0" dirty="0">
                      <a:solidFill>
                        <a:prstClr val="white"/>
                      </a:solidFill>
                      <a:latin typeface="Calibri" panose="020F0502020204030204" pitchFamily="34" charset="0"/>
                      <a:ea typeface="ヒラギノ角ゴ Pro W3" pitchFamily="112" charset="-128"/>
                      <a:cs typeface="Tahoma" pitchFamily="34" charset="0"/>
                    </a:rPr>
                    <a:t> model): 1989</a:t>
                  </a:r>
                </a:p>
                <a:p>
                  <a:pPr algn="l" defTabSz="457200">
                    <a:defRPr/>
                  </a:pPr>
                  <a:r>
                    <a:rPr lang="fr-FR" sz="2800" b="0" dirty="0">
                      <a:solidFill>
                        <a:prstClr val="white"/>
                      </a:solidFill>
                      <a:latin typeface="Calibri" panose="020F0502020204030204" pitchFamily="34" charset="0"/>
                      <a:ea typeface="ヒラギノ角ゴ Pro W3" pitchFamily="112" charset="-128"/>
                      <a:cs typeface="Tahoma" pitchFamily="34" charset="0"/>
                    </a:rPr>
                    <a:t>- </a:t>
                  </a:r>
                  <a:r>
                    <a:rPr lang="fr-FR" sz="2400" b="0" dirty="0">
                      <a:solidFill>
                        <a:prstClr val="white"/>
                      </a:solidFill>
                      <a:latin typeface="Calibri" panose="020F0502020204030204" pitchFamily="34" charset="0"/>
                      <a:ea typeface="ヒラギノ角ゴ Pro W3" pitchFamily="112" charset="-128"/>
                      <a:cs typeface="Tahoma" pitchFamily="34" charset="0"/>
                    </a:rPr>
                    <a:t>First publication: EHJ 1992</a:t>
                  </a:r>
                </a:p>
                <a:p>
                  <a:pPr algn="l" defTabSz="457200">
                    <a:buFontTx/>
                    <a:buChar char="-"/>
                    <a:defRPr/>
                  </a:pPr>
                  <a:r>
                    <a:rPr lang="fr-FR" sz="2400" b="0" dirty="0">
                      <a:solidFill>
                        <a:prstClr val="white"/>
                      </a:solidFill>
                      <a:latin typeface="Calibri" panose="020F0502020204030204" pitchFamily="34" charset="0"/>
                      <a:ea typeface="ヒラギノ角ゴ Pro W3" pitchFamily="112" charset="-128"/>
                      <a:cs typeface="Tahoma" pitchFamily="34" charset="0"/>
                    </a:rPr>
                    <a:t> First patent </a:t>
                  </a:r>
                  <a:r>
                    <a:rPr lang="fr-FR" sz="2400" b="0" dirty="0" err="1">
                      <a:solidFill>
                        <a:prstClr val="white"/>
                      </a:solidFill>
                      <a:latin typeface="Calibri" panose="020F0502020204030204" pitchFamily="34" charset="0"/>
                      <a:ea typeface="ヒラギノ角ゴ Pro W3" pitchFamily="112" charset="-128"/>
                      <a:cs typeface="Tahoma" pitchFamily="34" charset="0"/>
                    </a:rPr>
                    <a:t>issued</a:t>
                  </a:r>
                  <a:r>
                    <a:rPr lang="fr-FR" sz="2400" b="0" dirty="0">
                      <a:solidFill>
                        <a:prstClr val="white"/>
                      </a:solidFill>
                      <a:latin typeface="Calibri" panose="020F0502020204030204" pitchFamily="34" charset="0"/>
                      <a:ea typeface="ヒラギノ角ゴ Pro W3" pitchFamily="112" charset="-128"/>
                      <a:cs typeface="Tahoma" pitchFamily="34" charset="0"/>
                    </a:rPr>
                    <a:t>: 1995</a:t>
                  </a:r>
                </a:p>
                <a:p>
                  <a:pPr algn="l" defTabSz="457200">
                    <a:buFontTx/>
                    <a:buChar char="-"/>
                    <a:defRPr/>
                  </a:pPr>
                  <a:endParaRPr lang="fr-FR" sz="2400" b="0" dirty="0">
                    <a:solidFill>
                      <a:prstClr val="white"/>
                    </a:solidFill>
                    <a:latin typeface="Calibri" panose="020F0502020204030204" pitchFamily="34" charset="0"/>
                    <a:ea typeface="ヒラギノ角ゴ Pro W3" pitchFamily="112" charset="-128"/>
                    <a:cs typeface="Tahoma" pitchFamily="34" charset="0"/>
                  </a:endParaRPr>
                </a:p>
              </p:txBody>
            </p:sp>
            <p:sp>
              <p:nvSpPr>
                <p:cNvPr id="12" name="TextBox 8">
                  <a:extLst>
                    <a:ext uri="{FF2B5EF4-FFF2-40B4-BE49-F238E27FC236}">
                      <a16:creationId xmlns="" xmlns:a16="http://schemas.microsoft.com/office/drawing/2014/main" id="{FA9961EA-6B62-4D07-9BDC-72BFE1C6B7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32148" y="920302"/>
                  <a:ext cx="3317111" cy="5234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  <a:ea typeface="ヒラギノ角ゴ Pro W3" pitchFamily="112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ヒラギノ角ゴ Pro W3" pitchFamily="112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ヒラギノ角ゴ Pro W3" pitchFamily="112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ヒラギノ角ゴ Pro W3" pitchFamily="112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ヒラギノ角ゴ Pro W3" pitchFamily="112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ヒラギノ角ゴ Pro W3" pitchFamily="112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ヒラギノ角ゴ Pro W3" pitchFamily="112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ヒラギノ角ゴ Pro W3" pitchFamily="112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ヒラギノ角ゴ Pro W3" pitchFamily="112" charset="-128"/>
                    </a:defRPr>
                  </a:lvl9pPr>
                </a:lstStyle>
                <a:p>
                  <a:pPr algn="l" defTabSz="457200">
                    <a:spcBef>
                      <a:spcPct val="0"/>
                    </a:spcBef>
                    <a:buNone/>
                  </a:pPr>
                  <a:r>
                    <a:rPr lang="fr-FR" altLang="fr-FR" sz="2800" dirty="0">
                      <a:cs typeface="+mn-cs"/>
                    </a:rPr>
                    <a:t> </a:t>
                  </a:r>
                  <a:r>
                    <a:rPr lang="fr-FR" altLang="fr-FR" sz="2800" b="0" dirty="0">
                      <a:cs typeface="+mn-cs"/>
                    </a:rPr>
                    <a:t>Percutaneous Heart Valve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="" xmlns:a16="http://schemas.microsoft.com/office/drawing/2014/main" id="{BC110D1F-8285-41C4-86F0-80EC1914BA25}"/>
                    </a:ext>
                  </a:extLst>
                </p:cNvPr>
                <p:cNvSpPr txBox="1"/>
                <p:nvPr/>
              </p:nvSpPr>
              <p:spPr>
                <a:xfrm>
                  <a:off x="62971" y="913345"/>
                  <a:ext cx="2894742" cy="523454"/>
                </a:xfrm>
                <a:prstGeom prst="rect">
                  <a:avLst/>
                </a:prstGeom>
                <a:noFill/>
                <a:ln>
                  <a:solidFill>
                    <a:srgbClr val="FFC00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 algn="l" defTabSz="457200">
                    <a:defRPr/>
                  </a:pPr>
                  <a:r>
                    <a:rPr lang="fr-FR" sz="2800" b="0" i="1" dirty="0">
                      <a:solidFill>
                        <a:prstClr val="white">
                          <a:lumMod val="95000"/>
                        </a:prstClr>
                      </a:solidFill>
                      <a:latin typeface="Calibri" panose="020F0502020204030204" pitchFamily="34" charset="0"/>
                      <a:ea typeface="ヒラギノ角ゴ Pro W3" charset="-128"/>
                      <a:cs typeface="+mn-cs"/>
                    </a:rPr>
                    <a:t>- </a:t>
                  </a:r>
                  <a:r>
                    <a:rPr lang="fr-FR" sz="2800" b="0" i="1" dirty="0">
                      <a:solidFill>
                        <a:srgbClr val="FFFF00"/>
                      </a:solidFill>
                      <a:latin typeface="Calibri" panose="020F0502020204030204" pitchFamily="34" charset="0"/>
                      <a:ea typeface="ヒラギノ角ゴ Pro W3" charset="-128"/>
                      <a:cs typeface="+mn-cs"/>
                    </a:rPr>
                    <a:t>Hening </a:t>
                  </a:r>
                  <a:r>
                    <a:rPr lang="fr-FR" sz="2800" b="0" i="1" dirty="0" err="1">
                      <a:solidFill>
                        <a:srgbClr val="FFFF00"/>
                      </a:solidFill>
                      <a:latin typeface="Calibri" panose="020F0502020204030204" pitchFamily="34" charset="0"/>
                      <a:ea typeface="ヒラギノ角ゴ Pro W3" charset="-128"/>
                      <a:cs typeface="+mn-cs"/>
                    </a:rPr>
                    <a:t>Rud</a:t>
                  </a:r>
                  <a:r>
                    <a:rPr lang="fr-FR" sz="2800" b="0" i="1" dirty="0">
                      <a:solidFill>
                        <a:srgbClr val="FFFF00"/>
                      </a:solidFill>
                      <a:latin typeface="Calibri" panose="020F0502020204030204" pitchFamily="34" charset="0"/>
                      <a:ea typeface="ヒラギノ角ゴ Pro W3" charset="-128"/>
                      <a:cs typeface="+mn-cs"/>
                    </a:rPr>
                    <a:t> Andersen</a:t>
                  </a:r>
                </a:p>
              </p:txBody>
            </p:sp>
          </p:grpSp>
          <p:sp>
            <p:nvSpPr>
              <p:cNvPr id="6" name="ZoneTexte 5">
                <a:extLst>
                  <a:ext uri="{FF2B5EF4-FFF2-40B4-BE49-F238E27FC236}">
                    <a16:creationId xmlns="" xmlns:a16="http://schemas.microsoft.com/office/drawing/2014/main" id="{1588C632-3942-4DDC-B9B1-F6957FD0A03F}"/>
                  </a:ext>
                </a:extLst>
              </p:cNvPr>
              <p:cNvSpPr txBox="1"/>
              <p:nvPr/>
            </p:nvSpPr>
            <p:spPr bwMode="auto">
              <a:xfrm>
                <a:off x="4878129" y="2736001"/>
                <a:ext cx="2931140" cy="52340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>
                <a:spAutoFit/>
              </a:bodyPr>
              <a:lstStyle/>
              <a:p>
                <a:pPr algn="l" defTabSz="457200">
                  <a:defRPr/>
                </a:pPr>
                <a:r>
                  <a:rPr lang="fr-FR" sz="2800" i="1" dirty="0">
                    <a:solidFill>
                      <a:schemeClr val="bg2">
                        <a:lumMod val="50000"/>
                      </a:schemeClr>
                    </a:solidFill>
                    <a:latin typeface="Calibri" panose="020F0502020204030204" pitchFamily="34" charset="0"/>
                    <a:ea typeface="ヒラギノ角ゴ Pro W3" charset="-128"/>
                    <a:cs typeface="Tahoma" pitchFamily="34" charset="0"/>
                  </a:rPr>
                  <a:t>No </a:t>
                </a:r>
                <a:r>
                  <a:rPr lang="fr-FR" sz="2800" i="1" dirty="0" err="1">
                    <a:solidFill>
                      <a:schemeClr val="bg2">
                        <a:lumMod val="50000"/>
                      </a:schemeClr>
                    </a:solidFill>
                    <a:latin typeface="Calibri" panose="020F0502020204030204" pitchFamily="34" charset="0"/>
                    <a:ea typeface="ヒラギノ角ゴ Pro W3" charset="-128"/>
                    <a:cs typeface="Tahoma" pitchFamily="34" charset="0"/>
                  </a:rPr>
                  <a:t>human</a:t>
                </a:r>
                <a:r>
                  <a:rPr lang="fr-FR" sz="2800" i="1" dirty="0">
                    <a:solidFill>
                      <a:schemeClr val="bg2">
                        <a:lumMod val="50000"/>
                      </a:schemeClr>
                    </a:solidFill>
                    <a:latin typeface="Calibri" panose="020F0502020204030204" pitchFamily="34" charset="0"/>
                    <a:ea typeface="ヒラギノ角ゴ Pro W3" charset="-128"/>
                    <a:cs typeface="Tahoma" pitchFamily="34" charset="0"/>
                  </a:rPr>
                  <a:t> application</a:t>
                </a:r>
                <a:endParaRPr lang="fr-FR" sz="2800" i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ea typeface="ヒラギノ角ゴ Pro W3" charset="-128"/>
                  <a:cs typeface="+mn-cs"/>
                </a:endParaRPr>
              </a:p>
            </p:txBody>
          </p:sp>
        </p:grpSp>
        <p:cxnSp>
          <p:nvCxnSpPr>
            <p:cNvPr id="23" name="Connecteur droit 22">
              <a:extLst>
                <a:ext uri="{FF2B5EF4-FFF2-40B4-BE49-F238E27FC236}">
                  <a16:creationId xmlns="" xmlns:a16="http://schemas.microsoft.com/office/drawing/2014/main" id="{D3A2DA0C-F218-414E-B333-BF615E3777E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0" y="3119649"/>
              <a:ext cx="10972800" cy="2387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e 27">
            <a:extLst>
              <a:ext uri="{FF2B5EF4-FFF2-40B4-BE49-F238E27FC236}">
                <a16:creationId xmlns="" xmlns:a16="http://schemas.microsoft.com/office/drawing/2014/main" id="{EBE4E1AF-2868-4D53-8DC6-DCAC794EC7DD}"/>
              </a:ext>
            </a:extLst>
          </p:cNvPr>
          <p:cNvGrpSpPr/>
          <p:nvPr/>
        </p:nvGrpSpPr>
        <p:grpSpPr>
          <a:xfrm>
            <a:off x="-139858" y="3352802"/>
            <a:ext cx="11036459" cy="2089461"/>
            <a:chOff x="-139859" y="3352800"/>
            <a:chExt cx="11036459" cy="2089461"/>
          </a:xfrm>
        </p:grpSpPr>
        <p:sp>
          <p:nvSpPr>
            <p:cNvPr id="17" name="ZoneTexte 13">
              <a:extLst>
                <a:ext uri="{FF2B5EF4-FFF2-40B4-BE49-F238E27FC236}">
                  <a16:creationId xmlns="" xmlns:a16="http://schemas.microsoft.com/office/drawing/2014/main" id="{FBA089A4-68FA-44A7-87FC-F768281A5E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" y="3886200"/>
              <a:ext cx="7864474" cy="52322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algn="l" defTabSz="457200" eaLnBrk="1" hangingPunct="1">
                <a:buClr>
                  <a:prstClr val="white"/>
                </a:buClr>
                <a:defRPr/>
              </a:pPr>
              <a:r>
                <a:rPr lang="fr-FR" sz="2800" b="0" dirty="0">
                  <a:solidFill>
                    <a:prstClr val="white"/>
                  </a:solidFill>
                </a:rPr>
                <a:t>- </a:t>
              </a:r>
              <a:r>
                <a:rPr lang="fr-FR" b="0" dirty="0">
                  <a:solidFill>
                    <a:prstClr val="white"/>
                  </a:solidFill>
                  <a:latin typeface="Calibri"/>
                </a:rPr>
                <a:t>Bovine </a:t>
              </a:r>
              <a:r>
                <a:rPr lang="fr-FR" b="0" dirty="0" err="1">
                  <a:solidFill>
                    <a:prstClr val="white"/>
                  </a:solidFill>
                  <a:latin typeface="Calibri"/>
                </a:rPr>
                <a:t>jugular</a:t>
              </a:r>
              <a:r>
                <a:rPr lang="fr-FR" b="0" dirty="0">
                  <a:solidFill>
                    <a:prstClr val="white"/>
                  </a:solidFill>
                  <a:latin typeface="Calibri"/>
                </a:rPr>
                <a:t> </a:t>
              </a:r>
              <a:r>
                <a:rPr lang="fr-FR" b="0" dirty="0" err="1">
                  <a:solidFill>
                    <a:prstClr val="white"/>
                  </a:solidFill>
                  <a:latin typeface="Calibri"/>
                </a:rPr>
                <a:t>vein</a:t>
              </a:r>
              <a:r>
                <a:rPr lang="fr-FR" b="0" dirty="0">
                  <a:solidFill>
                    <a:prstClr val="white"/>
                  </a:solidFill>
                  <a:latin typeface="Calibri"/>
                </a:rPr>
                <a:t> valve </a:t>
              </a:r>
              <a:r>
                <a:rPr lang="fr-FR" b="0" dirty="0" err="1">
                  <a:solidFill>
                    <a:prstClr val="white"/>
                  </a:solidFill>
                  <a:latin typeface="Calibri"/>
                </a:rPr>
                <a:t>within</a:t>
              </a:r>
              <a:r>
                <a:rPr lang="fr-FR" b="0" dirty="0">
                  <a:solidFill>
                    <a:prstClr val="white"/>
                  </a:solidFill>
                  <a:latin typeface="Calibri"/>
                </a:rPr>
                <a:t> a </a:t>
              </a:r>
              <a:r>
                <a:rPr lang="fr-FR" b="0" dirty="0" err="1">
                  <a:solidFill>
                    <a:prstClr val="white"/>
                  </a:solidFill>
                  <a:latin typeface="Calibri"/>
                </a:rPr>
                <a:t>balloon</a:t>
              </a:r>
              <a:r>
                <a:rPr lang="fr-FR" b="0" dirty="0">
                  <a:solidFill>
                    <a:prstClr val="white"/>
                  </a:solidFill>
                  <a:latin typeface="Calibri"/>
                </a:rPr>
                <a:t> </a:t>
              </a:r>
              <a:r>
                <a:rPr lang="fr-FR" b="0" dirty="0" err="1">
                  <a:solidFill>
                    <a:prstClr val="white"/>
                  </a:solidFill>
                  <a:latin typeface="Calibri"/>
                </a:rPr>
                <a:t>expandable</a:t>
              </a:r>
              <a:r>
                <a:rPr lang="fr-FR" b="0" dirty="0">
                  <a:solidFill>
                    <a:prstClr val="white"/>
                  </a:solidFill>
                  <a:latin typeface="Calibri"/>
                </a:rPr>
                <a:t> stent</a:t>
              </a:r>
            </a:p>
          </p:txBody>
        </p:sp>
        <p:sp>
          <p:nvSpPr>
            <p:cNvPr id="18" name="Rectangle 12">
              <a:extLst>
                <a:ext uri="{FF2B5EF4-FFF2-40B4-BE49-F238E27FC236}">
                  <a16:creationId xmlns="" xmlns:a16="http://schemas.microsoft.com/office/drawing/2014/main" id="{B6EF4F36-40A1-48AE-932A-AD07BBD1F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0898" y="3352800"/>
              <a:ext cx="46953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pitchFamily="112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pitchFamily="112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pitchFamily="112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pitchFamily="112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pitchFamily="112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pitchFamily="112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pitchFamily="112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pitchFamily="112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pitchFamily="112" charset="-128"/>
                </a:defRPr>
              </a:lvl9pPr>
            </a:lstStyle>
            <a:p>
              <a:pPr algn="l" defTabSz="457200">
                <a:spcBef>
                  <a:spcPct val="0"/>
                </a:spcBef>
                <a:buNone/>
              </a:pPr>
              <a:r>
                <a:rPr lang="fr-FR" altLang="fr-FR" sz="2800" b="0" dirty="0">
                  <a:solidFill>
                    <a:schemeClr val="bg1"/>
                  </a:solidFill>
                  <a:cs typeface="Tahoma" panose="020B0604030504040204" pitchFamily="34" charset="0"/>
                </a:rPr>
                <a:t>Percutaneous </a:t>
              </a:r>
              <a:r>
                <a:rPr lang="fr-FR" altLang="fr-FR" sz="2800" b="0" dirty="0" err="1">
                  <a:solidFill>
                    <a:schemeClr val="bg1"/>
                  </a:solidFill>
                  <a:cs typeface="Tahoma" panose="020B0604030504040204" pitchFamily="34" charset="0"/>
                </a:rPr>
                <a:t>Pulmonary</a:t>
              </a:r>
              <a:r>
                <a:rPr lang="fr-FR" altLang="fr-FR" sz="2800" b="0" dirty="0">
                  <a:solidFill>
                    <a:schemeClr val="bg1"/>
                  </a:solidFill>
                  <a:cs typeface="Tahoma" panose="020B0604030504040204" pitchFamily="34" charset="0"/>
                </a:rPr>
                <a:t> Valve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="" xmlns:a16="http://schemas.microsoft.com/office/drawing/2014/main" id="{A217A5E4-EC24-47D2-8939-1C0A94CCF9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39859" y="4918386"/>
              <a:ext cx="9139237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457200">
                <a:defRPr/>
              </a:pPr>
              <a:r>
                <a:rPr lang="fr-FR" sz="2700" dirty="0">
                  <a:solidFill>
                    <a:prstClr val="white"/>
                  </a:solidFill>
                  <a:latin typeface="Calibri" panose="020F0502020204030204" pitchFamily="34" charset="0"/>
                  <a:ea typeface="ヒラギノ角ゴ Pro W3" pitchFamily="112" charset="-128"/>
                  <a:cs typeface="Arial" charset="0"/>
                </a:rPr>
                <a:t>            </a:t>
              </a:r>
              <a:r>
                <a:rPr lang="fr-FR" sz="2800" b="0" i="1" dirty="0">
                  <a:solidFill>
                    <a:srgbClr val="FFFFCC"/>
                  </a:solidFill>
                  <a:latin typeface="Calibri" panose="020F0502020204030204" pitchFamily="34" charset="0"/>
                  <a:ea typeface="ヒラギノ角ゴ Pro W3" pitchFamily="112" charset="-128"/>
                  <a:cs typeface="Arial" charset="0"/>
                </a:rPr>
                <a:t>Large </a:t>
              </a:r>
              <a:r>
                <a:rPr lang="fr-FR" sz="2800" b="0" i="1" dirty="0" err="1">
                  <a:solidFill>
                    <a:srgbClr val="FFFFCC"/>
                  </a:solidFill>
                  <a:latin typeface="Calibri" panose="020F0502020204030204" pitchFamily="34" charset="0"/>
                  <a:ea typeface="ヒラギノ角ゴ Pro W3" pitchFamily="112" charset="-128"/>
                  <a:cs typeface="Arial" charset="0"/>
                </a:rPr>
                <a:t>worldwide</a:t>
              </a:r>
              <a:r>
                <a:rPr lang="fr-FR" sz="2800" b="0" i="1" dirty="0">
                  <a:solidFill>
                    <a:srgbClr val="FFFFCC"/>
                  </a:solidFill>
                  <a:latin typeface="Calibri" panose="020F0502020204030204" pitchFamily="34" charset="0"/>
                  <a:ea typeface="ヒラギノ角ゴ Pro W3" pitchFamily="112" charset="-128"/>
                  <a:cs typeface="Arial" charset="0"/>
                </a:rPr>
                <a:t> expansion in </a:t>
              </a:r>
              <a:r>
                <a:rPr lang="fr-FR" sz="2800" b="0" i="1" dirty="0" err="1">
                  <a:solidFill>
                    <a:srgbClr val="FFFFCC"/>
                  </a:solidFill>
                  <a:latin typeface="Calibri" panose="020F0502020204030204" pitchFamily="34" charset="0"/>
                  <a:ea typeface="ヒラギノ角ゴ Pro W3" pitchFamily="112" charset="-128"/>
                  <a:cs typeface="Arial" charset="0"/>
                </a:rPr>
                <a:t>this</a:t>
              </a:r>
              <a:r>
                <a:rPr lang="fr-FR" sz="2800" b="0" i="1" dirty="0">
                  <a:solidFill>
                    <a:srgbClr val="FFFFCC"/>
                  </a:solidFill>
                  <a:latin typeface="Calibri" panose="020F0502020204030204" pitchFamily="34" charset="0"/>
                  <a:ea typeface="ヒラギノ角ゴ Pro W3" pitchFamily="112" charset="-128"/>
                  <a:cs typeface="Arial" charset="0"/>
                </a:rPr>
                <a:t> indication</a:t>
              </a:r>
            </a:p>
          </p:txBody>
        </p:sp>
        <p:pic>
          <p:nvPicPr>
            <p:cNvPr id="20" name="Picture 1027">
              <a:extLst>
                <a:ext uri="{FF2B5EF4-FFF2-40B4-BE49-F238E27FC236}">
                  <a16:creationId xmlns="" xmlns:a16="http://schemas.microsoft.com/office/drawing/2014/main" id="{4103DF50-818C-4668-A686-3E2917553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0" t="27191" r="83989" b="51463"/>
            <a:stretch>
              <a:fillRect/>
            </a:stretch>
          </p:blipFill>
          <p:spPr bwMode="auto">
            <a:xfrm>
              <a:off x="9381796" y="3429000"/>
              <a:ext cx="1514804" cy="1751628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26">
              <a:extLst>
                <a:ext uri="{FF2B5EF4-FFF2-40B4-BE49-F238E27FC236}">
                  <a16:creationId xmlns="" xmlns:a16="http://schemas.microsoft.com/office/drawing/2014/main" id="{B147A227-A40D-4960-96C8-57E4DF691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00" t="38837" r="11000" b="19333"/>
            <a:stretch>
              <a:fillRect/>
            </a:stretch>
          </p:blipFill>
          <p:spPr bwMode="auto">
            <a:xfrm>
              <a:off x="8104380" y="3581400"/>
              <a:ext cx="1192020" cy="1495579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ZoneTexte 21">
              <a:extLst>
                <a:ext uri="{FF2B5EF4-FFF2-40B4-BE49-F238E27FC236}">
                  <a16:creationId xmlns="" xmlns:a16="http://schemas.microsoft.com/office/drawing/2014/main" id="{5C6AD80D-1FF0-448C-B996-83516B78692D}"/>
                </a:ext>
              </a:extLst>
            </p:cNvPr>
            <p:cNvSpPr txBox="1"/>
            <p:nvPr/>
          </p:nvSpPr>
          <p:spPr bwMode="auto">
            <a:xfrm>
              <a:off x="76200" y="3373291"/>
              <a:ext cx="3055388" cy="52322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none">
              <a:spAutoFit/>
            </a:bodyPr>
            <a:lstStyle/>
            <a:p>
              <a:pPr algn="l" defTabSz="457200">
                <a:defRPr/>
              </a:pPr>
              <a:r>
                <a:rPr lang="fr-FR" sz="2800" b="0" i="1" dirty="0">
                  <a:solidFill>
                    <a:prstClr val="white">
                      <a:lumMod val="95000"/>
                    </a:prstClr>
                  </a:solidFill>
                  <a:latin typeface="Calibri" panose="020F0502020204030204" pitchFamily="34" charset="0"/>
                  <a:ea typeface="ヒラギノ角ゴ Pro W3" charset="-128"/>
                  <a:cs typeface="+mn-cs"/>
                </a:rPr>
                <a:t>- </a:t>
              </a:r>
              <a:r>
                <a:rPr lang="fr-FR" sz="2800" b="0" i="1" dirty="0" err="1">
                  <a:solidFill>
                    <a:srgbClr val="FFFF00"/>
                  </a:solidFill>
                  <a:latin typeface="Calibri" panose="020F0502020204030204" pitchFamily="34" charset="0"/>
                  <a:ea typeface="ヒラギノ角ゴ Pro W3" charset="-128"/>
                  <a:cs typeface="+mn-cs"/>
                </a:rPr>
                <a:t>Philipp</a:t>
              </a:r>
              <a:r>
                <a:rPr lang="fr-FR" sz="2800" b="0" i="1" dirty="0">
                  <a:solidFill>
                    <a:srgbClr val="FFFF00"/>
                  </a:solidFill>
                  <a:latin typeface="Calibri" panose="020F0502020204030204" pitchFamily="34" charset="0"/>
                  <a:ea typeface="ヒラギノ角ゴ Pro W3" charset="-128"/>
                  <a:cs typeface="+mn-cs"/>
                </a:rPr>
                <a:t> Bonhoeffer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="" xmlns:a16="http://schemas.microsoft.com/office/drawing/2014/main" id="{785651AA-4B8F-457D-8271-614A0418C1D5}"/>
                </a:ext>
              </a:extLst>
            </p:cNvPr>
            <p:cNvSpPr txBox="1"/>
            <p:nvPr/>
          </p:nvSpPr>
          <p:spPr bwMode="auto">
            <a:xfrm>
              <a:off x="152400" y="4419600"/>
              <a:ext cx="7783606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pPr algn="l" defTabSz="457200">
                <a:defRPr/>
              </a:pPr>
              <a:r>
                <a:rPr lang="fr-FR" sz="28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ea typeface="ヒラギノ角ゴ Pro W3" charset="-128"/>
                  <a:cs typeface="Arial" charset="0"/>
                </a:rPr>
                <a:t>2000</a:t>
              </a:r>
              <a:r>
                <a:rPr lang="fr-FR" sz="2800" i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ea typeface="ヒラギノ角ゴ Pro W3" charset="-128"/>
                  <a:cs typeface="Arial" charset="0"/>
                </a:rPr>
                <a:t>: First </a:t>
              </a:r>
              <a:r>
                <a:rPr lang="fr-FR" sz="2800" i="1" dirty="0" err="1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ea typeface="ヒラギノ角ゴ Pro W3" charset="-128"/>
                  <a:cs typeface="Arial" charset="0"/>
                </a:rPr>
                <a:t>human</a:t>
              </a:r>
              <a:r>
                <a:rPr lang="fr-FR" sz="2800" i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ea typeface="ヒラギノ角ゴ Pro W3" charset="-128"/>
                  <a:cs typeface="Arial" charset="0"/>
                </a:rPr>
                <a:t> implantation in RV to PA conduit</a:t>
              </a:r>
              <a:endParaRPr lang="fr-FR" sz="2400" b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ヒラギノ角ゴ Pro W3" charset="-128"/>
                <a:cs typeface="+mn-cs"/>
              </a:endParaRP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="" xmlns:a16="http://schemas.microsoft.com/office/drawing/2014/main" id="{0EC5A7E2-C184-4749-A4F5-6BE67FEFEDB9}"/>
              </a:ext>
            </a:extLst>
          </p:cNvPr>
          <p:cNvSpPr txBox="1"/>
          <p:nvPr/>
        </p:nvSpPr>
        <p:spPr>
          <a:xfrm>
            <a:off x="8444105" y="15240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41 Fr</a:t>
            </a:r>
          </a:p>
        </p:txBody>
      </p:sp>
    </p:spTree>
    <p:extLst>
      <p:ext uri="{BB962C8B-B14F-4D97-AF65-F5344CB8AC3E}">
        <p14:creationId xmlns:p14="http://schemas.microsoft.com/office/powerpoint/2010/main" val="79971867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266260" y="-142238"/>
            <a:ext cx="10415426" cy="1042564"/>
          </a:xfrm>
        </p:spPr>
        <p:txBody>
          <a:bodyPr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TAVR: </a:t>
            </a:r>
            <a:r>
              <a:rPr lang="fr-FR" dirty="0" err="1">
                <a:solidFill>
                  <a:schemeClr val="bg1"/>
                </a:solidFill>
                <a:latin typeface="+mn-lt"/>
              </a:rPr>
              <a:t>From</a:t>
            </a:r>
            <a:r>
              <a:rPr lang="fr-FR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+mn-lt"/>
              </a:rPr>
              <a:t>Idea</a:t>
            </a:r>
            <a:r>
              <a:rPr lang="fr-FR" dirty="0">
                <a:solidFill>
                  <a:schemeClr val="bg1"/>
                </a:solidFill>
                <a:latin typeface="+mn-lt"/>
              </a:rPr>
              <a:t> to Validation of Concept</a:t>
            </a:r>
            <a:endParaRPr lang="en-US" i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17" name="Groupe 116"/>
          <p:cNvGrpSpPr/>
          <p:nvPr/>
        </p:nvGrpSpPr>
        <p:grpSpPr>
          <a:xfrm>
            <a:off x="-392587" y="990602"/>
            <a:ext cx="4994910" cy="3112147"/>
            <a:chOff x="-387855" y="765316"/>
            <a:chExt cx="4162425" cy="282178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/>
            <a:srcRect l="20094" t="21270" r="38692" b="27968"/>
            <a:stretch>
              <a:fillRect/>
            </a:stretch>
          </p:blipFill>
          <p:spPr bwMode="auto">
            <a:xfrm>
              <a:off x="198960" y="765316"/>
              <a:ext cx="2945606" cy="2821783"/>
            </a:xfrm>
            <a:prstGeom prst="rect">
              <a:avLst/>
            </a:prstGeom>
            <a:noFill/>
            <a:ln w="9525">
              <a:solidFill>
                <a:schemeClr val="bg2">
                  <a:lumMod val="10000"/>
                </a:schemeClr>
              </a:solidFill>
              <a:miter lim="800000"/>
              <a:headEnd/>
              <a:tailEnd/>
            </a:ln>
          </p:spPr>
        </p:pic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-387855" y="3009596"/>
              <a:ext cx="4162425" cy="530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fr-F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Tahoma" pitchFamily="34" charset="0"/>
                </a:rPr>
                <a:t>Circular balloon expansion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fr-F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Tahoma" pitchFamily="34" charset="0"/>
                </a:rPr>
                <a:t>is observed in all BAV cases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="" xmlns:a16="http://schemas.microsoft.com/office/drawing/2014/main" id="{EB91A8FF-DB20-42A9-9198-CA0DEC371207}"/>
              </a:ext>
            </a:extLst>
          </p:cNvPr>
          <p:cNvGrpSpPr/>
          <p:nvPr/>
        </p:nvGrpSpPr>
        <p:grpSpPr>
          <a:xfrm>
            <a:off x="3951122" y="1143002"/>
            <a:ext cx="6880024" cy="4019707"/>
            <a:chOff x="3951120" y="1143000"/>
            <a:chExt cx="6880024" cy="4019707"/>
          </a:xfrm>
        </p:grpSpPr>
        <p:grpSp>
          <p:nvGrpSpPr>
            <p:cNvPr id="35" name="Groupe 34"/>
            <p:cNvGrpSpPr/>
            <p:nvPr/>
          </p:nvGrpSpPr>
          <p:grpSpPr>
            <a:xfrm>
              <a:off x="3951120" y="1143000"/>
              <a:ext cx="6880024" cy="3109464"/>
              <a:chOff x="3264282" y="669491"/>
              <a:chExt cx="5733353" cy="3109464"/>
            </a:xfrm>
          </p:grpSpPr>
          <p:grpSp>
            <p:nvGrpSpPr>
              <p:cNvPr id="3" name="Groupe 2"/>
              <p:cNvGrpSpPr/>
              <p:nvPr/>
            </p:nvGrpSpPr>
            <p:grpSpPr>
              <a:xfrm>
                <a:off x="3264282" y="669491"/>
                <a:ext cx="5733353" cy="3109464"/>
                <a:chOff x="3264282" y="669491"/>
                <a:chExt cx="5733353" cy="3109464"/>
              </a:xfrm>
            </p:grpSpPr>
            <p:grpSp>
              <p:nvGrpSpPr>
                <p:cNvPr id="76" name="Groupe 75"/>
                <p:cNvGrpSpPr/>
                <p:nvPr/>
              </p:nvGrpSpPr>
              <p:grpSpPr>
                <a:xfrm>
                  <a:off x="3963440" y="1441043"/>
                  <a:ext cx="4355886" cy="2337912"/>
                  <a:chOff x="3421835" y="778595"/>
                  <a:chExt cx="3999086" cy="2064174"/>
                </a:xfrm>
              </p:grpSpPr>
              <p:pic>
                <p:nvPicPr>
                  <p:cNvPr id="63" name="Picture 106" descr="C:\Médecins\CERA\Scan\anapath6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62" b="4374"/>
                  <a:stretch/>
                </p:blipFill>
                <p:spPr bwMode="auto">
                  <a:xfrm>
                    <a:off x="5604658" y="802360"/>
                    <a:ext cx="1814908" cy="1772104"/>
                  </a:xfrm>
                  <a:prstGeom prst="rect">
                    <a:avLst/>
                  </a:prstGeom>
                  <a:noFill/>
                  <a:ln w="28575">
                    <a:noFill/>
                    <a:miter lim="800000"/>
                    <a:headEnd/>
                    <a:tailEnd/>
                  </a:ln>
                  <a:effectLst>
                    <a:glow rad="127000">
                      <a:schemeClr val="accent1">
                        <a:alpha val="40000"/>
                      </a:schemeClr>
                    </a:glo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7" name="Picture 104" descr="C:\Médecins\CERA\Scan\anapath3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8988" r="21613" b="18920"/>
                  <a:stretch/>
                </p:blipFill>
                <p:spPr bwMode="auto">
                  <a:xfrm>
                    <a:off x="3421835" y="778595"/>
                    <a:ext cx="1843236" cy="1765260"/>
                  </a:xfrm>
                  <a:prstGeom prst="rect">
                    <a:avLst/>
                  </a:prstGeom>
                  <a:noFill/>
                  <a:ln w="28575">
                    <a:noFill/>
                    <a:miter lim="800000"/>
                    <a:headEnd/>
                    <a:tailEnd/>
                  </a:ln>
                  <a:effectLst>
                    <a:glow rad="127000">
                      <a:schemeClr val="accent1">
                        <a:alpha val="40000"/>
                      </a:schemeClr>
                    </a:glo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70" name="ZoneTexte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36009" y="2543855"/>
                    <a:ext cx="1414890" cy="2989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ヒラギノ角ゴ Pro W3" charset="-128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ヒラギノ角ゴ Pro W3" charset="-128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ヒラギノ角ゴ Pro W3" charset="-128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ヒラギノ角ゴ Pro W3" charset="-128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ヒラギノ角ゴ Pro W3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ヒラギノ角ゴ Pro W3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ヒラギノ角ゴ Pro W3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ヒラギノ角ゴ Pro W3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ヒラギノ角ゴ Pro W3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en-US" sz="1600" b="1" dirty="0">
                        <a:cs typeface="Arial" panose="020B0604020202020204" pitchFamily="34" charset="0"/>
                      </a:rPr>
                      <a:t>Post-23mm</a:t>
                    </a:r>
                    <a:r>
                      <a:rPr lang="fr-FR" altLang="en-US" sz="1600" b="1" dirty="0">
                        <a:solidFill>
                          <a:schemeClr val="bg1"/>
                        </a:solidFill>
                        <a:cs typeface="Arial" panose="020B0604020202020204" pitchFamily="34" charset="0"/>
                      </a:rPr>
                      <a:t> </a:t>
                    </a:r>
                    <a:r>
                      <a:rPr lang="fr-FR" altLang="en-US" sz="1600" b="1" dirty="0" err="1">
                        <a:cs typeface="Arial" panose="020B0604020202020204" pitchFamily="34" charset="0"/>
                      </a:rPr>
                      <a:t>Balloon</a:t>
                    </a:r>
                    <a:endParaRPr lang="fr-FR" altLang="en-US" sz="1600" b="1" dirty="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4" name="ZoneTexte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660526" y="2543855"/>
                    <a:ext cx="1760395" cy="2989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ヒラギノ角ゴ Pro W3" charset="-128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ヒラギノ角ゴ Pro W3" charset="-128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ヒラギノ角ゴ Pro W3" charset="-128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ヒラギノ角ゴ Pro W3" charset="-128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ヒラギノ角ゴ Pro W3" charset="-128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ヒラギノ角ゴ Pro W3" charset="-128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ヒラギノ角ゴ Pro W3" charset="-128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ヒラギノ角ゴ Pro W3" charset="-128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ヒラギノ角ゴ Pro W3" charset="-128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fr-FR" altLang="en-US" sz="1600" b="1" dirty="0">
                        <a:cs typeface="Arial" panose="020B0604020202020204" pitchFamily="34" charset="0"/>
                      </a:rPr>
                      <a:t>Post-23mm Palmaz Stent</a:t>
                    </a:r>
                  </a:p>
                </p:txBody>
              </p:sp>
            </p:grpSp>
            <p:sp>
              <p:nvSpPr>
                <p:cNvPr id="102" name="ZoneTexte 101"/>
                <p:cNvSpPr txBox="1"/>
                <p:nvPr/>
              </p:nvSpPr>
              <p:spPr>
                <a:xfrm>
                  <a:off x="3264282" y="669491"/>
                  <a:ext cx="5733353" cy="461665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2400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Rouen 1994: </a:t>
                  </a:r>
                  <a:r>
                    <a:rPr lang="fr-FR" sz="2400" b="1" dirty="0" err="1">
                      <a:solidFill>
                        <a:schemeClr val="accent1">
                          <a:lumMod val="50000"/>
                        </a:schemeClr>
                      </a:solidFill>
                    </a:rPr>
                    <a:t>Autopsy</a:t>
                  </a:r>
                  <a:r>
                    <a:rPr lang="fr-FR" sz="2400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 </a:t>
                  </a:r>
                  <a:r>
                    <a:rPr lang="fr-FR" sz="2400" b="1" dirty="0" err="1">
                      <a:solidFill>
                        <a:schemeClr val="accent1">
                          <a:lumMod val="50000"/>
                        </a:schemeClr>
                      </a:solidFill>
                    </a:rPr>
                    <a:t>study</a:t>
                  </a:r>
                  <a:r>
                    <a:rPr lang="fr-FR" sz="2400" b="1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 on 12 AS patients</a:t>
                  </a:r>
                  <a:endParaRPr lang="en-US" sz="2400" b="1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</p:grpSp>
          <p:cxnSp>
            <p:nvCxnSpPr>
              <p:cNvPr id="5" name="Connecteur droit avec flèche 4"/>
              <p:cNvCxnSpPr/>
              <p:nvPr/>
            </p:nvCxnSpPr>
            <p:spPr>
              <a:xfrm flipH="1">
                <a:off x="7236165" y="1921267"/>
                <a:ext cx="147796" cy="1158972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necteur droit avec flèche 6"/>
              <p:cNvCxnSpPr/>
              <p:nvPr/>
            </p:nvCxnSpPr>
            <p:spPr>
              <a:xfrm>
                <a:off x="6739847" y="2440722"/>
                <a:ext cx="1140432" cy="1028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Rectangle à coins arrondis 32"/>
            <p:cNvSpPr/>
            <p:nvPr/>
          </p:nvSpPr>
          <p:spPr>
            <a:xfrm>
              <a:off x="4988978" y="4670836"/>
              <a:ext cx="4804328" cy="491871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988980" y="4654876"/>
              <a:ext cx="48043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2"/>
                  </a:solidFill>
                </a:rPr>
                <a:t>Circular stent expansion in ALL</a:t>
              </a:r>
              <a:endParaRPr lang="en-US" sz="2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7262971" y="484650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dirty="0">
              <a:solidFill>
                <a:schemeClr val="bg2"/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159012" y="1828802"/>
            <a:ext cx="3938444" cy="3590329"/>
            <a:chOff x="159011" y="1828800"/>
            <a:chExt cx="3938444" cy="3590329"/>
          </a:xfrm>
        </p:grpSpPr>
        <p:grpSp>
          <p:nvGrpSpPr>
            <p:cNvPr id="116" name="Groupe 115"/>
            <p:cNvGrpSpPr/>
            <p:nvPr/>
          </p:nvGrpSpPr>
          <p:grpSpPr>
            <a:xfrm>
              <a:off x="159011" y="1828800"/>
              <a:ext cx="3938444" cy="3590329"/>
              <a:chOff x="71810" y="1505160"/>
              <a:chExt cx="3282037" cy="3255351"/>
            </a:xfrm>
          </p:grpSpPr>
          <p:grpSp>
            <p:nvGrpSpPr>
              <p:cNvPr id="13" name="Group 1087"/>
              <p:cNvGrpSpPr>
                <a:grpSpLocks/>
              </p:cNvGrpSpPr>
              <p:nvPr/>
            </p:nvGrpSpPr>
            <p:grpSpPr bwMode="auto">
              <a:xfrm rot="440008">
                <a:off x="1417979" y="1610250"/>
                <a:ext cx="799441" cy="747976"/>
                <a:chOff x="3638" y="2154"/>
                <a:chExt cx="394" cy="415"/>
              </a:xfrm>
              <a:solidFill>
                <a:schemeClr val="tx2">
                  <a:lumMod val="20000"/>
                  <a:lumOff val="80000"/>
                </a:schemeClr>
              </a:solidFill>
            </p:grpSpPr>
            <p:sp>
              <p:nvSpPr>
                <p:cNvPr id="15" name="Line 1088"/>
                <p:cNvSpPr>
                  <a:spLocks noChangeShapeType="1"/>
                </p:cNvSpPr>
                <p:nvPr/>
              </p:nvSpPr>
              <p:spPr bwMode="auto">
                <a:xfrm>
                  <a:off x="3791" y="2157"/>
                  <a:ext cx="241" cy="145"/>
                </a:xfrm>
                <a:prstGeom prst="line">
                  <a:avLst/>
                </a:prstGeom>
                <a:grp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fr-FR" sz="135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ヒラギノ角ゴ Pro W3" pitchFamily="112" charset="-128"/>
                    <a:cs typeface="Arial" pitchFamily="34" charset="0"/>
                  </a:endParaRPr>
                </a:p>
              </p:txBody>
            </p:sp>
            <p:sp>
              <p:nvSpPr>
                <p:cNvPr id="16" name="Line 1089"/>
                <p:cNvSpPr>
                  <a:spLocks noChangeShapeType="1"/>
                </p:cNvSpPr>
                <p:nvPr/>
              </p:nvSpPr>
              <p:spPr bwMode="auto">
                <a:xfrm>
                  <a:off x="3642" y="2400"/>
                  <a:ext cx="256" cy="169"/>
                </a:xfrm>
                <a:prstGeom prst="line">
                  <a:avLst/>
                </a:prstGeom>
                <a:grp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fr-FR" sz="135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ヒラギノ角ゴ Pro W3" pitchFamily="112" charset="-128"/>
                    <a:cs typeface="Arial" pitchFamily="34" charset="0"/>
                  </a:endParaRPr>
                </a:p>
              </p:txBody>
            </p:sp>
            <p:grpSp>
              <p:nvGrpSpPr>
                <p:cNvPr id="17" name="Group 1090"/>
                <p:cNvGrpSpPr>
                  <a:grpSpLocks/>
                </p:cNvGrpSpPr>
                <p:nvPr/>
              </p:nvGrpSpPr>
              <p:grpSpPr bwMode="auto">
                <a:xfrm>
                  <a:off x="3638" y="2154"/>
                  <a:ext cx="240" cy="305"/>
                  <a:chOff x="3638" y="2154"/>
                  <a:chExt cx="240" cy="305"/>
                </a:xfrm>
                <a:grpFill/>
              </p:grpSpPr>
              <p:sp>
                <p:nvSpPr>
                  <p:cNvPr id="27" name="Line 10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44" y="2154"/>
                    <a:ext cx="48" cy="305"/>
                  </a:xfrm>
                  <a:prstGeom prst="line">
                    <a:avLst/>
                  </a:prstGeom>
                  <a:grpFill/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fr-FR" sz="135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ea typeface="ヒラギノ角ゴ Pro W3" pitchFamily="112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28" name="Line 109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38" y="2207"/>
                    <a:ext cx="240" cy="203"/>
                  </a:xfrm>
                  <a:prstGeom prst="line">
                    <a:avLst/>
                  </a:prstGeom>
                  <a:grpFill/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fr-FR" sz="135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ea typeface="ヒラギノ角ゴ Pro W3" pitchFamily="112" charset="-128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18" name="Group 1093"/>
                <p:cNvGrpSpPr>
                  <a:grpSpLocks/>
                </p:cNvGrpSpPr>
                <p:nvPr/>
              </p:nvGrpSpPr>
              <p:grpSpPr bwMode="auto">
                <a:xfrm>
                  <a:off x="3686" y="2202"/>
                  <a:ext cx="240" cy="295"/>
                  <a:chOff x="3638" y="2160"/>
                  <a:chExt cx="240" cy="295"/>
                </a:xfrm>
                <a:grpFill/>
              </p:grpSpPr>
              <p:sp>
                <p:nvSpPr>
                  <p:cNvPr id="25" name="Line 10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36" y="2160"/>
                    <a:ext cx="48" cy="295"/>
                  </a:xfrm>
                  <a:prstGeom prst="line">
                    <a:avLst/>
                  </a:prstGeom>
                  <a:grpFill/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fr-FR" sz="135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ea typeface="ヒラギノ角ゴ Pro W3" pitchFamily="112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26" name="Line 10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38" y="2194"/>
                    <a:ext cx="240" cy="200"/>
                  </a:xfrm>
                  <a:prstGeom prst="line">
                    <a:avLst/>
                  </a:prstGeom>
                  <a:grpFill/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fr-FR" sz="135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ea typeface="ヒラギノ角ゴ Pro W3" pitchFamily="112" charset="-128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19" name="Group 1096"/>
                <p:cNvGrpSpPr>
                  <a:grpSpLocks/>
                </p:cNvGrpSpPr>
                <p:nvPr/>
              </p:nvGrpSpPr>
              <p:grpSpPr bwMode="auto">
                <a:xfrm>
                  <a:off x="3736" y="2226"/>
                  <a:ext cx="240" cy="295"/>
                  <a:chOff x="3628" y="2154"/>
                  <a:chExt cx="240" cy="295"/>
                </a:xfrm>
                <a:grpFill/>
              </p:grpSpPr>
              <p:sp>
                <p:nvSpPr>
                  <p:cNvPr id="23" name="Line 10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30" y="2154"/>
                    <a:ext cx="48" cy="295"/>
                  </a:xfrm>
                  <a:prstGeom prst="line">
                    <a:avLst/>
                  </a:prstGeom>
                  <a:grpFill/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fr-FR" sz="135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ea typeface="ヒラギノ角ゴ Pro W3" pitchFamily="112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24" name="Line 109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8" y="2193"/>
                    <a:ext cx="240" cy="203"/>
                  </a:xfrm>
                  <a:prstGeom prst="line">
                    <a:avLst/>
                  </a:prstGeom>
                  <a:grpFill/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fr-FR" sz="135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ea typeface="ヒラギノ角ゴ Pro W3" pitchFamily="112" charset="-128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20" name="Group 1099"/>
                <p:cNvGrpSpPr>
                  <a:grpSpLocks/>
                </p:cNvGrpSpPr>
                <p:nvPr/>
              </p:nvGrpSpPr>
              <p:grpSpPr bwMode="auto">
                <a:xfrm>
                  <a:off x="3783" y="2261"/>
                  <a:ext cx="240" cy="288"/>
                  <a:chOff x="3627" y="2165"/>
                  <a:chExt cx="240" cy="288"/>
                </a:xfrm>
                <a:grpFill/>
              </p:grpSpPr>
              <p:sp>
                <p:nvSpPr>
                  <p:cNvPr id="21" name="Line 11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23" y="2165"/>
                    <a:ext cx="48" cy="288"/>
                  </a:xfrm>
                  <a:prstGeom prst="line">
                    <a:avLst/>
                  </a:prstGeom>
                  <a:grpFill/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fr-FR" sz="135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ea typeface="ヒラギノ角ゴ Pro W3" pitchFamily="112" charset="-128"/>
                      <a:cs typeface="Arial" pitchFamily="34" charset="0"/>
                    </a:endParaRPr>
                  </a:p>
                </p:txBody>
              </p:sp>
              <p:sp>
                <p:nvSpPr>
                  <p:cNvPr id="22" name="Line 11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27" y="2208"/>
                    <a:ext cx="240" cy="186"/>
                  </a:xfrm>
                  <a:prstGeom prst="line">
                    <a:avLst/>
                  </a:prstGeom>
                  <a:grpFill/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fr-FR" sz="1350">
                      <a:solidFill>
                        <a:prstClr val="black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ea typeface="ヒラギノ角ゴ Pro W3" pitchFamily="112" charset="-128"/>
                      <a:cs typeface="Arial" pitchFamily="34" charset="0"/>
                    </a:endParaRPr>
                  </a:p>
                </p:txBody>
              </p:sp>
            </p:grpSp>
          </p:grpSp>
          <p:sp>
            <p:nvSpPr>
              <p:cNvPr id="14" name="Left Arrow 34"/>
              <p:cNvSpPr/>
              <p:nvPr/>
            </p:nvSpPr>
            <p:spPr bwMode="auto">
              <a:xfrm rot="20418490">
                <a:off x="2094661" y="1505160"/>
                <a:ext cx="303522" cy="196170"/>
              </a:xfrm>
              <a:prstGeom prst="leftArrow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15" name="Groupe 114"/>
              <p:cNvGrpSpPr/>
              <p:nvPr/>
            </p:nvGrpSpPr>
            <p:grpSpPr>
              <a:xfrm>
                <a:off x="71810" y="3923328"/>
                <a:ext cx="3282037" cy="837183"/>
                <a:chOff x="71810" y="4310787"/>
                <a:chExt cx="3282037" cy="837183"/>
              </a:xfrm>
            </p:grpSpPr>
            <p:sp>
              <p:nvSpPr>
                <p:cNvPr id="111" name="Rectangle à coins arrondis 110"/>
                <p:cNvSpPr/>
                <p:nvPr/>
              </p:nvSpPr>
              <p:spPr>
                <a:xfrm>
                  <a:off x="71810" y="4310788"/>
                  <a:ext cx="3282036" cy="797093"/>
                </a:xfrm>
                <a:prstGeom prst="roundRect">
                  <a:avLst/>
                </a:prstGeom>
                <a:solidFill>
                  <a:srgbClr val="FFFFCC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1"/>
                <p:cNvSpPr>
                  <a:spLocks noChangeArrowheads="1"/>
                </p:cNvSpPr>
                <p:nvPr/>
              </p:nvSpPr>
              <p:spPr bwMode="auto">
                <a:xfrm>
                  <a:off x="71811" y="4310787"/>
                  <a:ext cx="3282036" cy="837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  <a:ea typeface="ヒラギノ角ゴ Pro W3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  <a:ea typeface="ヒラギノ角ゴ Pro W3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ヒラギノ角ゴ Pro W3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ヒラギノ角ゴ Pro W3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  <a:ea typeface="ヒラギノ角ゴ Pro W3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ヒラギノ角ゴ Pro W3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ヒラギノ角ゴ Pro W3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ヒラギノ角ゴ Pro W3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ea typeface="ヒラギノ角ゴ Pro W3" charset="-128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altLang="fr-FR" b="1" dirty="0">
                      <a:solidFill>
                        <a:schemeClr val="tx2">
                          <a:lumMod val="50000"/>
                        </a:schemeClr>
                      </a:solidFill>
                      <a:latin typeface="+mn-lt"/>
                      <a:cs typeface="Tahoma" pitchFamily="34" charset="0"/>
                    </a:rPr>
                    <a:t>Could a balloon expandable stent be used to stent open a calcified aortic valve ?</a:t>
                  </a:r>
                </a:p>
              </p:txBody>
            </p:sp>
          </p:grpSp>
        </p:grpSp>
        <p:sp>
          <p:nvSpPr>
            <p:cNvPr id="4" name="ZoneTexte 3"/>
            <p:cNvSpPr txBox="1"/>
            <p:nvPr/>
          </p:nvSpPr>
          <p:spPr>
            <a:xfrm>
              <a:off x="1462595" y="4142800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Question</a:t>
              </a:r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311592" y="770642"/>
            <a:ext cx="916213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sz="2800" dirty="0"/>
              <a:t>BAV</a:t>
            </a:r>
          </a:p>
        </p:txBody>
      </p:sp>
    </p:spTree>
    <p:extLst>
      <p:ext uri="{BB962C8B-B14F-4D97-AF65-F5344CB8AC3E}">
        <p14:creationId xmlns:p14="http://schemas.microsoft.com/office/powerpoint/2010/main" val="73717533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" descr="C:\Médecins\CERA\Scan\anapath4.jpg">
            <a:extLst>
              <a:ext uri="{FF2B5EF4-FFF2-40B4-BE49-F238E27FC236}">
                <a16:creationId xmlns="" xmlns:a16="http://schemas.microsoft.com/office/drawing/2014/main" id="{CCDC6882-5347-4A4E-85EC-60FE720B5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6" r="14767"/>
          <a:stretch>
            <a:fillRect/>
          </a:stretch>
        </p:blipFill>
        <p:spPr bwMode="auto">
          <a:xfrm>
            <a:off x="437306" y="1079502"/>
            <a:ext cx="3945784" cy="395128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e 29">
            <a:extLst>
              <a:ext uri="{FF2B5EF4-FFF2-40B4-BE49-F238E27FC236}">
                <a16:creationId xmlns="" xmlns:a16="http://schemas.microsoft.com/office/drawing/2014/main" id="{F9C891B0-D2AF-407D-A5A4-A3158F424D59}"/>
              </a:ext>
            </a:extLst>
          </p:cNvPr>
          <p:cNvGrpSpPr/>
          <p:nvPr/>
        </p:nvGrpSpPr>
        <p:grpSpPr>
          <a:xfrm>
            <a:off x="76201" y="914402"/>
            <a:ext cx="4307152" cy="4378385"/>
            <a:chOff x="76200" y="914400"/>
            <a:chExt cx="4307153" cy="4378385"/>
          </a:xfrm>
        </p:grpSpPr>
        <p:grpSp>
          <p:nvGrpSpPr>
            <p:cNvPr id="4" name="Groupe 40">
              <a:extLst>
                <a:ext uri="{FF2B5EF4-FFF2-40B4-BE49-F238E27FC236}">
                  <a16:creationId xmlns="" xmlns:a16="http://schemas.microsoft.com/office/drawing/2014/main" id="{CB00E3D7-B8A9-478A-9311-0CDA728328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00" y="914400"/>
              <a:ext cx="3765550" cy="4378385"/>
              <a:chOff x="4884770" y="1616691"/>
              <a:chExt cx="3765552" cy="4380164"/>
            </a:xfrm>
          </p:grpSpPr>
          <p:sp>
            <p:nvSpPr>
              <p:cNvPr id="7" name="Text Box 111">
                <a:extLst>
                  <a:ext uri="{FF2B5EF4-FFF2-40B4-BE49-F238E27FC236}">
                    <a16:creationId xmlns="" xmlns:a16="http://schemas.microsoft.com/office/drawing/2014/main" id="{AAAF6D3E-A154-4C53-94BE-F0A0F0B09B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34" y="1616691"/>
                <a:ext cx="2630488" cy="400213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457200">
                  <a:defRPr/>
                </a:pPr>
                <a:r>
                  <a:rPr lang="fr-FR" sz="2000" i="1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ヒラギノ角ゴ Pro W3" charset="-128"/>
                    <a:cs typeface="Arial" pitchFamily="34" charset="0"/>
                  </a:rPr>
                  <a:t>Coronary</a:t>
                </a:r>
                <a:r>
                  <a:rPr lang="fr-FR" sz="2000" i="1" dirty="0">
                    <a:solidFill>
                      <a:srgbClr val="FF0000"/>
                    </a:solidFill>
                    <a:latin typeface="Calibri" panose="020F0502020204030204" pitchFamily="34" charset="0"/>
                    <a:ea typeface="ヒラギノ角ゴ Pro W3" charset="-128"/>
                    <a:cs typeface="Arial" pitchFamily="34" charset="0"/>
                  </a:rPr>
                  <a:t> </a:t>
                </a:r>
                <a:r>
                  <a:rPr lang="fr-FR" sz="2000" i="1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ヒラギノ角ゴ Pro W3" charset="-128"/>
                    <a:cs typeface="Arial" pitchFamily="34" charset="0"/>
                  </a:rPr>
                  <a:t>ostia</a:t>
                </a:r>
                <a:endParaRPr lang="fr-FR" sz="2000" i="1" dirty="0">
                  <a:solidFill>
                    <a:srgbClr val="FF0000"/>
                  </a:solidFill>
                  <a:latin typeface="Calibri" panose="020F0502020204030204" pitchFamily="34" charset="0"/>
                  <a:ea typeface="ヒラギノ角ゴ Pro W3" charset="-128"/>
                  <a:cs typeface="Arial" pitchFamily="34" charset="0"/>
                </a:endParaRPr>
              </a:p>
            </p:txBody>
          </p:sp>
          <p:sp>
            <p:nvSpPr>
              <p:cNvPr id="8" name="Line 36">
                <a:extLst>
                  <a:ext uri="{FF2B5EF4-FFF2-40B4-BE49-F238E27FC236}">
                    <a16:creationId xmlns="" xmlns:a16="http://schemas.microsoft.com/office/drawing/2014/main" id="{2670E430-D934-4C51-8438-FBF8234ADB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912135" y="5186841"/>
                <a:ext cx="639762" cy="397036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>
                <a:prstShdw prst="shdw17" dist="17961" dir="2700000">
                  <a:srgbClr val="999900"/>
                </a:prstShdw>
              </a:effectLst>
            </p:spPr>
            <p:txBody>
              <a:bodyPr/>
              <a:lstStyle/>
              <a:p>
                <a:pPr algn="l" defTabSz="457200">
                  <a:defRPr/>
                </a:pPr>
                <a:endParaRPr lang="fr-FR" i="1">
                  <a:ln>
                    <a:solidFill>
                      <a:srgbClr val="002E4B"/>
                    </a:solidFill>
                  </a:ln>
                  <a:solidFill>
                    <a:srgbClr val="FFCC99"/>
                  </a:solidFill>
                  <a:latin typeface="Calibri" panose="020F0502020204030204" pitchFamily="34" charset="0"/>
                  <a:ea typeface="ヒラギノ角ゴ Pro W3" pitchFamily="112" charset="-128"/>
                  <a:cs typeface="Arial" pitchFamily="34" charset="0"/>
                </a:endParaRPr>
              </a:p>
            </p:txBody>
          </p:sp>
          <p:sp>
            <p:nvSpPr>
              <p:cNvPr id="9" name="Line 36">
                <a:extLst>
                  <a:ext uri="{FF2B5EF4-FFF2-40B4-BE49-F238E27FC236}">
                    <a16:creationId xmlns="" xmlns:a16="http://schemas.microsoft.com/office/drawing/2014/main" id="{6B52F466-095A-414A-94DB-7F2F2ED8A8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11946" y="5220193"/>
                <a:ext cx="1038226" cy="42085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>
                <a:prstShdw prst="shdw17" dist="17961" dir="2700000">
                  <a:srgbClr val="999900"/>
                </a:prstShdw>
              </a:effectLst>
            </p:spPr>
            <p:txBody>
              <a:bodyPr/>
              <a:lstStyle/>
              <a:p>
                <a:pPr algn="l" defTabSz="457200">
                  <a:defRPr/>
                </a:pPr>
                <a:endParaRPr lang="fr-FR" i="1">
                  <a:ln>
                    <a:solidFill>
                      <a:srgbClr val="002E4B"/>
                    </a:solidFill>
                  </a:ln>
                  <a:solidFill>
                    <a:srgbClr val="FFCC99"/>
                  </a:solidFill>
                  <a:latin typeface="Calibri" panose="020F0502020204030204" pitchFamily="34" charset="0"/>
                  <a:ea typeface="ヒラギノ角ゴ Pro W3" pitchFamily="112" charset="-128"/>
                  <a:cs typeface="Arial" pitchFamily="34" charset="0"/>
                </a:endParaRPr>
              </a:p>
            </p:txBody>
          </p:sp>
          <p:sp>
            <p:nvSpPr>
              <p:cNvPr id="10" name="Text Box 112">
                <a:extLst>
                  <a:ext uri="{FF2B5EF4-FFF2-40B4-BE49-F238E27FC236}">
                    <a16:creationId xmlns="" xmlns:a16="http://schemas.microsoft.com/office/drawing/2014/main" id="{75755132-10D0-4F0D-8A83-AD265F937E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84770" y="5596582"/>
                <a:ext cx="1906589" cy="400213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457200">
                  <a:defRPr/>
                </a:pPr>
                <a:r>
                  <a:rPr lang="fr-FR" sz="2000" i="1" dirty="0">
                    <a:solidFill>
                      <a:srgbClr val="FF0000"/>
                    </a:solidFill>
                    <a:latin typeface="Calibri" panose="020F0502020204030204" pitchFamily="34" charset="0"/>
                    <a:ea typeface="ヒラギノ角ゴ Pro W3" charset="-128"/>
                    <a:cs typeface="Arial" pitchFamily="34" charset="0"/>
                  </a:rPr>
                  <a:t>IV</a:t>
                </a:r>
                <a:r>
                  <a:rPr lang="fr-FR" sz="2000" i="1" dirty="0">
                    <a:solidFill>
                      <a:srgbClr val="FDE25E">
                        <a:lumMod val="75000"/>
                      </a:srgbClr>
                    </a:solidFill>
                    <a:latin typeface="Calibri" panose="020F0502020204030204" pitchFamily="34" charset="0"/>
                    <a:ea typeface="ヒラギノ角ゴ Pro W3" charset="-128"/>
                    <a:cs typeface="Arial" pitchFamily="34" charset="0"/>
                  </a:rPr>
                  <a:t> </a:t>
                </a:r>
                <a:r>
                  <a:rPr lang="fr-FR" sz="2000" i="1" dirty="0">
                    <a:solidFill>
                      <a:srgbClr val="FF0000"/>
                    </a:solidFill>
                    <a:latin typeface="Calibri" panose="020F0502020204030204" pitchFamily="34" charset="0"/>
                    <a:ea typeface="ヒラギノ角ゴ Pro W3" charset="-128"/>
                    <a:cs typeface="Arial" pitchFamily="34" charset="0"/>
                  </a:rPr>
                  <a:t>Septum</a:t>
                </a:r>
              </a:p>
            </p:txBody>
          </p:sp>
          <p:sp>
            <p:nvSpPr>
              <p:cNvPr id="11" name="Text Box 112">
                <a:extLst>
                  <a:ext uri="{FF2B5EF4-FFF2-40B4-BE49-F238E27FC236}">
                    <a16:creationId xmlns="" xmlns:a16="http://schemas.microsoft.com/office/drawing/2014/main" id="{0DF3D81F-550C-48DD-A434-4238EF0695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09258" y="5596582"/>
                <a:ext cx="1488229" cy="400273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>
                  <a:defRPr/>
                </a:pPr>
                <a:r>
                  <a:rPr lang="fr-FR" sz="2000" i="1" dirty="0">
                    <a:solidFill>
                      <a:srgbClr val="FF0000"/>
                    </a:solidFill>
                    <a:latin typeface="Calibri" panose="020F0502020204030204" pitchFamily="34" charset="0"/>
                    <a:ea typeface="ヒラギノ角ゴ Pro W3" charset="-128"/>
                    <a:cs typeface="Arial" pitchFamily="34" charset="0"/>
                  </a:rPr>
                  <a:t>Mitral Valve</a:t>
                </a:r>
              </a:p>
            </p:txBody>
          </p:sp>
          <p:sp>
            <p:nvSpPr>
              <p:cNvPr id="12" name="Line 36">
                <a:extLst>
                  <a:ext uri="{FF2B5EF4-FFF2-40B4-BE49-F238E27FC236}">
                    <a16:creationId xmlns="" xmlns:a16="http://schemas.microsoft.com/office/drawing/2014/main" id="{52BCA741-DB9F-46EE-80DF-DEDE7F80EA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799170" y="2074076"/>
                <a:ext cx="1149351" cy="970357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>
                <a:prstShdw prst="shdw17" dist="17961" dir="2700000">
                  <a:srgbClr val="999900"/>
                </a:prstShdw>
              </a:effectLst>
            </p:spPr>
            <p:txBody>
              <a:bodyPr/>
              <a:lstStyle/>
              <a:p>
                <a:pPr algn="l" defTabSz="457200">
                  <a:defRPr/>
                </a:pPr>
                <a:endParaRPr lang="fr-FR" i="1">
                  <a:ln>
                    <a:solidFill>
                      <a:srgbClr val="002E4B"/>
                    </a:solidFill>
                  </a:ln>
                  <a:solidFill>
                    <a:srgbClr val="FFCC99"/>
                  </a:solidFill>
                  <a:latin typeface="Calibri" panose="020F0502020204030204" pitchFamily="34" charset="0"/>
                  <a:ea typeface="ヒラギノ角ゴ Pro W3" pitchFamily="112" charset="-128"/>
                  <a:cs typeface="Arial" pitchFamily="34" charset="0"/>
                </a:endParaRPr>
              </a:p>
            </p:txBody>
          </p:sp>
          <p:sp>
            <p:nvSpPr>
              <p:cNvPr id="13" name="Line 36">
                <a:extLst>
                  <a:ext uri="{FF2B5EF4-FFF2-40B4-BE49-F238E27FC236}">
                    <a16:creationId xmlns="" xmlns:a16="http://schemas.microsoft.com/office/drawing/2014/main" id="{5F87D0EB-2214-4387-A28F-CDA86B3555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70834" y="2102662"/>
                <a:ext cx="979488" cy="708313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>
                <a:prstShdw prst="shdw17" dist="17961" dir="2700000">
                  <a:srgbClr val="999900"/>
                </a:prstShdw>
              </a:effectLst>
            </p:spPr>
            <p:txBody>
              <a:bodyPr/>
              <a:lstStyle/>
              <a:p>
                <a:pPr algn="l" defTabSz="457200">
                  <a:defRPr/>
                </a:pPr>
                <a:endParaRPr lang="fr-FR" i="1">
                  <a:ln>
                    <a:solidFill>
                      <a:srgbClr val="002E4B"/>
                    </a:solidFill>
                  </a:ln>
                  <a:solidFill>
                    <a:srgbClr val="FFCC99"/>
                  </a:solidFill>
                  <a:latin typeface="Calibri" panose="020F0502020204030204" pitchFamily="34" charset="0"/>
                  <a:ea typeface="ヒラギノ角ゴ Pro W3" pitchFamily="112" charset="-128"/>
                  <a:cs typeface="Arial" pitchFamily="34" charset="0"/>
                </a:endParaRPr>
              </a:p>
            </p:txBody>
          </p:sp>
        </p:grpSp>
        <p:sp>
          <p:nvSpPr>
            <p:cNvPr id="5" name="TextBox 36">
              <a:extLst>
                <a:ext uri="{FF2B5EF4-FFF2-40B4-BE49-F238E27FC236}">
                  <a16:creationId xmlns="" xmlns:a16="http://schemas.microsoft.com/office/drawing/2014/main" id="{C574E035-8B71-4926-808B-3E15351DC6ED}"/>
                </a:ext>
              </a:extLst>
            </p:cNvPr>
            <p:cNvSpPr txBox="1"/>
            <p:nvPr/>
          </p:nvSpPr>
          <p:spPr bwMode="auto">
            <a:xfrm>
              <a:off x="3732213" y="1435100"/>
              <a:ext cx="651140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457200">
                <a:defRPr/>
              </a:pPr>
              <a:r>
                <a:rPr lang="fr-FR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ヒラギノ角ゴ Pro W3" charset="-128"/>
                  <a:cs typeface="Arial" charset="0"/>
                </a:rPr>
                <a:t>LM</a:t>
              </a:r>
            </a:p>
          </p:txBody>
        </p:sp>
        <p:sp>
          <p:nvSpPr>
            <p:cNvPr id="6" name="TextBox 37">
              <a:extLst>
                <a:ext uri="{FF2B5EF4-FFF2-40B4-BE49-F238E27FC236}">
                  <a16:creationId xmlns="" xmlns:a16="http://schemas.microsoft.com/office/drawing/2014/main" id="{3AAE53B5-1D5B-4EDA-A4B3-8604076C6E95}"/>
                </a:ext>
              </a:extLst>
            </p:cNvPr>
            <p:cNvSpPr txBox="1"/>
            <p:nvPr/>
          </p:nvSpPr>
          <p:spPr bwMode="auto">
            <a:xfrm>
              <a:off x="496888" y="1425575"/>
              <a:ext cx="792781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457200">
                <a:defRPr/>
              </a:pPr>
              <a:r>
                <a:rPr lang="fr-FR" sz="2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ヒラギノ角ゴ Pro W3" charset="-128"/>
                  <a:cs typeface="Arial" charset="0"/>
                </a:rPr>
                <a:t>RCA</a:t>
              </a:r>
            </a:p>
          </p:txBody>
        </p:sp>
      </p:grpSp>
      <p:grpSp>
        <p:nvGrpSpPr>
          <p:cNvPr id="14" name="Group 27">
            <a:extLst>
              <a:ext uri="{FF2B5EF4-FFF2-40B4-BE49-F238E27FC236}">
                <a16:creationId xmlns="" xmlns:a16="http://schemas.microsoft.com/office/drawing/2014/main" id="{F61292B4-CBB0-4FA9-B936-A1FC74359301}"/>
              </a:ext>
            </a:extLst>
          </p:cNvPr>
          <p:cNvGrpSpPr>
            <a:grpSpLocks/>
          </p:cNvGrpSpPr>
          <p:nvPr/>
        </p:nvGrpSpPr>
        <p:grpSpPr bwMode="auto">
          <a:xfrm>
            <a:off x="228602" y="1976438"/>
            <a:ext cx="3310241" cy="2138362"/>
            <a:chOff x="2576984" y="2878467"/>
            <a:chExt cx="3309405" cy="2137091"/>
          </a:xfrm>
        </p:grpSpPr>
        <p:grpSp>
          <p:nvGrpSpPr>
            <p:cNvPr id="15" name="Groupe 54">
              <a:extLst>
                <a:ext uri="{FF2B5EF4-FFF2-40B4-BE49-F238E27FC236}">
                  <a16:creationId xmlns="" xmlns:a16="http://schemas.microsoft.com/office/drawing/2014/main" id="{8EA9615D-7E8B-417A-AB4F-4CB82F6A54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8142" y="2878467"/>
              <a:ext cx="1908247" cy="637796"/>
              <a:chOff x="6630729" y="94590"/>
              <a:chExt cx="1907316" cy="638074"/>
            </a:xfrm>
          </p:grpSpPr>
          <p:cxnSp>
            <p:nvCxnSpPr>
              <p:cNvPr id="19" name="Connecteur droit avec flèche 49">
                <a:extLst>
                  <a:ext uri="{FF2B5EF4-FFF2-40B4-BE49-F238E27FC236}">
                    <a16:creationId xmlns="" xmlns:a16="http://schemas.microsoft.com/office/drawing/2014/main" id="{F0B265F2-AD99-4E0B-BA8E-38D5FA86B354}"/>
                  </a:ext>
                </a:extLst>
              </p:cNvPr>
              <p:cNvCxnSpPr/>
              <p:nvPr/>
            </p:nvCxnSpPr>
            <p:spPr bwMode="auto">
              <a:xfrm flipV="1">
                <a:off x="6729358" y="726315"/>
                <a:ext cx="1743371" cy="6349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round/>
                <a:headEnd type="arrow"/>
                <a:tailEnd type="arrow"/>
              </a:ln>
              <a:effectLst/>
              <a:extLst/>
            </p:spPr>
          </p:cxnSp>
          <p:sp>
            <p:nvSpPr>
              <p:cNvPr id="20" name="ZoneTexte 52">
                <a:extLst>
                  <a:ext uri="{FF2B5EF4-FFF2-40B4-BE49-F238E27FC236}">
                    <a16:creationId xmlns="" xmlns:a16="http://schemas.microsoft.com/office/drawing/2014/main" id="{30E998C1-3E76-44A5-8DB1-4D1CF4B1EC89}"/>
                  </a:ext>
                </a:extLst>
              </p:cNvPr>
              <p:cNvSpPr txBox="1"/>
              <p:nvPr/>
            </p:nvSpPr>
            <p:spPr>
              <a:xfrm>
                <a:off x="6630729" y="94590"/>
                <a:ext cx="1907316" cy="400047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 w="19050"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defTabSz="457200">
                  <a:defRPr/>
                </a:pPr>
                <a:r>
                  <a:rPr lang="fr-FR" sz="2000" i="1" dirty="0" err="1">
                    <a:solidFill>
                      <a:srgbClr val="FFFFFF"/>
                    </a:solidFill>
                    <a:latin typeface="Calibri" panose="020F0502020204030204" pitchFamily="34" charset="0"/>
                    <a:ea typeface="ヒラギノ角ゴ Pro W3" charset="-128"/>
                    <a:cs typeface="Arial" charset="0"/>
                  </a:rPr>
                  <a:t>Diameter</a:t>
                </a:r>
                <a:r>
                  <a:rPr lang="fr-FR" sz="2000" i="1" dirty="0">
                    <a:solidFill>
                      <a:srgbClr val="FFFFFF"/>
                    </a:solidFill>
                    <a:latin typeface="Calibri" panose="020F0502020204030204" pitchFamily="34" charset="0"/>
                    <a:ea typeface="ヒラギノ角ゴ Pro W3" charset="-128"/>
                    <a:cs typeface="Arial" charset="0"/>
                  </a:rPr>
                  <a:t> 23mm</a:t>
                </a:r>
              </a:p>
            </p:txBody>
          </p:sp>
        </p:grpSp>
        <p:grpSp>
          <p:nvGrpSpPr>
            <p:cNvPr id="16" name="Groupe 46">
              <a:extLst>
                <a:ext uri="{FF2B5EF4-FFF2-40B4-BE49-F238E27FC236}">
                  <a16:creationId xmlns="" xmlns:a16="http://schemas.microsoft.com/office/drawing/2014/main" id="{4ED4296C-0B84-49FF-A8FB-B38100E32C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6984" y="3710994"/>
              <a:ext cx="1474246" cy="1304564"/>
              <a:chOff x="2488592" y="4064516"/>
              <a:chExt cx="1474141" cy="1304426"/>
            </a:xfrm>
          </p:grpSpPr>
          <p:cxnSp>
            <p:nvCxnSpPr>
              <p:cNvPr id="17" name="Connecteur droit avec flèche 41">
                <a:extLst>
                  <a:ext uri="{FF2B5EF4-FFF2-40B4-BE49-F238E27FC236}">
                    <a16:creationId xmlns="" xmlns:a16="http://schemas.microsoft.com/office/drawing/2014/main" id="{0CABFA89-5C78-4ADC-8A69-AA3CBFC542F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931529" y="4064516"/>
                <a:ext cx="31204" cy="1304426"/>
              </a:xfrm>
              <a:prstGeom prst="straightConnector1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" name="Text Box 110">
                <a:extLst>
                  <a:ext uri="{FF2B5EF4-FFF2-40B4-BE49-F238E27FC236}">
                    <a16:creationId xmlns="" xmlns:a16="http://schemas.microsoft.com/office/drawing/2014/main" id="{6CFFF919-9294-4B24-B457-349AEE35DF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88592" y="4280680"/>
                <a:ext cx="1285513" cy="70739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>
                  <a:defRPr/>
                </a:pPr>
                <a:r>
                  <a:rPr lang="fr-FR" sz="2000" i="1" dirty="0" err="1">
                    <a:solidFill>
                      <a:srgbClr val="FFFFFF"/>
                    </a:solidFill>
                    <a:latin typeface="Calibri" panose="020F0502020204030204" pitchFamily="34" charset="0"/>
                    <a:ea typeface="ヒラギノ角ゴ Pro W3" charset="-128"/>
                    <a:cs typeface="Arial" pitchFamily="34" charset="0"/>
                  </a:rPr>
                  <a:t>Heigth</a:t>
                </a:r>
                <a:r>
                  <a:rPr lang="fr-FR" sz="2000" i="1" dirty="0">
                    <a:solidFill>
                      <a:srgbClr val="FFFFFF"/>
                    </a:solidFill>
                    <a:latin typeface="Calibri" panose="020F0502020204030204" pitchFamily="34" charset="0"/>
                    <a:ea typeface="ヒラギノ角ゴ Pro W3" charset="-128"/>
                    <a:cs typeface="Arial" pitchFamily="34" charset="0"/>
                  </a:rPr>
                  <a:t>:</a:t>
                </a:r>
              </a:p>
              <a:p>
                <a:pPr defTabSz="457200">
                  <a:defRPr/>
                </a:pPr>
                <a:r>
                  <a:rPr lang="fr-FR" sz="2000" i="1" dirty="0">
                    <a:solidFill>
                      <a:srgbClr val="FFFFFF"/>
                    </a:solidFill>
                    <a:latin typeface="Calibri" panose="020F0502020204030204" pitchFamily="34" charset="0"/>
                    <a:ea typeface="ヒラギノ角ゴ Pro W3" charset="-128"/>
                    <a:cs typeface="Arial" pitchFamily="34" charset="0"/>
                  </a:rPr>
                  <a:t>14/16 mm</a:t>
                </a:r>
              </a:p>
            </p:txBody>
          </p:sp>
        </p:grpSp>
      </p:grpSp>
      <p:grpSp>
        <p:nvGrpSpPr>
          <p:cNvPr id="21" name="Groupe 20">
            <a:extLst>
              <a:ext uri="{FF2B5EF4-FFF2-40B4-BE49-F238E27FC236}">
                <a16:creationId xmlns="" xmlns:a16="http://schemas.microsoft.com/office/drawing/2014/main" id="{5E93527C-6839-47F6-8011-724E2C927A09}"/>
              </a:ext>
            </a:extLst>
          </p:cNvPr>
          <p:cNvGrpSpPr/>
          <p:nvPr/>
        </p:nvGrpSpPr>
        <p:grpSpPr>
          <a:xfrm>
            <a:off x="4933421" y="1821296"/>
            <a:ext cx="5327218" cy="3142816"/>
            <a:chOff x="5380239" y="3670259"/>
            <a:chExt cx="5327218" cy="3142816"/>
          </a:xfrm>
        </p:grpSpPr>
        <p:grpSp>
          <p:nvGrpSpPr>
            <p:cNvPr id="22" name="Groupe 21">
              <a:extLst>
                <a:ext uri="{FF2B5EF4-FFF2-40B4-BE49-F238E27FC236}">
                  <a16:creationId xmlns="" xmlns:a16="http://schemas.microsoft.com/office/drawing/2014/main" id="{2685C935-748E-414C-BAF3-7C43DBB99B46}"/>
                </a:ext>
              </a:extLst>
            </p:cNvPr>
            <p:cNvGrpSpPr/>
            <p:nvPr/>
          </p:nvGrpSpPr>
          <p:grpSpPr>
            <a:xfrm>
              <a:off x="5380239" y="3670259"/>
              <a:ext cx="3953845" cy="3142816"/>
              <a:chOff x="5380239" y="3670259"/>
              <a:chExt cx="3953845" cy="3142816"/>
            </a:xfrm>
          </p:grpSpPr>
          <p:pic>
            <p:nvPicPr>
              <p:cNvPr id="26" name="Picture 2" descr="anapath5">
                <a:extLst>
                  <a:ext uri="{FF2B5EF4-FFF2-40B4-BE49-F238E27FC236}">
                    <a16:creationId xmlns="" xmlns:a16="http://schemas.microsoft.com/office/drawing/2014/main" id="{02CB5600-8EB5-45DF-A73A-62D73FCA6B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972" t="-3871" r="3972" b="22139"/>
              <a:stretch/>
            </p:blipFill>
            <p:spPr bwMode="auto">
              <a:xfrm>
                <a:off x="5380239" y="3670259"/>
                <a:ext cx="3953845" cy="31428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ZoneTexte 26">
                <a:extLst>
                  <a:ext uri="{FF2B5EF4-FFF2-40B4-BE49-F238E27FC236}">
                    <a16:creationId xmlns="" xmlns:a16="http://schemas.microsoft.com/office/drawing/2014/main" id="{62257B5A-982C-4087-8B54-35440D813EC1}"/>
                  </a:ext>
                </a:extLst>
              </p:cNvPr>
              <p:cNvSpPr txBox="1"/>
              <p:nvPr/>
            </p:nvSpPr>
            <p:spPr>
              <a:xfrm>
                <a:off x="5614444" y="4030072"/>
                <a:ext cx="18133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>
                    <a:solidFill>
                      <a:schemeClr val="bg1"/>
                    </a:solidFill>
                  </a:rPr>
                  <a:t>Anchoring</a:t>
                </a:r>
                <a:r>
                  <a:rPr lang="fr-FR" dirty="0">
                    <a:solidFill>
                      <a:schemeClr val="bg1"/>
                    </a:solidFill>
                  </a:rPr>
                  <a:t> test</a:t>
                </a: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="" xmlns:a16="http://schemas.microsoft.com/office/drawing/2014/main" id="{FE018622-3C70-4B5E-AAE8-B84A849F07D5}"/>
                </a:ext>
              </a:extLst>
            </p:cNvPr>
            <p:cNvGrpSpPr/>
            <p:nvPr/>
          </p:nvGrpSpPr>
          <p:grpSpPr>
            <a:xfrm>
              <a:off x="8442991" y="4004301"/>
              <a:ext cx="2264466" cy="654180"/>
              <a:chOff x="9451217" y="4004301"/>
              <a:chExt cx="1887055" cy="654180"/>
            </a:xfrm>
          </p:grpSpPr>
          <p:sp>
            <p:nvSpPr>
              <p:cNvPr id="24" name="Rectangle à coins arrondis 35">
                <a:extLst>
                  <a:ext uri="{FF2B5EF4-FFF2-40B4-BE49-F238E27FC236}">
                    <a16:creationId xmlns="" xmlns:a16="http://schemas.microsoft.com/office/drawing/2014/main" id="{692061E0-7C8E-41FD-9351-16BD6BEDE7A1}"/>
                  </a:ext>
                </a:extLst>
              </p:cNvPr>
              <p:cNvSpPr/>
              <p:nvPr/>
            </p:nvSpPr>
            <p:spPr>
              <a:xfrm>
                <a:off x="9451217" y="4021317"/>
                <a:ext cx="1887055" cy="637164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="" xmlns:a16="http://schemas.microsoft.com/office/drawing/2014/main" id="{FA2783A2-CF7E-499A-A210-0AC64B5131F4}"/>
                  </a:ext>
                </a:extLst>
              </p:cNvPr>
              <p:cNvSpPr txBox="1"/>
              <p:nvPr/>
            </p:nvSpPr>
            <p:spPr>
              <a:xfrm>
                <a:off x="9484239" y="4004301"/>
                <a:ext cx="18210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 err="1">
                    <a:solidFill>
                      <a:schemeClr val="bg2"/>
                    </a:solidFill>
                  </a:rPr>
                  <a:t>Low</a:t>
                </a:r>
                <a:r>
                  <a:rPr lang="fr-FR" b="1" dirty="0">
                    <a:solidFill>
                      <a:schemeClr val="bg2"/>
                    </a:solidFill>
                  </a:rPr>
                  <a:t> </a:t>
                </a:r>
                <a:r>
                  <a:rPr lang="fr-FR" b="1" dirty="0" err="1">
                    <a:solidFill>
                      <a:schemeClr val="bg2"/>
                    </a:solidFill>
                  </a:rPr>
                  <a:t>risk</a:t>
                </a:r>
                <a:r>
                  <a:rPr lang="fr-FR" b="1" dirty="0">
                    <a:solidFill>
                      <a:schemeClr val="bg2"/>
                    </a:solidFill>
                  </a:rPr>
                  <a:t> of </a:t>
                </a:r>
                <a:r>
                  <a:rPr lang="fr-FR" b="1" dirty="0" err="1">
                    <a:solidFill>
                      <a:schemeClr val="bg2"/>
                    </a:solidFill>
                  </a:rPr>
                  <a:t>device</a:t>
                </a:r>
                <a:endParaRPr lang="fr-FR" b="1" dirty="0">
                  <a:solidFill>
                    <a:schemeClr val="bg2"/>
                  </a:solidFill>
                </a:endParaRPr>
              </a:p>
              <a:p>
                <a:pPr algn="ctr"/>
                <a:r>
                  <a:rPr lang="fr-FR" b="1" dirty="0">
                    <a:solidFill>
                      <a:schemeClr val="bg2"/>
                    </a:solidFill>
                  </a:rPr>
                  <a:t> </a:t>
                </a:r>
                <a:r>
                  <a:rPr lang="fr-FR" b="1" dirty="0" err="1">
                    <a:solidFill>
                      <a:schemeClr val="bg2"/>
                    </a:solidFill>
                  </a:rPr>
                  <a:t>embolization</a:t>
                </a:r>
                <a:endParaRPr lang="fr-FR" b="1" dirty="0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28" name="Title 1">
            <a:extLst>
              <a:ext uri="{FF2B5EF4-FFF2-40B4-BE49-F238E27FC236}">
                <a16:creationId xmlns="" xmlns:a16="http://schemas.microsoft.com/office/drawing/2014/main" id="{4F4488E3-974C-46F2-A01B-7E45C6E4639E}"/>
              </a:ext>
            </a:extLst>
          </p:cNvPr>
          <p:cNvSpPr txBox="1">
            <a:spLocks/>
          </p:cNvSpPr>
          <p:nvPr/>
        </p:nvSpPr>
        <p:spPr>
          <a:xfrm>
            <a:off x="278687" y="24236"/>
            <a:ext cx="10415426" cy="104256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9pPr>
          </a:lstStyle>
          <a:p>
            <a:r>
              <a:rPr lang="fr-FR" dirty="0">
                <a:solidFill>
                  <a:schemeClr val="bg1"/>
                </a:solidFill>
                <a:latin typeface="+mn-lt"/>
              </a:rPr>
              <a:t>TAVR: </a:t>
            </a:r>
            <a:r>
              <a:rPr lang="fr-FR" dirty="0" err="1">
                <a:solidFill>
                  <a:schemeClr val="bg1"/>
                </a:solidFill>
                <a:latin typeface="+mn-lt"/>
              </a:rPr>
              <a:t>From</a:t>
            </a:r>
            <a:r>
              <a:rPr lang="fr-FR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+mn-lt"/>
              </a:rPr>
              <a:t>Idea</a:t>
            </a:r>
            <a:r>
              <a:rPr lang="fr-FR" dirty="0">
                <a:solidFill>
                  <a:schemeClr val="bg1"/>
                </a:solidFill>
                <a:latin typeface="+mn-lt"/>
              </a:rPr>
              <a:t> to Validation of Concept</a:t>
            </a:r>
            <a:endParaRPr lang="en-US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="" xmlns:a16="http://schemas.microsoft.com/office/drawing/2014/main" id="{92C8C6DB-2C4A-4C88-8D71-CCB198A5D264}"/>
              </a:ext>
            </a:extLst>
          </p:cNvPr>
          <p:cNvSpPr txBox="1"/>
          <p:nvPr/>
        </p:nvSpPr>
        <p:spPr>
          <a:xfrm>
            <a:off x="4444579" y="1143002"/>
            <a:ext cx="645202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Rouen 1994: </a:t>
            </a:r>
            <a:r>
              <a:rPr lang="fr-FR" sz="2400" b="1" dirty="0" err="1">
                <a:solidFill>
                  <a:schemeClr val="accent1">
                    <a:lumMod val="50000"/>
                  </a:schemeClr>
                </a:solidFill>
              </a:rPr>
              <a:t>Autopsy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1">
                    <a:lumMod val="50000"/>
                  </a:schemeClr>
                </a:solidFill>
              </a:rPr>
              <a:t>study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</a:rPr>
              <a:t> on AS patients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9598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" y="12519"/>
            <a:ext cx="10992236" cy="1042564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B5569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</a:rPr>
              <a:t>Confirmative study just prior to F.I.M-TAVR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.</a:t>
            </a:r>
            <a:endParaRPr lang="en-US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31847" y="533810"/>
            <a:ext cx="79285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/>
              <a:t>R. </a:t>
            </a:r>
            <a:r>
              <a:rPr lang="fr-FR" sz="2400" i="1" dirty="0" err="1"/>
              <a:t>Virmani</a:t>
            </a:r>
            <a:r>
              <a:rPr lang="fr-FR" sz="2400" i="1" dirty="0"/>
              <a:t>, Martin </a:t>
            </a:r>
            <a:r>
              <a:rPr lang="fr-FR" sz="2400" i="1" dirty="0" err="1"/>
              <a:t>Leon</a:t>
            </a:r>
            <a:r>
              <a:rPr lang="fr-FR" sz="2400" i="1" dirty="0"/>
              <a:t>, Stan Rabinovich, Stan Rowe</a:t>
            </a:r>
          </a:p>
          <a:p>
            <a:pPr algn="ctr"/>
            <a:r>
              <a:rPr lang="fr-FR" sz="2000" i="1" dirty="0"/>
              <a:t>Washington DCC, April 2002</a:t>
            </a:r>
          </a:p>
        </p:txBody>
      </p:sp>
      <p:pic>
        <p:nvPicPr>
          <p:cNvPr id="5" name="Sans titre.png" descr="/Users/alaincribier/Documents/presentation finale 13 MAI/Sans titre.png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8" t="13237" r="27432" b="41655"/>
          <a:stretch/>
        </p:blipFill>
        <p:spPr bwMode="auto">
          <a:xfrm rot="16200000" flipV="1">
            <a:off x="6392966" y="2201967"/>
            <a:ext cx="3200400" cy="3216068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6" name="Picture 9" descr="CHearts41302_4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8" t="30316" r="24258" b="30643"/>
          <a:stretch/>
        </p:blipFill>
        <p:spPr bwMode="auto">
          <a:xfrm flipV="1">
            <a:off x="1200337" y="2113446"/>
            <a:ext cx="3392444" cy="3200401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e 10"/>
          <p:cNvGrpSpPr/>
          <p:nvPr/>
        </p:nvGrpSpPr>
        <p:grpSpPr>
          <a:xfrm>
            <a:off x="6170079" y="1636539"/>
            <a:ext cx="3726612" cy="461665"/>
            <a:chOff x="983411" y="1582947"/>
            <a:chExt cx="3105510" cy="461665"/>
          </a:xfrm>
        </p:grpSpPr>
        <p:sp>
          <p:nvSpPr>
            <p:cNvPr id="10" name="Rectangle à coins arrondis 9"/>
            <p:cNvSpPr/>
            <p:nvPr/>
          </p:nvSpPr>
          <p:spPr>
            <a:xfrm>
              <a:off x="983411" y="1582947"/>
              <a:ext cx="3105510" cy="461665"/>
            </a:xfrm>
            <a:prstGeom prst="roundRect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1072013" y="1582947"/>
              <a:ext cx="28736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chemeClr val="bg2"/>
                  </a:solidFill>
                </a:rPr>
                <a:t>Circular</a:t>
              </a:r>
              <a:r>
                <a:rPr lang="fr-FR" sz="2400" b="1" dirty="0">
                  <a:solidFill>
                    <a:schemeClr val="bg2"/>
                  </a:solidFill>
                </a:rPr>
                <a:t> stent </a:t>
              </a:r>
              <a:r>
                <a:rPr lang="fr-FR" sz="2400" b="1" dirty="0" err="1">
                  <a:solidFill>
                    <a:schemeClr val="bg2"/>
                  </a:solidFill>
                </a:rPr>
                <a:t>opening</a:t>
              </a:r>
              <a:endParaRPr lang="fr-FR" sz="24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983878" y="1636539"/>
            <a:ext cx="3726612" cy="461665"/>
            <a:chOff x="983411" y="1582947"/>
            <a:chExt cx="3105510" cy="461665"/>
          </a:xfrm>
        </p:grpSpPr>
        <p:sp>
          <p:nvSpPr>
            <p:cNvPr id="13" name="Rectangle à coins arrondis 12"/>
            <p:cNvSpPr/>
            <p:nvPr/>
          </p:nvSpPr>
          <p:spPr>
            <a:xfrm>
              <a:off x="983411" y="1582947"/>
              <a:ext cx="3105510" cy="461665"/>
            </a:xfrm>
            <a:prstGeom prst="roundRect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1176493" y="1582947"/>
              <a:ext cx="27053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bg2"/>
                  </a:solidFill>
                </a:rPr>
                <a:t>Massive calcification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1352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:\Stanton\Pvt\Animaltrials\Virmani4-9-02\VirmaniPVTPics\StentFEA 00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979"/>
          <a:stretch/>
        </p:blipFill>
        <p:spPr bwMode="auto">
          <a:xfrm>
            <a:off x="239139" y="1364809"/>
            <a:ext cx="4858326" cy="326501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Stanton\Pvt\Animaltrials\Virmani4-9-02\VirmaniPVTPics\StentFEA 02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3"/>
          <a:stretch>
            <a:fillRect/>
          </a:stretch>
        </p:blipFill>
        <p:spPr>
          <a:xfrm>
            <a:off x="6452163" y="1353632"/>
            <a:ext cx="3363106" cy="4137671"/>
          </a:xfrm>
          <a:prstGeom prst="rect">
            <a:avLst/>
          </a:prstGeom>
          <a:ln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8" name="Groupe 7"/>
          <p:cNvGrpSpPr/>
          <p:nvPr/>
        </p:nvGrpSpPr>
        <p:grpSpPr>
          <a:xfrm>
            <a:off x="914400" y="4660308"/>
            <a:ext cx="3726612" cy="830997"/>
            <a:chOff x="983411" y="1582947"/>
            <a:chExt cx="3105510" cy="830997"/>
          </a:xfrm>
        </p:grpSpPr>
        <p:sp>
          <p:nvSpPr>
            <p:cNvPr id="9" name="Rectangle à coins arrondis 8"/>
            <p:cNvSpPr/>
            <p:nvPr/>
          </p:nvSpPr>
          <p:spPr>
            <a:xfrm>
              <a:off x="983411" y="1582947"/>
              <a:ext cx="3105510" cy="830997"/>
            </a:xfrm>
            <a:prstGeom prst="roundRect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386670" y="1582947"/>
              <a:ext cx="237538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 err="1">
                  <a:solidFill>
                    <a:schemeClr val="bg2"/>
                  </a:solidFill>
                </a:rPr>
                <a:t>Low</a:t>
              </a:r>
              <a:r>
                <a:rPr lang="fr-FR" sz="2400" b="1" dirty="0">
                  <a:solidFill>
                    <a:schemeClr val="bg2"/>
                  </a:solidFill>
                </a:rPr>
                <a:t> </a:t>
              </a:r>
              <a:r>
                <a:rPr lang="fr-FR" sz="2400" b="1" dirty="0" err="1">
                  <a:solidFill>
                    <a:schemeClr val="bg2"/>
                  </a:solidFill>
                </a:rPr>
                <a:t>risk</a:t>
              </a:r>
              <a:r>
                <a:rPr lang="fr-FR" sz="2400" b="1" dirty="0">
                  <a:solidFill>
                    <a:schemeClr val="bg2"/>
                  </a:solidFill>
                </a:rPr>
                <a:t> of </a:t>
              </a:r>
              <a:r>
                <a:rPr lang="fr-FR" sz="2400" b="1" dirty="0" err="1">
                  <a:solidFill>
                    <a:schemeClr val="bg2"/>
                  </a:solidFill>
                </a:rPr>
                <a:t>device</a:t>
              </a:r>
              <a:endParaRPr lang="fr-FR" sz="2400" b="1" dirty="0">
                <a:solidFill>
                  <a:schemeClr val="bg2"/>
                </a:solidFill>
              </a:endParaRPr>
            </a:p>
            <a:p>
              <a:pPr algn="ctr"/>
              <a:r>
                <a:rPr lang="fr-FR" sz="2400" b="1" dirty="0" err="1">
                  <a:solidFill>
                    <a:schemeClr val="bg2"/>
                  </a:solidFill>
                </a:rPr>
                <a:t>embolization</a:t>
              </a:r>
              <a:endParaRPr lang="fr-FR" sz="24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6307038" y="4706028"/>
            <a:ext cx="3666820" cy="830997"/>
            <a:chOff x="6293574" y="5867400"/>
            <a:chExt cx="3666820" cy="830997"/>
          </a:xfrm>
        </p:grpSpPr>
        <p:sp>
          <p:nvSpPr>
            <p:cNvPr id="2" name="Rectangle à coins arrondis 1"/>
            <p:cNvSpPr/>
            <p:nvPr/>
          </p:nvSpPr>
          <p:spPr>
            <a:xfrm>
              <a:off x="6293574" y="5867400"/>
              <a:ext cx="3653357" cy="830997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TextBox 15"/>
            <p:cNvSpPr txBox="1"/>
            <p:nvPr/>
          </p:nvSpPr>
          <p:spPr>
            <a:xfrm>
              <a:off x="6293574" y="5867400"/>
              <a:ext cx="366682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fr-FR" sz="2400" b="1" i="1" dirty="0">
                  <a:solidFill>
                    <a:schemeClr val="bg2"/>
                  </a:solidFill>
                  <a:cs typeface="Arial" charset="0"/>
                </a:rPr>
                <a:t>Traction force &gt;</a:t>
              </a:r>
              <a:r>
                <a:rPr lang="en-US" sz="2400" b="1" i="1" dirty="0">
                  <a:solidFill>
                    <a:schemeClr val="bg2"/>
                  </a:solidFill>
                  <a:cs typeface="Arial" charset="0"/>
                </a:rPr>
                <a:t>2kg</a:t>
              </a:r>
            </a:p>
            <a:p>
              <a:pPr algn="ctr" eaLnBrk="1" hangingPunct="1">
                <a:defRPr/>
              </a:pPr>
              <a:r>
                <a:rPr lang="en-US" sz="2400" b="1" i="1" dirty="0">
                  <a:solidFill>
                    <a:schemeClr val="bg2"/>
                  </a:solidFill>
                  <a:cs typeface="Arial" charset="0"/>
                </a:rPr>
                <a:t>to dislodge the stent</a:t>
              </a:r>
            </a:p>
          </p:txBody>
        </p:sp>
      </p:grpSp>
      <p:sp>
        <p:nvSpPr>
          <p:cNvPr id="12" name="Flèche droite 11"/>
          <p:cNvSpPr/>
          <p:nvPr/>
        </p:nvSpPr>
        <p:spPr>
          <a:xfrm>
            <a:off x="4953000" y="4953000"/>
            <a:ext cx="1066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="" xmlns:a16="http://schemas.microsoft.com/office/drawing/2014/main" id="{3213C53D-FDB3-4723-9DF6-EF733C52AB9D}"/>
              </a:ext>
            </a:extLst>
          </p:cNvPr>
          <p:cNvSpPr txBox="1"/>
          <p:nvPr/>
        </p:nvSpPr>
        <p:spPr>
          <a:xfrm>
            <a:off x="1531847" y="533810"/>
            <a:ext cx="79285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i="1" dirty="0"/>
              <a:t>R. </a:t>
            </a:r>
            <a:r>
              <a:rPr lang="fr-FR" sz="2400" i="1" dirty="0" err="1"/>
              <a:t>Virmani</a:t>
            </a:r>
            <a:r>
              <a:rPr lang="fr-FR" sz="2400" i="1" dirty="0"/>
              <a:t>, Martin </a:t>
            </a:r>
            <a:r>
              <a:rPr lang="fr-FR" sz="2400" i="1" dirty="0" err="1"/>
              <a:t>Leon</a:t>
            </a:r>
            <a:r>
              <a:rPr lang="fr-FR" sz="2400" i="1" dirty="0"/>
              <a:t>, Stan Rabinovich, Stan Rowe</a:t>
            </a:r>
          </a:p>
          <a:p>
            <a:pPr algn="ctr"/>
            <a:r>
              <a:rPr lang="fr-FR" sz="2000" i="1" dirty="0"/>
              <a:t>Washington DCC, April 2002</a:t>
            </a: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id="{098ADA70-FD29-4FE4-A710-91BE2E40F2DB}"/>
              </a:ext>
            </a:extLst>
          </p:cNvPr>
          <p:cNvSpPr txBox="1">
            <a:spLocks/>
          </p:cNvSpPr>
          <p:nvPr/>
        </p:nvSpPr>
        <p:spPr>
          <a:xfrm>
            <a:off x="20" y="12519"/>
            <a:ext cx="10992236" cy="1042564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B5569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</a:rPr>
              <a:t>Confirmative study just prior to F.I.M-TAVR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.</a:t>
            </a:r>
            <a:endParaRPr lang="en-US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4641012" y="5704582"/>
            <a:ext cx="5943600" cy="954107"/>
            <a:chOff x="4641012" y="5817461"/>
            <a:chExt cx="5943600" cy="954107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4641012" y="5817461"/>
              <a:ext cx="5943600" cy="954107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4" name="ZoneTexte 3">
              <a:extLst>
                <a:ext uri="{FF2B5EF4-FFF2-40B4-BE49-F238E27FC236}">
                  <a16:creationId xmlns="" xmlns:a16="http://schemas.microsoft.com/office/drawing/2014/main" id="{B85D9261-B9E9-49F2-A1E2-280F9E77CD7B}"/>
                </a:ext>
              </a:extLst>
            </p:cNvPr>
            <p:cNvSpPr txBox="1"/>
            <p:nvPr/>
          </p:nvSpPr>
          <p:spPr>
            <a:xfrm>
              <a:off x="4641012" y="5817461"/>
              <a:ext cx="59436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chemeClr val="bg2">
                      <a:lumMod val="50000"/>
                    </a:schemeClr>
                  </a:solidFill>
                </a:rPr>
                <a:t>Green light for the </a:t>
              </a:r>
              <a:r>
                <a:rPr lang="fr-FR" sz="2800" dirty="0" err="1">
                  <a:solidFill>
                    <a:schemeClr val="bg2">
                      <a:lumMod val="50000"/>
                    </a:schemeClr>
                  </a:solidFill>
                </a:rPr>
                <a:t>balloon</a:t>
              </a:r>
              <a:r>
                <a:rPr lang="fr-FR" sz="2800" dirty="0">
                  <a:solidFill>
                    <a:schemeClr val="bg2">
                      <a:lumMod val="50000"/>
                    </a:schemeClr>
                  </a:solidFill>
                </a:rPr>
                <a:t>- </a:t>
              </a:r>
              <a:r>
                <a:rPr lang="fr-FR" sz="2800" dirty="0" err="1">
                  <a:solidFill>
                    <a:schemeClr val="bg2">
                      <a:lumMod val="50000"/>
                    </a:schemeClr>
                  </a:solidFill>
                </a:rPr>
                <a:t>expandable</a:t>
              </a:r>
              <a:r>
                <a:rPr lang="fr-FR" sz="2800" dirty="0">
                  <a:solidFill>
                    <a:schemeClr val="bg2">
                      <a:lumMod val="50000"/>
                    </a:schemeClr>
                  </a:solidFill>
                </a:rPr>
                <a:t> valve</a:t>
              </a:r>
              <a:endParaRPr lang="fr-FR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69766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e 58"/>
          <p:cNvGrpSpPr/>
          <p:nvPr/>
        </p:nvGrpSpPr>
        <p:grpSpPr>
          <a:xfrm>
            <a:off x="5029200" y="834358"/>
            <a:ext cx="5715000" cy="4347242"/>
            <a:chOff x="4013227" y="730266"/>
            <a:chExt cx="4762501" cy="3260431"/>
          </a:xfrm>
        </p:grpSpPr>
        <p:grpSp>
          <p:nvGrpSpPr>
            <p:cNvPr id="3" name="Groupe 2"/>
            <p:cNvGrpSpPr/>
            <p:nvPr/>
          </p:nvGrpSpPr>
          <p:grpSpPr>
            <a:xfrm>
              <a:off x="4835996" y="730266"/>
              <a:ext cx="3939732" cy="3260431"/>
              <a:chOff x="2191935" y="2820842"/>
              <a:chExt cx="3939732" cy="3260431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2191935" y="2820842"/>
                <a:ext cx="3939732" cy="3260431"/>
              </a:xfrm>
              <a:prstGeom prst="rect">
                <a:avLst/>
              </a:prstGeom>
              <a:solidFill>
                <a:srgbClr val="EBF8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" name="Picture 25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29" t="20784" r="58853" b="35392"/>
              <a:stretch/>
            </p:blipFill>
            <p:spPr bwMode="auto">
              <a:xfrm>
                <a:off x="2516755" y="3158988"/>
                <a:ext cx="1622109" cy="12455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992" t="72307" r="13427" b="7577"/>
              <a:stretch/>
            </p:blipFill>
            <p:spPr bwMode="auto">
              <a:xfrm>
                <a:off x="2531766" y="4481073"/>
                <a:ext cx="3371730" cy="743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5"/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907" t="20784" r="33648" b="34336"/>
              <a:stretch/>
            </p:blipFill>
            <p:spPr bwMode="auto">
              <a:xfrm>
                <a:off x="4264329" y="3158989"/>
                <a:ext cx="1474232" cy="1264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7" name="Flèche droite 26"/>
            <p:cNvSpPr/>
            <p:nvPr/>
          </p:nvSpPr>
          <p:spPr>
            <a:xfrm>
              <a:off x="4013227" y="1497104"/>
              <a:ext cx="812905" cy="526411"/>
            </a:xfrm>
            <a:prstGeom prst="rightArrow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à coins arrondis 30"/>
            <p:cNvSpPr/>
            <p:nvPr/>
          </p:nvSpPr>
          <p:spPr>
            <a:xfrm>
              <a:off x="5191254" y="2713823"/>
              <a:ext cx="3357834" cy="584746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5264418" y="3462015"/>
              <a:ext cx="307669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err="1">
                  <a:solidFill>
                    <a:schemeClr val="bg2"/>
                  </a:solidFill>
                </a:rPr>
                <a:t>Crimped</a:t>
              </a:r>
              <a:r>
                <a:rPr lang="fr-FR" sz="2400" b="1" dirty="0">
                  <a:solidFill>
                    <a:schemeClr val="bg2"/>
                  </a:solidFill>
                </a:rPr>
                <a:t> </a:t>
              </a:r>
              <a:r>
                <a:rPr lang="fr-FR" sz="2400" b="1" dirty="0" err="1">
                  <a:solidFill>
                    <a:schemeClr val="bg2"/>
                  </a:solidFill>
                </a:rPr>
                <a:t>diameter</a:t>
              </a:r>
              <a:r>
                <a:rPr lang="fr-FR" sz="2400" b="1" dirty="0">
                  <a:solidFill>
                    <a:schemeClr val="bg2"/>
                  </a:solidFill>
                </a:rPr>
                <a:t>  8mm</a:t>
              </a:r>
              <a:endParaRPr lang="en-US" sz="2400" b="1" dirty="0">
                <a:solidFill>
                  <a:schemeClr val="bg2"/>
                </a:solidFill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5182064" y="3178830"/>
              <a:ext cx="3399970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chemeClr val="bg2"/>
                  </a:solidFill>
                </a:rPr>
                <a:t>Hand-made Model of THV  </a:t>
              </a:r>
            </a:p>
          </p:txBody>
        </p:sp>
      </p:grpSp>
      <p:sp>
        <p:nvSpPr>
          <p:cNvPr id="51" name="Rectangle 50"/>
          <p:cNvSpPr/>
          <p:nvPr/>
        </p:nvSpPr>
        <p:spPr>
          <a:xfrm>
            <a:off x="6697023" y="6046597"/>
            <a:ext cx="3339092" cy="89431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266260" y="-142238"/>
            <a:ext cx="10415426" cy="104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B5569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TAVR: Moving </a:t>
            </a:r>
            <a:r>
              <a:rPr lang="fr-FR" dirty="0" err="1">
                <a:solidFill>
                  <a:schemeClr val="bg1"/>
                </a:solidFill>
                <a:latin typeface="+mn-lt"/>
              </a:rPr>
              <a:t>forward</a:t>
            </a:r>
            <a:r>
              <a:rPr lang="fr-FR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+mn-lt"/>
              </a:rPr>
              <a:t>from</a:t>
            </a:r>
            <a:r>
              <a:rPr lang="fr-FR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+mn-lt"/>
              </a:rPr>
              <a:t>Idea</a:t>
            </a:r>
            <a:r>
              <a:rPr lang="fr-FR" dirty="0">
                <a:solidFill>
                  <a:schemeClr val="bg1"/>
                </a:solidFill>
                <a:latin typeface="+mn-lt"/>
              </a:rPr>
              <a:t> to Concept</a:t>
            </a:r>
            <a:endParaRPr lang="en-US" i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6169898" y="4999066"/>
            <a:ext cx="4650502" cy="1584268"/>
            <a:chOff x="6169898" y="4892732"/>
            <a:chExt cx="4650502" cy="1584268"/>
          </a:xfrm>
        </p:grpSpPr>
        <p:grpSp>
          <p:nvGrpSpPr>
            <p:cNvPr id="8" name="Groupe 7"/>
            <p:cNvGrpSpPr/>
            <p:nvPr/>
          </p:nvGrpSpPr>
          <p:grpSpPr>
            <a:xfrm>
              <a:off x="6169898" y="5636941"/>
              <a:ext cx="4650502" cy="840059"/>
              <a:chOff x="6474698" y="5422797"/>
              <a:chExt cx="4650502" cy="840059"/>
            </a:xfrm>
          </p:grpSpPr>
          <p:sp>
            <p:nvSpPr>
              <p:cNvPr id="5" name="Rectangle à coins arrondis 4"/>
              <p:cNvSpPr/>
              <p:nvPr/>
            </p:nvSpPr>
            <p:spPr>
              <a:xfrm>
                <a:off x="6474698" y="5422797"/>
                <a:ext cx="4498102" cy="809925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ZoneTexte 36"/>
              <p:cNvSpPr txBox="1"/>
              <p:nvPr/>
            </p:nvSpPr>
            <p:spPr>
              <a:xfrm>
                <a:off x="6474698" y="5431859"/>
                <a:ext cx="465050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400" b="1" dirty="0" err="1">
                    <a:solidFill>
                      <a:schemeClr val="bg2"/>
                    </a:solidFill>
                  </a:rPr>
                  <a:t>External</a:t>
                </a:r>
                <a:r>
                  <a:rPr lang="fr-FR" sz="2400" b="1" dirty="0">
                    <a:solidFill>
                      <a:schemeClr val="bg2"/>
                    </a:solidFill>
                  </a:rPr>
                  <a:t> </a:t>
                </a:r>
                <a:r>
                  <a:rPr lang="fr-FR" sz="2400" b="1" dirty="0" err="1">
                    <a:solidFill>
                      <a:schemeClr val="bg2"/>
                    </a:solidFill>
                  </a:rPr>
                  <a:t>diameter</a:t>
                </a:r>
                <a:r>
                  <a:rPr lang="fr-FR" sz="2400" b="1" dirty="0">
                    <a:solidFill>
                      <a:schemeClr val="bg2"/>
                    </a:solidFill>
                  </a:rPr>
                  <a:t> compatible</a:t>
                </a:r>
              </a:p>
              <a:p>
                <a:pPr algn="ctr"/>
                <a:r>
                  <a:rPr lang="fr-FR" sz="2400" b="1" dirty="0">
                    <a:solidFill>
                      <a:schemeClr val="bg2"/>
                    </a:solidFill>
                  </a:rPr>
                  <a:t> </a:t>
                </a:r>
                <a:r>
                  <a:rPr lang="fr-FR" sz="2400" b="1" dirty="0" err="1">
                    <a:solidFill>
                      <a:schemeClr val="bg2"/>
                    </a:solidFill>
                  </a:rPr>
                  <a:t>with</a:t>
                </a:r>
                <a:r>
                  <a:rPr lang="fr-FR" sz="2400" b="1" dirty="0">
                    <a:solidFill>
                      <a:schemeClr val="bg2"/>
                    </a:solidFill>
                  </a:rPr>
                  <a:t> TF </a:t>
                </a:r>
                <a:r>
                  <a:rPr lang="fr-FR" sz="2400" b="1" dirty="0" err="1">
                    <a:solidFill>
                      <a:schemeClr val="bg2"/>
                    </a:solidFill>
                  </a:rPr>
                  <a:t>approach</a:t>
                </a:r>
                <a:endParaRPr lang="en-US" sz="2400" b="1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9" name="Flèche vers le bas 8"/>
            <p:cNvSpPr/>
            <p:nvPr/>
          </p:nvSpPr>
          <p:spPr>
            <a:xfrm>
              <a:off x="8018743" y="4892732"/>
              <a:ext cx="896657" cy="715934"/>
            </a:xfrm>
            <a:prstGeom prst="down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152401" y="3545433"/>
            <a:ext cx="5767782" cy="2017169"/>
            <a:chOff x="152400" y="3545431"/>
            <a:chExt cx="5767782" cy="2017169"/>
          </a:xfrm>
        </p:grpSpPr>
        <p:grpSp>
          <p:nvGrpSpPr>
            <p:cNvPr id="56" name="Groupe 55"/>
            <p:cNvGrpSpPr/>
            <p:nvPr/>
          </p:nvGrpSpPr>
          <p:grpSpPr>
            <a:xfrm>
              <a:off x="152400" y="3545431"/>
              <a:ext cx="4976418" cy="2017169"/>
              <a:chOff x="311740" y="2997891"/>
              <a:chExt cx="4505858" cy="1793028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311740" y="2997891"/>
                <a:ext cx="4505858" cy="1793028"/>
              </a:xfrm>
              <a:prstGeom prst="rect">
                <a:avLst/>
              </a:prstGeom>
              <a:solidFill>
                <a:srgbClr val="F5F5F5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4" name="Groupe 43"/>
              <p:cNvGrpSpPr/>
              <p:nvPr/>
            </p:nvGrpSpPr>
            <p:grpSpPr>
              <a:xfrm>
                <a:off x="342900" y="3024017"/>
                <a:ext cx="4474698" cy="1766902"/>
                <a:chOff x="342900" y="3363655"/>
                <a:chExt cx="4474698" cy="1766902"/>
              </a:xfrm>
            </p:grpSpPr>
            <p:pic>
              <p:nvPicPr>
                <p:cNvPr id="15" name="Picture 17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/>
                <a:srcRect l="3967" t="12091" r="201" b="9396"/>
                <a:stretch/>
              </p:blipFill>
              <p:spPr bwMode="auto">
                <a:xfrm>
                  <a:off x="342900" y="3363655"/>
                  <a:ext cx="2705981" cy="176690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43" name="Groupe 42"/>
                <p:cNvGrpSpPr/>
                <p:nvPr/>
              </p:nvGrpSpPr>
              <p:grpSpPr>
                <a:xfrm>
                  <a:off x="2967461" y="3394433"/>
                  <a:ext cx="1850137" cy="1705046"/>
                  <a:chOff x="3248614" y="5574693"/>
                  <a:chExt cx="1850137" cy="1705046"/>
                </a:xfrm>
              </p:grpSpPr>
              <p:pic>
                <p:nvPicPr>
                  <p:cNvPr id="16" name="Picture 18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/>
                  <a:srcRect l="46056" t="12899" r="9261" b="13323"/>
                  <a:stretch/>
                </p:blipFill>
                <p:spPr bwMode="auto">
                  <a:xfrm>
                    <a:off x="4067579" y="5574693"/>
                    <a:ext cx="1031172" cy="1685841"/>
                  </a:xfrm>
                  <a:prstGeom prst="rect">
                    <a:avLst/>
                  </a:prstGeom>
                  <a:noFill/>
                  <a:ln w="25400">
                    <a:noFill/>
                    <a:miter lim="800000"/>
                    <a:headEnd/>
                    <a:tailEnd/>
                  </a:ln>
                  <a:effectLst/>
                </p:spPr>
              </p:pic>
              <p:pic>
                <p:nvPicPr>
                  <p:cNvPr id="41" name="Picture 18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/>
                  <a:srcRect l="654" t="12899" r="54664" b="13323"/>
                  <a:stretch/>
                </p:blipFill>
                <p:spPr bwMode="auto">
                  <a:xfrm>
                    <a:off x="3248614" y="5593898"/>
                    <a:ext cx="1031141" cy="1685841"/>
                  </a:xfrm>
                  <a:prstGeom prst="rect">
                    <a:avLst/>
                  </a:prstGeom>
                  <a:noFill/>
                  <a:ln w="25400">
                    <a:noFill/>
                    <a:miter lim="800000"/>
                    <a:headEnd/>
                    <a:tailEnd/>
                  </a:ln>
                  <a:effectLst/>
                </p:spPr>
              </p:pic>
            </p:grpSp>
          </p:grpSp>
        </p:grpSp>
        <p:sp>
          <p:nvSpPr>
            <p:cNvPr id="12" name="Flèche droite 11"/>
            <p:cNvSpPr/>
            <p:nvPr/>
          </p:nvSpPr>
          <p:spPr>
            <a:xfrm flipH="1" flipV="1">
              <a:off x="5181600" y="4579345"/>
              <a:ext cx="738582" cy="807578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7424011" y="833737"/>
            <a:ext cx="19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2"/>
                </a:solidFill>
              </a:rPr>
              <a:t>Rouen 1994</a:t>
            </a:r>
          </a:p>
        </p:txBody>
      </p:sp>
      <p:grpSp>
        <p:nvGrpSpPr>
          <p:cNvPr id="30" name="Groupe 29"/>
          <p:cNvGrpSpPr/>
          <p:nvPr/>
        </p:nvGrpSpPr>
        <p:grpSpPr>
          <a:xfrm>
            <a:off x="381000" y="810441"/>
            <a:ext cx="4504562" cy="2733491"/>
            <a:chOff x="381000" y="810441"/>
            <a:chExt cx="4504562" cy="2733491"/>
          </a:xfrm>
        </p:grpSpPr>
        <p:grpSp>
          <p:nvGrpSpPr>
            <p:cNvPr id="11" name="Groupe 10"/>
            <p:cNvGrpSpPr/>
            <p:nvPr/>
          </p:nvGrpSpPr>
          <p:grpSpPr>
            <a:xfrm>
              <a:off x="381000" y="810441"/>
              <a:ext cx="4504562" cy="2690642"/>
              <a:chOff x="4058303" y="686241"/>
              <a:chExt cx="4220579" cy="2088081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4058303" y="686241"/>
                <a:ext cx="4220579" cy="2088081"/>
              </a:xfrm>
              <a:prstGeom prst="rect">
                <a:avLst/>
              </a:prstGeom>
              <a:solidFill>
                <a:srgbClr val="EBF8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8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5198" y="740475"/>
                <a:ext cx="1489848" cy="1282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9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2285" y="742013"/>
                <a:ext cx="1493535" cy="12644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6443394" y="1837594"/>
                <a:ext cx="616548" cy="195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7866" tIns="33338" rIns="67866" bIns="33338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altLang="fr-FR" sz="1200" dirty="0">
                    <a:solidFill>
                      <a:srgbClr val="101000"/>
                    </a:solidFill>
                  </a:rPr>
                  <a:t>Diastole</a:t>
                </a:r>
              </a:p>
            </p:txBody>
          </p:sp>
          <p:sp>
            <p:nvSpPr>
              <p:cNvPr id="21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5222915" y="1837594"/>
                <a:ext cx="550523" cy="195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67866" tIns="33338" rIns="67866" bIns="33338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altLang="fr-FR" sz="1200" dirty="0">
                    <a:solidFill>
                      <a:srgbClr val="101000"/>
                    </a:solidFill>
                  </a:rPr>
                  <a:t>Systole</a:t>
                </a:r>
              </a:p>
            </p:txBody>
          </p:sp>
          <p:sp>
            <p:nvSpPr>
              <p:cNvPr id="22" name="Arc 18"/>
              <p:cNvSpPr>
                <a:spLocks noChangeAspect="1"/>
              </p:cNvSpPr>
              <p:nvPr/>
            </p:nvSpPr>
            <p:spPr bwMode="auto">
              <a:xfrm>
                <a:off x="6373687" y="825569"/>
                <a:ext cx="131358" cy="28244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</a:path>
                  <a:path w="21600" h="21600" stroke="0" extrusionOk="0">
                    <a:moveTo>
                      <a:pt x="21600" y="21600"/>
                    </a:moveTo>
                    <a:cubicBezTo>
                      <a:pt x="9670" y="21600"/>
                      <a:pt x="0" y="11929"/>
                      <a:pt x="0" y="0"/>
                    </a:cubicBezTo>
                    <a:lnTo>
                      <a:pt x="2160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noFill/>
              <a:ln w="50800" cap="rnd">
                <a:solidFill>
                  <a:srgbClr val="101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Arc 19"/>
              <p:cNvSpPr>
                <a:spLocks noChangeAspect="1"/>
              </p:cNvSpPr>
              <p:nvPr/>
            </p:nvSpPr>
            <p:spPr bwMode="auto">
              <a:xfrm>
                <a:off x="7064332" y="825569"/>
                <a:ext cx="130427" cy="28244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600"/>
                    </a:cubicBez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 w="50800" cap="rnd">
                <a:solidFill>
                  <a:srgbClr val="101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r-FR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4" name="Groupe 23"/>
              <p:cNvGrpSpPr/>
              <p:nvPr/>
            </p:nvGrpSpPr>
            <p:grpSpPr>
              <a:xfrm>
                <a:off x="4082994" y="2031637"/>
                <a:ext cx="4171199" cy="724124"/>
                <a:chOff x="4082994" y="2240183"/>
                <a:chExt cx="4171199" cy="724124"/>
              </a:xfrm>
            </p:grpSpPr>
            <p:sp>
              <p:nvSpPr>
                <p:cNvPr id="25" name="TextBox 27"/>
                <p:cNvSpPr txBox="1"/>
                <p:nvPr/>
              </p:nvSpPr>
              <p:spPr bwMode="auto">
                <a:xfrm>
                  <a:off x="4222142" y="2240183"/>
                  <a:ext cx="3800099" cy="26273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600" b="1" dirty="0">
                      <a:solidFill>
                        <a:schemeClr val="tx2">
                          <a:lumMod val="50000"/>
                        </a:schemeClr>
                      </a:solidFill>
                      <a:ea typeface="ヒラギノ角ゴ Pro W3" charset="-128"/>
                    </a:rPr>
                    <a:t>- Valve structure: biologic or polymer?  </a:t>
                  </a:r>
                </a:p>
              </p:txBody>
            </p:sp>
            <p:sp>
              <p:nvSpPr>
                <p:cNvPr id="26" name="TextBox 32"/>
                <p:cNvSpPr txBox="1">
                  <a:spLocks noChangeArrowheads="1"/>
                </p:cNvSpPr>
                <p:nvPr/>
              </p:nvSpPr>
              <p:spPr bwMode="auto">
                <a:xfrm>
                  <a:off x="4082994" y="2486654"/>
                  <a:ext cx="4171199" cy="2627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600" b="1" dirty="0">
                      <a:solidFill>
                        <a:schemeClr val="tx2">
                          <a:lumMod val="50000"/>
                        </a:schemeClr>
                      </a:solidFill>
                      <a:ea typeface="ヒラギノ角ゴ Pro W3" charset="-128"/>
                    </a:rPr>
                    <a:t>- High radial force balloon expandable stent</a:t>
                  </a:r>
                </a:p>
              </p:txBody>
            </p:sp>
            <p:sp>
              <p:nvSpPr>
                <p:cNvPr id="40" name="TextBox 32"/>
                <p:cNvSpPr txBox="1">
                  <a:spLocks noChangeArrowheads="1"/>
                </p:cNvSpPr>
                <p:nvPr/>
              </p:nvSpPr>
              <p:spPr bwMode="auto">
                <a:xfrm>
                  <a:off x="5340146" y="2701571"/>
                  <a:ext cx="1457187" cy="2627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600" b="1" dirty="0">
                      <a:solidFill>
                        <a:schemeClr val="tx2">
                          <a:lumMod val="50000"/>
                        </a:schemeClr>
                      </a:solidFill>
                      <a:ea typeface="ヒラギノ角ゴ Pro W3" charset="-128"/>
                    </a:rPr>
                    <a:t>- External cuff</a:t>
                  </a:r>
                </a:p>
              </p:txBody>
            </p:sp>
          </p:grpSp>
        </p:grpSp>
        <p:sp>
          <p:nvSpPr>
            <p:cNvPr id="29" name="ZoneTexte 28"/>
            <p:cNvSpPr txBox="1"/>
            <p:nvPr/>
          </p:nvSpPr>
          <p:spPr>
            <a:xfrm>
              <a:off x="381000" y="3297711"/>
              <a:ext cx="10775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solidFill>
                    <a:schemeClr val="accent4">
                      <a:lumMod val="75000"/>
                    </a:schemeClr>
                  </a:solidFill>
                </a:rPr>
                <a:t>A. Cribier 1995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537943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200" y="101603"/>
            <a:ext cx="10415426" cy="104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B5569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algn="ctr"/>
            <a:r>
              <a:rPr lang="fr-FR" dirty="0" err="1">
                <a:solidFill>
                  <a:schemeClr val="bg1"/>
                </a:solidFill>
                <a:latin typeface="+mn-lt"/>
              </a:rPr>
              <a:t>Looking</a:t>
            </a:r>
            <a:r>
              <a:rPr lang="fr-FR" dirty="0">
                <a:solidFill>
                  <a:schemeClr val="bg1"/>
                </a:solidFill>
                <a:latin typeface="+mn-lt"/>
              </a:rPr>
              <a:t> for a Sponsor</a:t>
            </a:r>
          </a:p>
          <a:p>
            <a:pPr algn="ctr"/>
            <a:r>
              <a:rPr lang="fr-FR" sz="3200" dirty="0">
                <a:solidFill>
                  <a:schemeClr val="bg1"/>
                </a:solidFill>
                <a:latin typeface="+mn-lt"/>
              </a:rPr>
              <a:t>(All </a:t>
            </a:r>
            <a:r>
              <a:rPr lang="fr-FR" sz="3200" dirty="0" err="1">
                <a:solidFill>
                  <a:schemeClr val="bg1"/>
                </a:solidFill>
                <a:latin typeface="+mn-lt"/>
              </a:rPr>
              <a:t>biomedical</a:t>
            </a:r>
            <a:r>
              <a:rPr lang="fr-FR" sz="3200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3200" dirty="0" err="1">
                <a:solidFill>
                  <a:schemeClr val="bg1"/>
                </a:solidFill>
                <a:latin typeface="+mn-lt"/>
              </a:rPr>
              <a:t>companies</a:t>
            </a:r>
            <a:r>
              <a:rPr lang="fr-FR" sz="3200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7800" y="1680980"/>
            <a:ext cx="8001000" cy="3729220"/>
          </a:xfrm>
          <a:prstGeom prst="rect">
            <a:avLst/>
          </a:prstGeom>
          <a:solidFill>
            <a:srgbClr val="EBF8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23448" y="1813063"/>
            <a:ext cx="9301054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2"/>
                </a:solidFill>
              </a:rPr>
              <a:t>“Totally unrealistic, major technical issues”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2"/>
                </a:solidFill>
              </a:rPr>
              <a:t>“Impossible to stent open a calcific aortic valve”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2"/>
                </a:solidFill>
              </a:rPr>
              <a:t>“Occlusion of coronary arteries in 100% of cases”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2"/>
                </a:solidFill>
              </a:rPr>
              <a:t>“Device embolization / stroke / endocarditis”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2"/>
                </a:solidFill>
              </a:rPr>
              <a:t>“Lack of durability”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2"/>
                </a:solidFill>
              </a:rPr>
              <a:t>“Would never be approved by FDA”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2"/>
                </a:solidFill>
              </a:rPr>
              <a:t>“Surgery covers 100% of the need. No indication”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2"/>
                </a:solidFill>
              </a:rPr>
              <a:t>“</a:t>
            </a:r>
            <a:r>
              <a:rPr lang="en-US" sz="2400" b="1" dirty="0">
                <a:solidFill>
                  <a:schemeClr val="bg2"/>
                </a:solidFill>
              </a:rPr>
              <a:t>Most stupid project ever heard…”</a:t>
            </a:r>
            <a:endParaRPr lang="en-US" sz="2800" b="1" dirty="0">
              <a:solidFill>
                <a:schemeClr val="bg2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06592D22-8BD2-41CB-8362-BF7C1E7C2D53}"/>
              </a:ext>
            </a:extLst>
          </p:cNvPr>
          <p:cNvGrpSpPr/>
          <p:nvPr/>
        </p:nvGrpSpPr>
        <p:grpSpPr>
          <a:xfrm>
            <a:off x="4572002" y="5638800"/>
            <a:ext cx="4767383" cy="707886"/>
            <a:chOff x="4572002" y="5638800"/>
            <a:chExt cx="4767383" cy="707886"/>
          </a:xfrm>
        </p:grpSpPr>
        <p:sp>
          <p:nvSpPr>
            <p:cNvPr id="6" name="Rectangle à coins arrondis 5"/>
            <p:cNvSpPr/>
            <p:nvPr/>
          </p:nvSpPr>
          <p:spPr>
            <a:xfrm>
              <a:off x="4572002" y="5638800"/>
              <a:ext cx="4767383" cy="707886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4652819" y="5638800"/>
              <a:ext cx="46057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dirty="0"/>
                <a:t>    </a:t>
              </a:r>
              <a:r>
                <a:rPr lang="fr-FR" sz="4000" b="1" dirty="0">
                  <a:solidFill>
                    <a:schemeClr val="bg2"/>
                  </a:solidFill>
                </a:rPr>
                <a:t>Just </a:t>
              </a:r>
              <a:r>
                <a:rPr lang="fr-FR" sz="4000" b="1" dirty="0" err="1">
                  <a:solidFill>
                    <a:schemeClr val="bg2"/>
                  </a:solidFill>
                </a:rPr>
                <a:t>forget</a:t>
              </a:r>
              <a:r>
                <a:rPr lang="fr-FR" sz="4000" b="1" dirty="0">
                  <a:solidFill>
                    <a:schemeClr val="bg2"/>
                  </a:solidFill>
                </a:rPr>
                <a:t> </a:t>
              </a:r>
              <a:r>
                <a:rPr lang="fr-FR" sz="4000" b="1" dirty="0" err="1">
                  <a:solidFill>
                    <a:schemeClr val="bg2"/>
                  </a:solidFill>
                </a:rPr>
                <a:t>it</a:t>
              </a:r>
              <a:r>
                <a:rPr lang="fr-FR" sz="4000" b="1" dirty="0">
                  <a:solidFill>
                    <a:schemeClr val="bg2"/>
                  </a:solidFill>
                </a:rPr>
                <a:t> !...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 rot="20516533">
            <a:off x="210193" y="1500804"/>
            <a:ext cx="3057106" cy="626127"/>
            <a:chOff x="475688" y="2057400"/>
            <a:chExt cx="3057107" cy="626127"/>
          </a:xfrm>
        </p:grpSpPr>
        <p:sp>
          <p:nvSpPr>
            <p:cNvPr id="8" name="Rectangle à coins arrondis 7"/>
            <p:cNvSpPr/>
            <p:nvPr/>
          </p:nvSpPr>
          <p:spPr>
            <a:xfrm>
              <a:off x="475688" y="2057400"/>
              <a:ext cx="3053099" cy="626127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526843" y="2139631"/>
              <a:ext cx="30059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solidFill>
                    <a:schemeClr val="bg2"/>
                  </a:solidFill>
                </a:rPr>
                <a:t>Experts (Surgeons</a:t>
              </a:r>
              <a:r>
                <a:rPr lang="fr-FR" sz="2000" dirty="0">
                  <a:solidFill>
                    <a:schemeClr val="bg2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593882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8640" y="274638"/>
            <a:ext cx="10122336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 </a:t>
            </a:r>
          </a:p>
        </p:txBody>
      </p:sp>
      <p:pic>
        <p:nvPicPr>
          <p:cNvPr id="7" name="il_fi" descr="http://www.medcitynews.com/wordpress/wp-content/uploads/Cordis-logo.gif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169775" y="73548"/>
            <a:ext cx="168021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Stan_Rabinovich\Documents\Scanned Documents\2012-04-23 JJIS Logo\Image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" y="98592"/>
            <a:ext cx="2190596" cy="53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1C01B52A-8256-46A9-9E90-0DF39ECCE830}"/>
              </a:ext>
            </a:extLst>
          </p:cNvPr>
          <p:cNvSpPr txBox="1"/>
          <p:nvPr/>
        </p:nvSpPr>
        <p:spPr>
          <a:xfrm>
            <a:off x="2120595" y="845073"/>
            <a:ext cx="6032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/>
              <a:t>1996: A first glimmer of hope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DEA756AC-2820-4494-8301-65287093EADA}"/>
              </a:ext>
            </a:extLst>
          </p:cNvPr>
          <p:cNvSpPr txBox="1"/>
          <p:nvPr/>
        </p:nvSpPr>
        <p:spPr>
          <a:xfrm>
            <a:off x="723900" y="1708135"/>
            <a:ext cx="9525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sz="2000" dirty="0" err="1"/>
              <a:t>With</a:t>
            </a:r>
            <a:r>
              <a:rPr lang="fr-FR" sz="2000" dirty="0"/>
              <a:t> the help of Stan Rabinovich (first met in 1994) and Stan Rowe (Business </a:t>
            </a:r>
            <a:r>
              <a:rPr lang="fr-FR" sz="2000" dirty="0" err="1"/>
              <a:t>Development</a:t>
            </a:r>
            <a:r>
              <a:rPr lang="fr-FR" sz="2000" dirty="0"/>
              <a:t> at JJIS), </a:t>
            </a:r>
            <a:r>
              <a:rPr lang="fr-FR" sz="2000" dirty="0" err="1"/>
              <a:t>signed</a:t>
            </a:r>
            <a:r>
              <a:rPr lang="fr-FR" sz="2000" dirty="0"/>
              <a:t> agreement </a:t>
            </a:r>
            <a:r>
              <a:rPr lang="fr-FR" sz="2000" dirty="0" err="1"/>
              <a:t>with</a:t>
            </a:r>
            <a:r>
              <a:rPr lang="fr-FR" sz="2000" dirty="0"/>
              <a:t> Johnson &amp; Johnson / </a:t>
            </a:r>
            <a:r>
              <a:rPr lang="fr-FR" sz="2000" dirty="0" err="1"/>
              <a:t>Cordis</a:t>
            </a:r>
            <a:r>
              <a:rPr lang="fr-FR" sz="2000" dirty="0"/>
              <a:t> for a </a:t>
            </a:r>
            <a:r>
              <a:rPr lang="fr-FR" sz="2000" dirty="0" err="1"/>
              <a:t>research</a:t>
            </a:r>
            <a:r>
              <a:rPr lang="fr-FR" sz="2000" dirty="0"/>
              <a:t> program on Transcatheter </a:t>
            </a:r>
            <a:r>
              <a:rPr lang="fr-FR" sz="2000" dirty="0" err="1"/>
              <a:t>Aortic</a:t>
            </a:r>
            <a:r>
              <a:rPr lang="fr-FR" sz="2000" dirty="0"/>
              <a:t> Valve</a:t>
            </a:r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sz="2000" dirty="0" err="1"/>
              <a:t>Applied</a:t>
            </a:r>
            <a:r>
              <a:rPr lang="fr-FR" sz="2000" dirty="0"/>
              <a:t> for  Cribier-Letac </a:t>
            </a:r>
            <a:r>
              <a:rPr lang="fr-FR" sz="2000" dirty="0" err="1"/>
              <a:t>European</a:t>
            </a:r>
            <a:r>
              <a:rPr lang="fr-FR" sz="2000" dirty="0"/>
              <a:t> Patent, </a:t>
            </a:r>
            <a:r>
              <a:rPr lang="fr-FR" sz="2000" dirty="0" err="1"/>
              <a:t>assigned</a:t>
            </a:r>
            <a:r>
              <a:rPr lang="fr-FR" sz="2000" dirty="0"/>
              <a:t> to </a:t>
            </a:r>
            <a:r>
              <a:rPr lang="fr-FR" sz="2000" dirty="0" err="1"/>
              <a:t>Cordis</a:t>
            </a:r>
            <a:endParaRPr lang="fr-FR" sz="2000" dirty="0"/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sz="2000" dirty="0"/>
              <a:t>Nothing </a:t>
            </a:r>
            <a:r>
              <a:rPr lang="fr-FR" sz="2000" dirty="0" err="1"/>
              <a:t>done</a:t>
            </a:r>
            <a:r>
              <a:rPr lang="fr-FR" sz="2000" dirty="0"/>
              <a:t> </a:t>
            </a:r>
            <a:r>
              <a:rPr lang="fr-FR" sz="2000" dirty="0" err="1"/>
              <a:t>during</a:t>
            </a:r>
            <a:r>
              <a:rPr lang="fr-FR" sz="2000" dirty="0"/>
              <a:t> 2 </a:t>
            </a:r>
            <a:r>
              <a:rPr lang="fr-FR" sz="2000" dirty="0" err="1"/>
              <a:t>years</a:t>
            </a:r>
            <a:endParaRPr lang="fr-FR" sz="2000" dirty="0"/>
          </a:p>
          <a:p>
            <a:pPr algn="l">
              <a:spcAft>
                <a:spcPts val="1200"/>
              </a:spcAft>
            </a:pPr>
            <a:endParaRPr lang="fr-FR" sz="2000" dirty="0"/>
          </a:p>
          <a:p>
            <a:pPr algn="l">
              <a:spcAft>
                <a:spcPts val="1200"/>
              </a:spcAft>
            </a:pPr>
            <a:r>
              <a:rPr lang="fr-FR" sz="2000" dirty="0"/>
              <a:t>                        </a:t>
            </a:r>
            <a:r>
              <a:rPr lang="fr-FR" sz="2800" dirty="0"/>
              <a:t>1998: </a:t>
            </a:r>
            <a:r>
              <a:rPr lang="fr-FR" sz="2800" dirty="0" err="1"/>
              <a:t>Cordis</a:t>
            </a:r>
            <a:r>
              <a:rPr lang="fr-FR" sz="2800" dirty="0"/>
              <a:t> </a:t>
            </a:r>
            <a:r>
              <a:rPr lang="fr-FR" sz="2800" dirty="0" err="1"/>
              <a:t>terminated</a:t>
            </a:r>
            <a:r>
              <a:rPr lang="fr-FR" sz="2800" dirty="0"/>
              <a:t> </a:t>
            </a:r>
            <a:r>
              <a:rPr lang="fr-FR" sz="2800" dirty="0" err="1"/>
              <a:t>contract</a:t>
            </a:r>
            <a:endParaRPr lang="fr-FR" sz="2800" dirty="0"/>
          </a:p>
          <a:p>
            <a:pPr marL="342900" indent="-342900" algn="l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fr-FR" sz="2000" dirty="0"/>
          </a:p>
          <a:p>
            <a:pPr algn="l">
              <a:spcAft>
                <a:spcPts val="1200"/>
              </a:spcAft>
            </a:pPr>
            <a:r>
              <a:rPr lang="fr-FR" sz="2000" dirty="0"/>
              <a:t>                                     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="" xmlns:a16="http://schemas.microsoft.com/office/drawing/2014/main" id="{8FB05AA2-60C2-4B0F-A839-B3B6602F42E3}"/>
              </a:ext>
            </a:extLst>
          </p:cNvPr>
          <p:cNvGrpSpPr/>
          <p:nvPr/>
        </p:nvGrpSpPr>
        <p:grpSpPr>
          <a:xfrm>
            <a:off x="4955180" y="5646003"/>
            <a:ext cx="5486400" cy="830997"/>
            <a:chOff x="4955180" y="5646003"/>
            <a:chExt cx="5486400" cy="83099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="" xmlns:a16="http://schemas.microsoft.com/office/drawing/2014/main" id="{A08562C7-045F-4CF2-B674-5C90577DDE48}"/>
                </a:ext>
              </a:extLst>
            </p:cNvPr>
            <p:cNvSpPr/>
            <p:nvPr/>
          </p:nvSpPr>
          <p:spPr>
            <a:xfrm>
              <a:off x="4955180" y="5693230"/>
              <a:ext cx="5486400" cy="757297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="" xmlns:a16="http://schemas.microsoft.com/office/drawing/2014/main" id="{325FC8ED-246C-417B-A288-169963F18196}"/>
                </a:ext>
              </a:extLst>
            </p:cNvPr>
            <p:cNvSpPr txBox="1"/>
            <p:nvPr/>
          </p:nvSpPr>
          <p:spPr>
            <a:xfrm>
              <a:off x="4985662" y="5646003"/>
              <a:ext cx="54559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2"/>
                  </a:solidFill>
                </a:rPr>
                <a:t>Martin Leon enthusiastically </a:t>
              </a:r>
            </a:p>
            <a:p>
              <a:r>
                <a:rPr lang="en-US" sz="2400" dirty="0">
                  <a:solidFill>
                    <a:schemeClr val="bg2"/>
                  </a:solidFill>
                </a:rPr>
                <a:t>joined the group</a:t>
              </a: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260" y="184859"/>
            <a:ext cx="10415426" cy="1042564"/>
          </a:xfrm>
        </p:spPr>
        <p:txBody>
          <a:bodyPr/>
          <a:lstStyle/>
          <a:p>
            <a:pPr algn="ctr"/>
            <a:r>
              <a:rPr lang="fr-FR" dirty="0" err="1"/>
              <a:t>Disclosure</a:t>
            </a:r>
            <a:r>
              <a:rPr lang="fr-FR" dirty="0"/>
              <a:t> </a:t>
            </a:r>
            <a:r>
              <a:rPr lang="fr-FR" dirty="0" err="1"/>
              <a:t>Statement</a:t>
            </a:r>
            <a:r>
              <a:rPr lang="fr-FR" dirty="0"/>
              <a:t> of Financial </a:t>
            </a:r>
            <a:r>
              <a:rPr lang="fr-FR" dirty="0" err="1"/>
              <a:t>Interest</a:t>
            </a:r>
            <a:endParaRPr lang="en-US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750578" y="3666763"/>
            <a:ext cx="5212081" cy="3598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charset="0"/>
              <a:buChar char="►"/>
              <a:defRPr/>
            </a:pPr>
            <a:endParaRPr lang="en-US" sz="1500" dirty="0"/>
          </a:p>
          <a:p>
            <a:pPr>
              <a:lnSpc>
                <a:spcPct val="80000"/>
              </a:lnSpc>
              <a:buFont typeface="Arial" charset="0"/>
              <a:buChar char="►"/>
              <a:defRPr/>
            </a:pPr>
            <a:endParaRPr lang="en-US" sz="1500" dirty="0"/>
          </a:p>
          <a:p>
            <a:pPr>
              <a:lnSpc>
                <a:spcPct val="80000"/>
              </a:lnSpc>
              <a:buFont typeface="Arial" charset="0"/>
              <a:buChar char="►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Consulting Fees/Honoraria</a:t>
            </a: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6383658" y="3667454"/>
            <a:ext cx="4572000" cy="400473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charset="0"/>
              <a:buChar char="►"/>
              <a:defRPr/>
            </a:pPr>
            <a:endParaRPr lang="en-US" sz="1500" dirty="0"/>
          </a:p>
          <a:p>
            <a:pPr>
              <a:lnSpc>
                <a:spcPct val="80000"/>
              </a:lnSpc>
              <a:buFont typeface="Arial" charset="0"/>
              <a:buChar char="►"/>
              <a:defRPr/>
            </a:pPr>
            <a:endParaRPr lang="en-US" sz="1500" dirty="0"/>
          </a:p>
          <a:p>
            <a:pPr>
              <a:lnSpc>
                <a:spcPct val="80000"/>
              </a:lnSpc>
              <a:buFont typeface="Arial" charset="0"/>
              <a:buChar char="►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Edwards Lifesciences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36321" y="1772636"/>
            <a:ext cx="907542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en-US" dirty="0">
                <a:latin typeface="Arial" charset="0"/>
                <a:ea typeface="ヒラギノ角ゴ Pro W3" pitchFamily="-111" charset="-128"/>
                <a:cs typeface="Arial" charset="0"/>
              </a:rPr>
              <a:t>Within the past 12 months, I or my spouse/partner have had a financial interest/arrangement or affiliation with the organization(s) listed below.</a:t>
            </a:r>
            <a:endParaRPr lang="en-US" b="1" i="1" dirty="0"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016337" y="3420532"/>
            <a:ext cx="37625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Affiliation/Financial Relationship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315255" y="3420532"/>
            <a:ext cx="168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dirty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Company   </a:t>
            </a:r>
            <a:r>
              <a:rPr lang="en-US" sz="1800" b="1" dirty="0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887650411"/>
      </p:ext>
    </p:extLst>
  </p:cSld>
  <p:clrMapOvr>
    <a:masterClrMapping/>
  </p:clrMapOvr>
  <p:transition advClick="0" advTm="1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EE8A68-8106-4AFC-8843-9300C75684C2}"/>
              </a:ext>
            </a:extLst>
          </p:cNvPr>
          <p:cNvSpPr txBox="1">
            <a:spLocks/>
          </p:cNvSpPr>
          <p:nvPr/>
        </p:nvSpPr>
        <p:spPr>
          <a:xfrm>
            <a:off x="1081090" y="-63500"/>
            <a:ext cx="8713787" cy="9779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9pPr>
          </a:lstStyle>
          <a:p>
            <a:r>
              <a:rPr lang="en-US" altLang="fr-FR" dirty="0">
                <a:cs typeface="Arial" panose="020B0604020202020204" pitchFamily="34" charset="0"/>
              </a:rPr>
              <a:t>July 1999: Creation of</a:t>
            </a:r>
            <a:br>
              <a:rPr lang="en-US" altLang="fr-FR" dirty="0">
                <a:cs typeface="Arial" panose="020B0604020202020204" pitchFamily="34" charset="0"/>
              </a:rPr>
            </a:br>
            <a:r>
              <a:rPr lang="en-US" altLang="fr-FR" dirty="0">
                <a:cs typeface="Arial" panose="020B0604020202020204" pitchFamily="34" charset="0"/>
              </a:rPr>
              <a:t> Percutaneous Valve Technologies, Inc.</a:t>
            </a:r>
          </a:p>
        </p:txBody>
      </p:sp>
      <p:grpSp>
        <p:nvGrpSpPr>
          <p:cNvPr id="13" name="Group 63">
            <a:extLst>
              <a:ext uri="{FF2B5EF4-FFF2-40B4-BE49-F238E27FC236}">
                <a16:creationId xmlns="" xmlns:a16="http://schemas.microsoft.com/office/drawing/2014/main" id="{7F4664D2-7625-42BA-8368-A9EE83B6F1A7}"/>
              </a:ext>
            </a:extLst>
          </p:cNvPr>
          <p:cNvGrpSpPr>
            <a:grpSpLocks/>
          </p:cNvGrpSpPr>
          <p:nvPr/>
        </p:nvGrpSpPr>
        <p:grpSpPr bwMode="auto">
          <a:xfrm>
            <a:off x="419345" y="1514103"/>
            <a:ext cx="4346080" cy="3438899"/>
            <a:chOff x="96" y="1593"/>
            <a:chExt cx="2365" cy="2164"/>
          </a:xfrm>
        </p:grpSpPr>
        <p:graphicFrame>
          <p:nvGraphicFramePr>
            <p:cNvPr id="21" name="Object 2048">
              <a:extLst>
                <a:ext uri="{FF2B5EF4-FFF2-40B4-BE49-F238E27FC236}">
                  <a16:creationId xmlns="" xmlns:a16="http://schemas.microsoft.com/office/drawing/2014/main" id="{FFCB311D-1599-4C0E-B2EB-322880D0BF3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6" y="1603"/>
            <a:ext cx="2365" cy="2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8" name="Photo Editor Photo" r:id="rId3" imgW="6095238" imgH="4563112" progId="">
                    <p:embed/>
                  </p:oleObj>
                </mc:Choice>
                <mc:Fallback>
                  <p:oleObj name="Photo Editor Photo" r:id="rId3" imgW="6095238" imgH="4563112" progId="">
                    <p:embed/>
                    <p:pic>
                      <p:nvPicPr>
                        <p:cNvPr id="103444" name="Object 2048">
                          <a:extLst>
                            <a:ext uri="{FF2B5EF4-FFF2-40B4-BE49-F238E27FC236}">
                              <a16:creationId xmlns="" xmlns:a16="http://schemas.microsoft.com/office/drawing/2014/main" id="{565E32EE-9897-4CE4-8305-359C36FBC93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750" t="29958" r="21249"/>
                        <a:stretch>
                          <a:fillRect/>
                        </a:stretch>
                      </p:blipFill>
                      <p:spPr bwMode="auto">
                        <a:xfrm>
                          <a:off x="96" y="1603"/>
                          <a:ext cx="2365" cy="2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FF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Rectangle 60">
              <a:extLst>
                <a:ext uri="{FF2B5EF4-FFF2-40B4-BE49-F238E27FC236}">
                  <a16:creationId xmlns="" xmlns:a16="http://schemas.microsoft.com/office/drawing/2014/main" id="{916C4BED-8F73-4185-877E-AD25F8195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593"/>
              <a:ext cx="2365" cy="2164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>
              <a:prstShdw prst="shdw17" dist="17961" dir="2700000">
                <a:srgbClr val="999900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30000"/>
                </a:spcBef>
                <a:buClr>
                  <a:schemeClr val="tx2"/>
                </a:buClr>
                <a:buSzPct val="110000"/>
                <a:buChar char="•"/>
                <a:defRPr sz="3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30000"/>
                </a:spcBef>
                <a:buClr>
                  <a:schemeClr val="tx2"/>
                </a:buClr>
                <a:buSzPct val="70000"/>
                <a:buFont typeface="Wingdings 2" panose="05020102010507070707" pitchFamily="18" charset="2"/>
                <a:buChar char="¡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3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3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3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457200">
                <a:spcBef>
                  <a:spcPct val="0"/>
                </a:spcBef>
                <a:buClrTx/>
                <a:buSzTx/>
                <a:buNone/>
              </a:pPr>
              <a:endParaRPr lang="fr-FR" altLang="fr-FR" sz="1800" i="1">
                <a:solidFill>
                  <a:srgbClr val="FFCC99"/>
                </a:solidFill>
                <a:latin typeface="Calibri" panose="020F0502020204030204" pitchFamily="34" charset="0"/>
                <a:ea typeface="ヒラギノ角ゴ Pro W3" pitchFamily="112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7" descr="pvt-logo(1000)">
            <a:extLst>
              <a:ext uri="{FF2B5EF4-FFF2-40B4-BE49-F238E27FC236}">
                <a16:creationId xmlns="" xmlns:a16="http://schemas.microsoft.com/office/drawing/2014/main" id="{6D91DDBB-C165-4317-A2E6-4637EFFB8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" y="319098"/>
            <a:ext cx="1329604" cy="81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23">
            <a:extLst>
              <a:ext uri="{FF2B5EF4-FFF2-40B4-BE49-F238E27FC236}">
                <a16:creationId xmlns="" xmlns:a16="http://schemas.microsoft.com/office/drawing/2014/main" id="{58716B21-79C4-4873-9289-7D8E09597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901" y="4990060"/>
            <a:ext cx="18320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0000"/>
              </a:spcBef>
              <a:buClr>
                <a:schemeClr val="tx2"/>
              </a:buClr>
              <a:buSzPct val="11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chemeClr val="tx2"/>
              </a:buClr>
              <a:buSzPct val="70000"/>
              <a:buFont typeface="Wingdings 2" panose="05020102010507070707" pitchFamily="18" charset="2"/>
              <a:buChar char="¡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457200" eaLnBrk="0" hangingPunct="0">
              <a:spcBef>
                <a:spcPct val="0"/>
              </a:spcBef>
              <a:buClrTx/>
              <a:buSzTx/>
              <a:buNone/>
            </a:pPr>
            <a:r>
              <a:rPr lang="fr-FR" altLang="fr-FR" sz="2400" b="0" dirty="0">
                <a:solidFill>
                  <a:srgbClr val="FDE25E"/>
                </a:solidFill>
                <a:latin typeface="Calibri" panose="020F0502020204030204" pitchFamily="34" charset="0"/>
                <a:ea typeface="ヒラギノ角ゴ Pro W3" pitchFamily="112" charset="-128"/>
                <a:cs typeface="+mn-cs"/>
              </a:rPr>
              <a:t>The </a:t>
            </a:r>
            <a:r>
              <a:rPr lang="fr-FR" altLang="fr-FR" sz="2400" b="0" dirty="0" err="1">
                <a:solidFill>
                  <a:srgbClr val="FDE25E"/>
                </a:solidFill>
                <a:latin typeface="Calibri" panose="020F0502020204030204" pitchFamily="34" charset="0"/>
                <a:ea typeface="ヒラギノ角ゴ Pro W3" pitchFamily="112" charset="-128"/>
                <a:cs typeface="+mn-cs"/>
              </a:rPr>
              <a:t>founders</a:t>
            </a:r>
            <a:endParaRPr lang="fr-FR" altLang="fr-FR" sz="2400" b="0" dirty="0">
              <a:solidFill>
                <a:srgbClr val="FDE25E"/>
              </a:solidFill>
              <a:latin typeface="Calibri" panose="020F0502020204030204" pitchFamily="34" charset="0"/>
              <a:ea typeface="ヒラギノ角ゴ Pro W3" pitchFamily="112" charset="-128"/>
              <a:cs typeface="+mn-cs"/>
            </a:endParaRPr>
          </a:p>
        </p:txBody>
      </p:sp>
      <p:grpSp>
        <p:nvGrpSpPr>
          <p:cNvPr id="16" name="Groupe 20">
            <a:extLst>
              <a:ext uri="{FF2B5EF4-FFF2-40B4-BE49-F238E27FC236}">
                <a16:creationId xmlns="" xmlns:a16="http://schemas.microsoft.com/office/drawing/2014/main" id="{EF7D94DA-7D2E-431D-8ABD-E0FE77B673B9}"/>
              </a:ext>
            </a:extLst>
          </p:cNvPr>
          <p:cNvGrpSpPr>
            <a:grpSpLocks/>
          </p:cNvGrpSpPr>
          <p:nvPr/>
        </p:nvGrpSpPr>
        <p:grpSpPr bwMode="auto">
          <a:xfrm>
            <a:off x="925839" y="4214476"/>
            <a:ext cx="3542773" cy="658727"/>
            <a:chOff x="-41930" y="5341080"/>
            <a:chExt cx="3465627" cy="660786"/>
          </a:xfrm>
        </p:grpSpPr>
        <p:sp>
          <p:nvSpPr>
            <p:cNvPr id="17" name="ZoneTexte 16">
              <a:extLst>
                <a:ext uri="{FF2B5EF4-FFF2-40B4-BE49-F238E27FC236}">
                  <a16:creationId xmlns="" xmlns:a16="http://schemas.microsoft.com/office/drawing/2014/main" id="{893B8199-B5F0-44D1-97B1-388DB602D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1930" y="5341080"/>
              <a:ext cx="939710" cy="33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30000"/>
                </a:spcBef>
                <a:buClr>
                  <a:schemeClr val="tx2"/>
                </a:buClr>
                <a:buSzPct val="110000"/>
                <a:buChar char="•"/>
                <a:defRPr sz="3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30000"/>
                </a:spcBef>
                <a:buClr>
                  <a:schemeClr val="tx2"/>
                </a:buClr>
                <a:buSzPct val="70000"/>
                <a:buFont typeface="Wingdings 2" panose="05020102010507070707" pitchFamily="18" charset="2"/>
                <a:buChar char="¡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3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3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3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>
                <a:spcBef>
                  <a:spcPct val="0"/>
                </a:spcBef>
                <a:buClrTx/>
                <a:buSzTx/>
                <a:buNone/>
              </a:pPr>
              <a:r>
                <a:rPr lang="fr-FR" altLang="fr-FR" sz="1600" i="1" dirty="0">
                  <a:solidFill>
                    <a:srgbClr val="FFFFFF"/>
                  </a:solidFill>
                  <a:latin typeface="Calibri" panose="020F0502020204030204" pitchFamily="34" charset="0"/>
                  <a:ea typeface="ヒラギノ角ゴ Pro W3" pitchFamily="112" charset="-128"/>
                  <a:cs typeface="Arial" panose="020B0604020202020204" pitchFamily="34" charset="0"/>
                </a:rPr>
                <a:t>S. Rowe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="" xmlns:a16="http://schemas.microsoft.com/office/drawing/2014/main" id="{C4CE7F8A-0A2B-4874-8814-296F57F510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4378" y="5359598"/>
              <a:ext cx="1773217" cy="339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30000"/>
                </a:spcBef>
                <a:buClr>
                  <a:schemeClr val="tx2"/>
                </a:buClr>
                <a:buSzPct val="110000"/>
                <a:buChar char="•"/>
                <a:defRPr sz="3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30000"/>
                </a:spcBef>
                <a:buClr>
                  <a:schemeClr val="tx2"/>
                </a:buClr>
                <a:buSzPct val="70000"/>
                <a:buFont typeface="Wingdings 2" panose="05020102010507070707" pitchFamily="18" charset="2"/>
                <a:buChar char="¡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3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3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3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457200">
                <a:spcBef>
                  <a:spcPct val="0"/>
                </a:spcBef>
                <a:buClrTx/>
                <a:buSzTx/>
                <a:buNone/>
              </a:pPr>
              <a:r>
                <a:rPr lang="fr-FR" altLang="fr-FR" sz="1600" i="1" dirty="0">
                  <a:solidFill>
                    <a:srgbClr val="FFFFFF"/>
                  </a:solidFill>
                  <a:latin typeface="Calibri" panose="020F0502020204030204" pitchFamily="34" charset="0"/>
                  <a:ea typeface="ヒラギノ角ゴ Pro W3" pitchFamily="112" charset="-128"/>
                  <a:cs typeface="Arial" panose="020B0604020202020204" pitchFamily="34" charset="0"/>
                </a:rPr>
                <a:t>S. Rabinovich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="" xmlns:a16="http://schemas.microsoft.com/office/drawing/2014/main" id="{00A07C70-21AF-4726-916C-8294630514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3344" y="5662254"/>
              <a:ext cx="950455" cy="33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30000"/>
                </a:spcBef>
                <a:buClr>
                  <a:schemeClr val="tx2"/>
                </a:buClr>
                <a:buSzPct val="110000"/>
                <a:buChar char="•"/>
                <a:defRPr sz="3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30000"/>
                </a:spcBef>
                <a:buClr>
                  <a:schemeClr val="tx2"/>
                </a:buClr>
                <a:buSzPct val="70000"/>
                <a:buFont typeface="Wingdings 2" panose="05020102010507070707" pitchFamily="18" charset="2"/>
                <a:buChar char="¡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3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3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3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457200">
                <a:spcBef>
                  <a:spcPct val="0"/>
                </a:spcBef>
                <a:buClrTx/>
                <a:buSzTx/>
                <a:buNone/>
              </a:pPr>
              <a:r>
                <a:rPr lang="fr-FR" altLang="fr-FR" sz="1600" i="1" dirty="0">
                  <a:solidFill>
                    <a:srgbClr val="FFFFFF"/>
                  </a:solidFill>
                  <a:latin typeface="Calibri" panose="020F0502020204030204" pitchFamily="34" charset="0"/>
                  <a:ea typeface="ヒラギノ角ゴ Pro W3" pitchFamily="112" charset="-128"/>
                  <a:cs typeface="Arial" panose="020B0604020202020204" pitchFamily="34" charset="0"/>
                </a:rPr>
                <a:t>A. Cribier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="" xmlns:a16="http://schemas.microsoft.com/office/drawing/2014/main" id="{2D87A5D2-856C-4F0E-8D2E-4BE274B21D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1907" y="5607226"/>
              <a:ext cx="851790" cy="33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30000"/>
                </a:spcBef>
                <a:buClr>
                  <a:schemeClr val="tx2"/>
                </a:buClr>
                <a:buSzPct val="110000"/>
                <a:buChar char="•"/>
                <a:defRPr sz="3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30000"/>
                </a:spcBef>
                <a:buClr>
                  <a:schemeClr val="tx2"/>
                </a:buClr>
                <a:buSzPct val="70000"/>
                <a:buFont typeface="Wingdings 2" panose="05020102010507070707" pitchFamily="18" charset="2"/>
                <a:buChar char="¡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30000"/>
                </a:spcBef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30000"/>
                </a:spcBef>
                <a:buChar char="–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30000"/>
                </a:spcBef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3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457200">
                <a:spcBef>
                  <a:spcPct val="0"/>
                </a:spcBef>
                <a:buClrTx/>
                <a:buSzTx/>
                <a:buNone/>
              </a:pPr>
              <a:r>
                <a:rPr lang="fr-FR" altLang="fr-FR" sz="1600" i="1" dirty="0">
                  <a:solidFill>
                    <a:srgbClr val="FFFFFF"/>
                  </a:solidFill>
                  <a:latin typeface="Calibri" panose="020F0502020204030204" pitchFamily="34" charset="0"/>
                  <a:ea typeface="ヒラギノ角ゴ Pro W3" pitchFamily="112" charset="-128"/>
                  <a:cs typeface="Arial" panose="020B0604020202020204" pitchFamily="34" charset="0"/>
                </a:rPr>
                <a:t>M. Leon</a:t>
              </a:r>
            </a:p>
          </p:txBody>
        </p:sp>
      </p:grpSp>
      <p:sp>
        <p:nvSpPr>
          <p:cNvPr id="12" name="Flèche droite 12">
            <a:extLst>
              <a:ext uri="{FF2B5EF4-FFF2-40B4-BE49-F238E27FC236}">
                <a16:creationId xmlns="" xmlns:a16="http://schemas.microsoft.com/office/drawing/2014/main" id="{5225A229-E05E-43C3-96C7-A994E503A3F1}"/>
              </a:ext>
            </a:extLst>
          </p:cNvPr>
          <p:cNvSpPr/>
          <p:nvPr/>
        </p:nvSpPr>
        <p:spPr bwMode="auto">
          <a:xfrm>
            <a:off x="1203327" y="6035676"/>
            <a:ext cx="474664" cy="24288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r">
              <a:defRPr/>
            </a:pPr>
            <a:endParaRPr lang="fr-FR" i="1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ヒラギノ角ゴ Pro W3" pitchFamily="-111" charset="-128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="" xmlns:a16="http://schemas.microsoft.com/office/drawing/2014/main" id="{1489BD07-0EAA-43F8-9768-5AF7C5A43F81}"/>
              </a:ext>
            </a:extLst>
          </p:cNvPr>
          <p:cNvGrpSpPr/>
          <p:nvPr/>
        </p:nvGrpSpPr>
        <p:grpSpPr>
          <a:xfrm>
            <a:off x="5029201" y="1066800"/>
            <a:ext cx="5103812" cy="4452108"/>
            <a:chOff x="5029200" y="1066800"/>
            <a:chExt cx="5103812" cy="4452108"/>
          </a:xfrm>
        </p:grpSpPr>
        <p:pic>
          <p:nvPicPr>
            <p:cNvPr id="8" name="Picture 2" descr="C:\Documents and Settings\A. Cribier\Mes documents\Mes images\Aran Israel\PVT staff 122003.jpg">
              <a:extLst>
                <a:ext uri="{FF2B5EF4-FFF2-40B4-BE49-F238E27FC236}">
                  <a16:creationId xmlns="" xmlns:a16="http://schemas.microsoft.com/office/drawing/2014/main" id="{95E77AFE-2A34-45E7-BB46-A6DE30F085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3" r="14246"/>
            <a:stretch>
              <a:fillRect/>
            </a:stretch>
          </p:blipFill>
          <p:spPr bwMode="auto">
            <a:xfrm>
              <a:off x="5348037" y="2782411"/>
              <a:ext cx="4598988" cy="2736497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oupe 24">
              <a:extLst>
                <a:ext uri="{FF2B5EF4-FFF2-40B4-BE49-F238E27FC236}">
                  <a16:creationId xmlns="" xmlns:a16="http://schemas.microsoft.com/office/drawing/2014/main" id="{ECE51D6E-F9B6-4A1E-A073-C2D30B879428}"/>
                </a:ext>
              </a:extLst>
            </p:cNvPr>
            <p:cNvGrpSpPr/>
            <p:nvPr/>
          </p:nvGrpSpPr>
          <p:grpSpPr>
            <a:xfrm>
              <a:off x="5029200" y="1066800"/>
              <a:ext cx="5103812" cy="1571797"/>
              <a:chOff x="4843213" y="1341907"/>
              <a:chExt cx="5103812" cy="1571797"/>
            </a:xfrm>
          </p:grpSpPr>
          <p:grpSp>
            <p:nvGrpSpPr>
              <p:cNvPr id="23" name="Groupe 22">
                <a:extLst>
                  <a:ext uri="{FF2B5EF4-FFF2-40B4-BE49-F238E27FC236}">
                    <a16:creationId xmlns="" xmlns:a16="http://schemas.microsoft.com/office/drawing/2014/main" id="{BA764379-0DA1-4ACD-8251-73B7A155DB81}"/>
                  </a:ext>
                </a:extLst>
              </p:cNvPr>
              <p:cNvGrpSpPr/>
              <p:nvPr/>
            </p:nvGrpSpPr>
            <p:grpSpPr>
              <a:xfrm>
                <a:off x="4843213" y="1341907"/>
                <a:ext cx="5103812" cy="1571797"/>
                <a:chOff x="5806902" y="1526652"/>
                <a:chExt cx="5103812" cy="1571797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="" xmlns:a16="http://schemas.microsoft.com/office/drawing/2014/main" id="{0AC88DEE-AAA3-4D83-B37E-4A47FDF33902}"/>
                    </a:ext>
                  </a:extLst>
                </p:cNvPr>
                <p:cNvSpPr/>
                <p:nvPr/>
              </p:nvSpPr>
              <p:spPr bwMode="auto">
                <a:xfrm>
                  <a:off x="6389515" y="1614136"/>
                  <a:ext cx="3938587" cy="1484313"/>
                </a:xfrm>
                <a:prstGeom prst="rect">
                  <a:avLst/>
                </a:prstGeom>
                <a:solidFill>
                  <a:schemeClr val="bg1">
                    <a:lumMod val="90000"/>
                    <a:lumOff val="10000"/>
                  </a:schemeClr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algn="r">
                    <a:defRPr/>
                  </a:pPr>
                  <a:endParaRPr lang="fr-FR" i="1">
                    <a:solidFill>
                      <a:srgbClr val="FFCC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ヒラギノ角ゴ Pro W3" pitchFamily="-111" charset="-128"/>
                    <a:cs typeface="+mn-cs"/>
                  </a:endParaRPr>
                </a:p>
              </p:txBody>
            </p:sp>
            <p:sp>
              <p:nvSpPr>
                <p:cNvPr id="11" name="ZoneTexte 11">
                  <a:extLst>
                    <a:ext uri="{FF2B5EF4-FFF2-40B4-BE49-F238E27FC236}">
                      <a16:creationId xmlns="" xmlns:a16="http://schemas.microsoft.com/office/drawing/2014/main" id="{0030F494-C808-4D22-8DD9-1B82472FD57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806902" y="1526652"/>
                  <a:ext cx="5103812" cy="15388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30000"/>
                    </a:spcBef>
                    <a:buClr>
                      <a:schemeClr val="tx2"/>
                    </a:buClr>
                    <a:buSzPct val="110000"/>
                    <a:buChar char="•"/>
                    <a:defRPr sz="3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30000"/>
                    </a:spcBef>
                    <a:buClr>
                      <a:schemeClr val="tx2"/>
                    </a:buClr>
                    <a:buSzPct val="70000"/>
                    <a:buFont typeface="Wingdings 2" panose="05020102010507070707" pitchFamily="18" charset="2"/>
                    <a:buChar char="¡"/>
                    <a:defRPr sz="28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30000"/>
                    </a:spcBef>
                    <a:buChar char="•"/>
                    <a:defRPr sz="24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30000"/>
                    </a:spcBef>
                    <a:buChar char="–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30000"/>
                    </a:spcBef>
                    <a:buChar char="»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3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457200" eaLnBrk="0" hangingPunct="0">
                    <a:spcBef>
                      <a:spcPct val="0"/>
                    </a:spcBef>
                    <a:buClrTx/>
                    <a:buSzTx/>
                    <a:buNone/>
                  </a:pPr>
                  <a:r>
                    <a:rPr lang="fr-FR" altLang="fr-FR" sz="1800" b="0" dirty="0" err="1">
                      <a:solidFill>
                        <a:schemeClr val="bg2"/>
                      </a:solidFill>
                      <a:latin typeface="Calibri" panose="020F0502020204030204" pitchFamily="34" charset="0"/>
                      <a:ea typeface="ヒラギノ角ゴ Pro W3" pitchFamily="112" charset="-128"/>
                      <a:cs typeface="+mn-cs"/>
                    </a:rPr>
                    <a:t>December</a:t>
                  </a:r>
                  <a:r>
                    <a:rPr lang="fr-FR" altLang="fr-FR" sz="1800" b="0" dirty="0">
                      <a:solidFill>
                        <a:schemeClr val="bg2"/>
                      </a:solidFill>
                      <a:latin typeface="Calibri" panose="020F0502020204030204" pitchFamily="34" charset="0"/>
                      <a:ea typeface="ヒラギノ角ゴ Pro W3" pitchFamily="112" charset="-128"/>
                      <a:cs typeface="+mn-cs"/>
                    </a:rPr>
                    <a:t> 1999</a:t>
                  </a:r>
                </a:p>
                <a:p>
                  <a:pPr defTabSz="457200" eaLnBrk="0" hangingPunct="0">
                    <a:spcBef>
                      <a:spcPct val="0"/>
                    </a:spcBef>
                    <a:buClrTx/>
                    <a:buSzTx/>
                    <a:buNone/>
                  </a:pPr>
                  <a:r>
                    <a:rPr lang="fr-FR" altLang="fr-FR" sz="2400" dirty="0" err="1">
                      <a:solidFill>
                        <a:schemeClr val="bg2"/>
                      </a:solidFill>
                      <a:latin typeface="Calibri" panose="020F0502020204030204" pitchFamily="34" charset="0"/>
                      <a:ea typeface="ヒラギノ角ゴ Pro W3" pitchFamily="112" charset="-128"/>
                      <a:cs typeface="+mn-cs"/>
                    </a:rPr>
                    <a:t>Signed</a:t>
                  </a:r>
                  <a:r>
                    <a:rPr lang="fr-FR" altLang="fr-FR" sz="2400" dirty="0">
                      <a:solidFill>
                        <a:schemeClr val="bg2"/>
                      </a:solidFill>
                      <a:latin typeface="Calibri" panose="020F0502020204030204" pitchFamily="34" charset="0"/>
                      <a:ea typeface="ヒラギノ角ゴ Pro W3" pitchFamily="112" charset="-128"/>
                      <a:cs typeface="+mn-cs"/>
                    </a:rPr>
                    <a:t> agreement </a:t>
                  </a:r>
                  <a:r>
                    <a:rPr lang="fr-FR" altLang="fr-FR" sz="2400" dirty="0" err="1">
                      <a:solidFill>
                        <a:schemeClr val="bg2"/>
                      </a:solidFill>
                      <a:latin typeface="Calibri" panose="020F0502020204030204" pitchFamily="34" charset="0"/>
                      <a:ea typeface="ヒラギノ角ゴ Pro W3" pitchFamily="112" charset="-128"/>
                      <a:cs typeface="+mn-cs"/>
                    </a:rPr>
                    <a:t>with</a:t>
                  </a:r>
                  <a:endParaRPr lang="fr-FR" altLang="fr-FR" sz="2400" dirty="0">
                    <a:solidFill>
                      <a:schemeClr val="bg2"/>
                    </a:solidFill>
                    <a:latin typeface="Calibri" panose="020F0502020204030204" pitchFamily="34" charset="0"/>
                    <a:ea typeface="ヒラギノ角ゴ Pro W3" pitchFamily="112" charset="-128"/>
                    <a:cs typeface="+mn-cs"/>
                  </a:endParaRPr>
                </a:p>
                <a:p>
                  <a:pPr defTabSz="457200" eaLnBrk="0" hangingPunct="0">
                    <a:spcBef>
                      <a:spcPct val="0"/>
                    </a:spcBef>
                    <a:buClrTx/>
                    <a:buSzTx/>
                    <a:buNone/>
                  </a:pPr>
                  <a:r>
                    <a:rPr lang="fr-FR" altLang="fr-FR" sz="2400" dirty="0">
                      <a:solidFill>
                        <a:schemeClr val="bg2"/>
                      </a:solidFill>
                      <a:latin typeface="Calibri" panose="020F0502020204030204" pitchFamily="34" charset="0"/>
                      <a:ea typeface="ヒラギノ角ゴ Pro W3" pitchFamily="112" charset="-128"/>
                      <a:cs typeface="+mn-cs"/>
                    </a:rPr>
                    <a:t>ARAN R&amp;D, </a:t>
                  </a:r>
                  <a:r>
                    <a:rPr lang="fr-FR" altLang="fr-FR" sz="2400" dirty="0" err="1">
                      <a:solidFill>
                        <a:schemeClr val="bg2"/>
                      </a:solidFill>
                      <a:latin typeface="Calibri" panose="020F0502020204030204" pitchFamily="34" charset="0"/>
                      <a:ea typeface="ヒラギノ角ゴ Pro W3" pitchFamily="112" charset="-128"/>
                      <a:cs typeface="+mn-cs"/>
                    </a:rPr>
                    <a:t>Caesarea</a:t>
                  </a:r>
                  <a:r>
                    <a:rPr lang="fr-FR" altLang="fr-FR" sz="2400" dirty="0">
                      <a:solidFill>
                        <a:schemeClr val="bg2"/>
                      </a:solidFill>
                      <a:latin typeface="Calibri" panose="020F0502020204030204" pitchFamily="34" charset="0"/>
                      <a:ea typeface="ヒラギノ角ゴ Pro W3" pitchFamily="112" charset="-128"/>
                      <a:cs typeface="+mn-cs"/>
                    </a:rPr>
                    <a:t>, </a:t>
                  </a:r>
                  <a:r>
                    <a:rPr lang="fr-FR" altLang="fr-FR" sz="2400" dirty="0" err="1">
                      <a:solidFill>
                        <a:schemeClr val="bg2"/>
                      </a:solidFill>
                      <a:latin typeface="Calibri" panose="020F0502020204030204" pitchFamily="34" charset="0"/>
                      <a:ea typeface="ヒラギノ角ゴ Pro W3" pitchFamily="112" charset="-128"/>
                      <a:cs typeface="+mn-cs"/>
                    </a:rPr>
                    <a:t>Israel</a:t>
                  </a:r>
                  <a:endParaRPr lang="fr-FR" altLang="fr-FR" sz="2400" dirty="0">
                    <a:solidFill>
                      <a:schemeClr val="bg2"/>
                    </a:solidFill>
                    <a:latin typeface="Calibri" panose="020F0502020204030204" pitchFamily="34" charset="0"/>
                    <a:ea typeface="ヒラギノ角ゴ Pro W3" pitchFamily="112" charset="-128"/>
                    <a:cs typeface="+mn-cs"/>
                  </a:endParaRPr>
                </a:p>
                <a:p>
                  <a:pPr algn="l" defTabSz="457200" eaLnBrk="0" hangingPunct="0">
                    <a:spcBef>
                      <a:spcPct val="0"/>
                    </a:spcBef>
                    <a:buClrTx/>
                    <a:buSzTx/>
                    <a:buNone/>
                  </a:pPr>
                  <a:r>
                    <a:rPr lang="fr-FR" altLang="fr-FR" sz="2800" dirty="0">
                      <a:solidFill>
                        <a:srgbClr val="FFFF00"/>
                      </a:solidFill>
                      <a:latin typeface="Calibri" panose="020F0502020204030204" pitchFamily="34" charset="0"/>
                      <a:ea typeface="ヒラギノ角ゴ Pro W3" pitchFamily="112" charset="-128"/>
                      <a:cs typeface="+mn-cs"/>
                    </a:rPr>
                    <a:t>	</a:t>
                  </a:r>
                  <a:r>
                    <a:rPr lang="fr-FR" altLang="fr-FR" sz="2800" dirty="0">
                      <a:solidFill>
                        <a:srgbClr val="FFC000"/>
                      </a:solidFill>
                      <a:latin typeface="Calibri" panose="020F0502020204030204" pitchFamily="34" charset="0"/>
                      <a:ea typeface="ヒラギノ角ゴ Pro W3" pitchFamily="112" charset="-128"/>
                      <a:cs typeface="+mn-cs"/>
                    </a:rPr>
                    <a:t>	   </a:t>
                  </a:r>
                  <a:r>
                    <a:rPr lang="fr-FR" altLang="fr-FR" sz="2400" b="0" dirty="0">
                      <a:solidFill>
                        <a:schemeClr val="bg2"/>
                      </a:solidFill>
                      <a:latin typeface="Calibri" panose="020F0502020204030204" pitchFamily="34" charset="0"/>
                      <a:ea typeface="ヒラギノ角ゴ Pro W3" pitchFamily="112" charset="-128"/>
                      <a:cs typeface="+mn-cs"/>
                    </a:rPr>
                    <a:t>Investment, </a:t>
                  </a:r>
                  <a:r>
                    <a:rPr lang="fr-FR" altLang="fr-FR" sz="2400" b="0" dirty="0" err="1">
                      <a:solidFill>
                        <a:schemeClr val="bg2"/>
                      </a:solidFill>
                      <a:latin typeface="Calibri" panose="020F0502020204030204" pitchFamily="34" charset="0"/>
                      <a:ea typeface="ヒラギノ角ゴ Pro W3" pitchFamily="112" charset="-128"/>
                      <a:cs typeface="+mn-cs"/>
                    </a:rPr>
                    <a:t>Development</a:t>
                  </a:r>
                  <a:endParaRPr lang="fr-FR" altLang="fr-FR" sz="2400" b="0" dirty="0">
                    <a:solidFill>
                      <a:schemeClr val="bg2"/>
                    </a:solidFill>
                    <a:latin typeface="Calibri" panose="020F0502020204030204" pitchFamily="34" charset="0"/>
                    <a:ea typeface="ヒラギノ角ゴ Pro W3" pitchFamily="112" charset="-128"/>
                    <a:cs typeface="+mn-cs"/>
                  </a:endParaRPr>
                </a:p>
              </p:txBody>
            </p:sp>
          </p:grpSp>
          <p:sp>
            <p:nvSpPr>
              <p:cNvPr id="24" name="Flèche : droite 23">
                <a:extLst>
                  <a:ext uri="{FF2B5EF4-FFF2-40B4-BE49-F238E27FC236}">
                    <a16:creationId xmlns="" xmlns:a16="http://schemas.microsoft.com/office/drawing/2014/main" id="{4A4C5A7C-2985-4BCA-A1E2-266A115AF9F6}"/>
                  </a:ext>
                </a:extLst>
              </p:cNvPr>
              <p:cNvSpPr/>
              <p:nvPr/>
            </p:nvSpPr>
            <p:spPr>
              <a:xfrm>
                <a:off x="5487197" y="2484754"/>
                <a:ext cx="446179" cy="35823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842657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EE8A68-8106-4AFC-8843-9300C75684C2}"/>
              </a:ext>
            </a:extLst>
          </p:cNvPr>
          <p:cNvSpPr txBox="1">
            <a:spLocks/>
          </p:cNvSpPr>
          <p:nvPr/>
        </p:nvSpPr>
        <p:spPr>
          <a:xfrm>
            <a:off x="1081090" y="-63500"/>
            <a:ext cx="8713787" cy="9779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9pPr>
          </a:lstStyle>
          <a:p>
            <a:r>
              <a:rPr lang="en-US" altLang="fr-FR" dirty="0">
                <a:cs typeface="Arial" panose="020B0604020202020204" pitchFamily="34" charset="0"/>
              </a:rPr>
              <a:t>July 1999: Creation of</a:t>
            </a:r>
            <a:br>
              <a:rPr lang="en-US" altLang="fr-FR" dirty="0">
                <a:cs typeface="Arial" panose="020B0604020202020204" pitchFamily="34" charset="0"/>
              </a:rPr>
            </a:br>
            <a:r>
              <a:rPr lang="en-US" altLang="fr-FR" dirty="0">
                <a:cs typeface="Arial" panose="020B0604020202020204" pitchFamily="34" charset="0"/>
              </a:rPr>
              <a:t> Percutaneous Valve Technologies, Inc.</a:t>
            </a:r>
          </a:p>
        </p:txBody>
      </p:sp>
      <p:pic>
        <p:nvPicPr>
          <p:cNvPr id="14" name="Picture 7" descr="pvt-logo(1000)">
            <a:extLst>
              <a:ext uri="{FF2B5EF4-FFF2-40B4-BE49-F238E27FC236}">
                <a16:creationId xmlns="" xmlns:a16="http://schemas.microsoft.com/office/drawing/2014/main" id="{6D91DDBB-C165-4317-A2E6-4637EFFB8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" y="319098"/>
            <a:ext cx="1329604" cy="81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23">
            <a:extLst>
              <a:ext uri="{FF2B5EF4-FFF2-40B4-BE49-F238E27FC236}">
                <a16:creationId xmlns="" xmlns:a16="http://schemas.microsoft.com/office/drawing/2014/main" id="{58716B21-79C4-4873-9289-7D8E09597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990060"/>
            <a:ext cx="18320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0000"/>
              </a:spcBef>
              <a:buClr>
                <a:schemeClr val="tx2"/>
              </a:buClr>
              <a:buSzPct val="110000"/>
              <a:buChar char="•"/>
              <a:defRPr sz="3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lr>
                <a:schemeClr val="tx2"/>
              </a:buClr>
              <a:buSzPct val="70000"/>
              <a:buFont typeface="Wingdings 2" panose="05020102010507070707" pitchFamily="18" charset="2"/>
              <a:buChar char="¡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defTabSz="457200" eaLnBrk="0" hangingPunct="0">
              <a:spcBef>
                <a:spcPct val="0"/>
              </a:spcBef>
              <a:buClrTx/>
              <a:buSzTx/>
              <a:buNone/>
            </a:pPr>
            <a:r>
              <a:rPr lang="fr-FR" altLang="fr-FR" sz="2400" b="0" dirty="0">
                <a:solidFill>
                  <a:srgbClr val="FDE25E"/>
                </a:solidFill>
                <a:latin typeface="Calibri" panose="020F0502020204030204" pitchFamily="34" charset="0"/>
                <a:ea typeface="ヒラギノ角ゴ Pro W3" pitchFamily="112" charset="-128"/>
                <a:cs typeface="+mn-cs"/>
              </a:rPr>
              <a:t>The </a:t>
            </a:r>
            <a:r>
              <a:rPr lang="fr-FR" altLang="fr-FR" sz="2400" b="0" dirty="0" err="1">
                <a:solidFill>
                  <a:srgbClr val="FDE25E"/>
                </a:solidFill>
                <a:latin typeface="Calibri" panose="020F0502020204030204" pitchFamily="34" charset="0"/>
                <a:ea typeface="ヒラギノ角ゴ Pro W3" pitchFamily="112" charset="-128"/>
                <a:cs typeface="+mn-cs"/>
              </a:rPr>
              <a:t>founders</a:t>
            </a:r>
            <a:endParaRPr lang="fr-FR" altLang="fr-FR" sz="2400" b="0" dirty="0">
              <a:solidFill>
                <a:srgbClr val="FDE25E"/>
              </a:solidFill>
              <a:latin typeface="Calibri" panose="020F0502020204030204" pitchFamily="34" charset="0"/>
              <a:ea typeface="ヒラギノ角ゴ Pro W3" pitchFamily="112" charset="-128"/>
              <a:cs typeface="+mn-cs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="" xmlns:a16="http://schemas.microsoft.com/office/drawing/2014/main" id="{D58EBBC4-4256-41FE-8D63-3BC56617A0F5}"/>
              </a:ext>
            </a:extLst>
          </p:cNvPr>
          <p:cNvGrpSpPr/>
          <p:nvPr/>
        </p:nvGrpSpPr>
        <p:grpSpPr>
          <a:xfrm>
            <a:off x="228600" y="1514103"/>
            <a:ext cx="4346080" cy="3438899"/>
            <a:chOff x="454520" y="1514101"/>
            <a:chExt cx="4346080" cy="3438899"/>
          </a:xfrm>
        </p:grpSpPr>
        <p:grpSp>
          <p:nvGrpSpPr>
            <p:cNvPr id="13" name="Group 63">
              <a:extLst>
                <a:ext uri="{FF2B5EF4-FFF2-40B4-BE49-F238E27FC236}">
                  <a16:creationId xmlns="" xmlns:a16="http://schemas.microsoft.com/office/drawing/2014/main" id="{7F4664D2-7625-42BA-8368-A9EE83B6F1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4520" y="1514101"/>
              <a:ext cx="4346080" cy="3438899"/>
              <a:chOff x="96" y="1593"/>
              <a:chExt cx="2365" cy="2164"/>
            </a:xfrm>
          </p:grpSpPr>
          <p:graphicFrame>
            <p:nvGraphicFramePr>
              <p:cNvPr id="21" name="Object 2048">
                <a:extLst>
                  <a:ext uri="{FF2B5EF4-FFF2-40B4-BE49-F238E27FC236}">
                    <a16:creationId xmlns="" xmlns:a16="http://schemas.microsoft.com/office/drawing/2014/main" id="{FFCB311D-1599-4C0E-B2EB-322880D0BF3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6" y="1603"/>
              <a:ext cx="2365" cy="215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231" name="Photo Editor Photo" r:id="rId4" imgW="6095238" imgH="4563112" progId="">
                      <p:embed/>
                    </p:oleObj>
                  </mc:Choice>
                  <mc:Fallback>
                    <p:oleObj name="Photo Editor Photo" r:id="rId4" imgW="6095238" imgH="4563112" progId="">
                      <p:embed/>
                      <p:pic>
                        <p:nvPicPr>
                          <p:cNvPr id="21" name="Object 2048">
                            <a:extLst>
                              <a:ext uri="{FF2B5EF4-FFF2-40B4-BE49-F238E27FC236}">
                                <a16:creationId xmlns="" xmlns:a16="http://schemas.microsoft.com/office/drawing/2014/main" id="{FFCB311D-1599-4C0E-B2EB-322880D0BF3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13750" t="29958" r="21249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6" y="1603"/>
                            <a:ext cx="2365" cy="215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FFFF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" name="Rectangle 60">
                <a:extLst>
                  <a:ext uri="{FF2B5EF4-FFF2-40B4-BE49-F238E27FC236}">
                    <a16:creationId xmlns="" xmlns:a16="http://schemas.microsoft.com/office/drawing/2014/main" id="{916C4BED-8F73-4185-877E-AD25F81954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" y="1593"/>
                <a:ext cx="2365" cy="2164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  <a:effectLst>
                <a:prstShdw prst="shdw17" dist="17961" dir="2700000">
                  <a:srgbClr val="999900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30000"/>
                  </a:spcBef>
                  <a:buClr>
                    <a:schemeClr val="tx2"/>
                  </a:buClr>
                  <a:buSzPct val="110000"/>
                  <a:buChar char="•"/>
                  <a:defRPr sz="3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30000"/>
                  </a:spcBef>
                  <a:buClr>
                    <a:schemeClr val="tx2"/>
                  </a:buClr>
                  <a:buSzPct val="70000"/>
                  <a:buFont typeface="Wingdings 2" panose="05020102010507070707" pitchFamily="18" charset="2"/>
                  <a:buChar char="¡"/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30000"/>
                  </a:spcBef>
                  <a:buChar char="•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30000"/>
                  </a:spcBef>
                  <a:buChar char="–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30000"/>
                  </a:spcBef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457200">
                  <a:spcBef>
                    <a:spcPct val="0"/>
                  </a:spcBef>
                  <a:buClrTx/>
                  <a:buSzTx/>
                  <a:buNone/>
                </a:pPr>
                <a:endParaRPr lang="fr-FR" altLang="fr-FR" sz="1800" i="1">
                  <a:solidFill>
                    <a:srgbClr val="FFCC99"/>
                  </a:solidFill>
                  <a:latin typeface="Calibri" panose="020F0502020204030204" pitchFamily="34" charset="0"/>
                  <a:ea typeface="ヒラギノ角ゴ Pro W3" pitchFamily="112" charset="-128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e 20">
              <a:extLst>
                <a:ext uri="{FF2B5EF4-FFF2-40B4-BE49-F238E27FC236}">
                  <a16:creationId xmlns="" xmlns:a16="http://schemas.microsoft.com/office/drawing/2014/main" id="{EF7D94DA-7D2E-431D-8ABD-E0FE77B673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5838" y="4214475"/>
              <a:ext cx="3542773" cy="658727"/>
              <a:chOff x="-41930" y="5341080"/>
              <a:chExt cx="3465627" cy="660786"/>
            </a:xfrm>
          </p:grpSpPr>
          <p:sp>
            <p:nvSpPr>
              <p:cNvPr id="17" name="ZoneTexte 16">
                <a:extLst>
                  <a:ext uri="{FF2B5EF4-FFF2-40B4-BE49-F238E27FC236}">
                    <a16:creationId xmlns="" xmlns:a16="http://schemas.microsoft.com/office/drawing/2014/main" id="{893B8199-B5F0-44D1-97B1-388DB602DE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41930" y="5341080"/>
                <a:ext cx="939710" cy="3396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30000"/>
                  </a:spcBef>
                  <a:buClr>
                    <a:schemeClr val="tx2"/>
                  </a:buClr>
                  <a:buSzPct val="110000"/>
                  <a:buChar char="•"/>
                  <a:defRPr sz="3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30000"/>
                  </a:spcBef>
                  <a:buClr>
                    <a:schemeClr val="tx2"/>
                  </a:buClr>
                  <a:buSzPct val="70000"/>
                  <a:buFont typeface="Wingdings 2" panose="05020102010507070707" pitchFamily="18" charset="2"/>
                  <a:buChar char="¡"/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30000"/>
                  </a:spcBef>
                  <a:buChar char="•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30000"/>
                  </a:spcBef>
                  <a:buChar char="–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30000"/>
                  </a:spcBef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>
                  <a:spcBef>
                    <a:spcPct val="0"/>
                  </a:spcBef>
                  <a:buClrTx/>
                  <a:buSzTx/>
                  <a:buNone/>
                </a:pPr>
                <a:r>
                  <a:rPr lang="fr-FR" altLang="fr-FR" sz="1600" i="1" dirty="0">
                    <a:solidFill>
                      <a:srgbClr val="FFFFFF"/>
                    </a:solidFill>
                    <a:latin typeface="Calibri" panose="020F0502020204030204" pitchFamily="34" charset="0"/>
                    <a:ea typeface="ヒラギノ角ゴ Pro W3" pitchFamily="112" charset="-128"/>
                    <a:cs typeface="Arial" panose="020B0604020202020204" pitchFamily="34" charset="0"/>
                  </a:rPr>
                  <a:t>S. Rowe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="" xmlns:a16="http://schemas.microsoft.com/office/drawing/2014/main" id="{C4CE7F8A-0A2B-4874-8814-296F57F510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4378" y="5359598"/>
                <a:ext cx="1773217" cy="3396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30000"/>
                  </a:spcBef>
                  <a:buClr>
                    <a:schemeClr val="tx2"/>
                  </a:buClr>
                  <a:buSzPct val="110000"/>
                  <a:buChar char="•"/>
                  <a:defRPr sz="3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30000"/>
                  </a:spcBef>
                  <a:buClr>
                    <a:schemeClr val="tx2"/>
                  </a:buClr>
                  <a:buSzPct val="70000"/>
                  <a:buFont typeface="Wingdings 2" panose="05020102010507070707" pitchFamily="18" charset="2"/>
                  <a:buChar char="¡"/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30000"/>
                  </a:spcBef>
                  <a:buChar char="•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30000"/>
                  </a:spcBef>
                  <a:buChar char="–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30000"/>
                  </a:spcBef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457200">
                  <a:spcBef>
                    <a:spcPct val="0"/>
                  </a:spcBef>
                  <a:buClrTx/>
                  <a:buSzTx/>
                  <a:buNone/>
                </a:pPr>
                <a:r>
                  <a:rPr lang="fr-FR" altLang="fr-FR" sz="1600" i="1" dirty="0">
                    <a:solidFill>
                      <a:srgbClr val="FFFFFF"/>
                    </a:solidFill>
                    <a:latin typeface="Calibri" panose="020F0502020204030204" pitchFamily="34" charset="0"/>
                    <a:ea typeface="ヒラギノ角ゴ Pro W3" pitchFamily="112" charset="-128"/>
                    <a:cs typeface="Arial" panose="020B0604020202020204" pitchFamily="34" charset="0"/>
                  </a:rPr>
                  <a:t>S. Rabinovich</a:t>
                </a: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="" xmlns:a16="http://schemas.microsoft.com/office/drawing/2014/main" id="{00A07C70-21AF-4726-916C-8294630514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3344" y="5662254"/>
                <a:ext cx="950455" cy="3396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30000"/>
                  </a:spcBef>
                  <a:buClr>
                    <a:schemeClr val="tx2"/>
                  </a:buClr>
                  <a:buSzPct val="110000"/>
                  <a:buChar char="•"/>
                  <a:defRPr sz="3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30000"/>
                  </a:spcBef>
                  <a:buClr>
                    <a:schemeClr val="tx2"/>
                  </a:buClr>
                  <a:buSzPct val="70000"/>
                  <a:buFont typeface="Wingdings 2" panose="05020102010507070707" pitchFamily="18" charset="2"/>
                  <a:buChar char="¡"/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30000"/>
                  </a:spcBef>
                  <a:buChar char="•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30000"/>
                  </a:spcBef>
                  <a:buChar char="–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30000"/>
                  </a:spcBef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457200">
                  <a:spcBef>
                    <a:spcPct val="0"/>
                  </a:spcBef>
                  <a:buClrTx/>
                  <a:buSzTx/>
                  <a:buNone/>
                </a:pPr>
                <a:r>
                  <a:rPr lang="fr-FR" altLang="fr-FR" sz="1600" i="1" dirty="0">
                    <a:solidFill>
                      <a:srgbClr val="FFFFFF"/>
                    </a:solidFill>
                    <a:latin typeface="Calibri" panose="020F0502020204030204" pitchFamily="34" charset="0"/>
                    <a:ea typeface="ヒラギノ角ゴ Pro W3" pitchFamily="112" charset="-128"/>
                    <a:cs typeface="Arial" panose="020B0604020202020204" pitchFamily="34" charset="0"/>
                  </a:rPr>
                  <a:t>A. Cribier</a:t>
                </a: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="" xmlns:a16="http://schemas.microsoft.com/office/drawing/2014/main" id="{2D87A5D2-856C-4F0E-8D2E-4BE274B21D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71907" y="5607226"/>
                <a:ext cx="851790" cy="3396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30000"/>
                  </a:spcBef>
                  <a:buClr>
                    <a:schemeClr val="tx2"/>
                  </a:buClr>
                  <a:buSzPct val="110000"/>
                  <a:buChar char="•"/>
                  <a:defRPr sz="3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30000"/>
                  </a:spcBef>
                  <a:buClr>
                    <a:schemeClr val="tx2"/>
                  </a:buClr>
                  <a:buSzPct val="70000"/>
                  <a:buFont typeface="Wingdings 2" panose="05020102010507070707" pitchFamily="18" charset="2"/>
                  <a:buChar char="¡"/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30000"/>
                  </a:spcBef>
                  <a:buChar char="•"/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30000"/>
                  </a:spcBef>
                  <a:buChar char="–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30000"/>
                  </a:spcBef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3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457200">
                  <a:spcBef>
                    <a:spcPct val="0"/>
                  </a:spcBef>
                  <a:buClrTx/>
                  <a:buSzTx/>
                  <a:buNone/>
                </a:pPr>
                <a:r>
                  <a:rPr lang="fr-FR" altLang="fr-FR" sz="1600" i="1" dirty="0">
                    <a:solidFill>
                      <a:srgbClr val="FFFFFF"/>
                    </a:solidFill>
                    <a:latin typeface="Calibri" panose="020F0502020204030204" pitchFamily="34" charset="0"/>
                    <a:ea typeface="ヒラギノ角ゴ Pro W3" pitchFamily="112" charset="-128"/>
                    <a:cs typeface="Arial" panose="020B0604020202020204" pitchFamily="34" charset="0"/>
                  </a:rPr>
                  <a:t>M. Leon</a:t>
                </a:r>
              </a:p>
            </p:txBody>
          </p:sp>
        </p:grpSp>
      </p:grpSp>
      <p:sp>
        <p:nvSpPr>
          <p:cNvPr id="12" name="Flèche droite 12">
            <a:extLst>
              <a:ext uri="{FF2B5EF4-FFF2-40B4-BE49-F238E27FC236}">
                <a16:creationId xmlns="" xmlns:a16="http://schemas.microsoft.com/office/drawing/2014/main" id="{5225A229-E05E-43C3-96C7-A994E503A3F1}"/>
              </a:ext>
            </a:extLst>
          </p:cNvPr>
          <p:cNvSpPr/>
          <p:nvPr/>
        </p:nvSpPr>
        <p:spPr bwMode="auto">
          <a:xfrm>
            <a:off x="1203327" y="6035676"/>
            <a:ext cx="474664" cy="24288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r">
              <a:defRPr/>
            </a:pPr>
            <a:endParaRPr lang="fr-FR" i="1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ヒラギノ角ゴ Pro W3" pitchFamily="-111" charset="-128"/>
              <a:cs typeface="+mn-cs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="" xmlns:a16="http://schemas.microsoft.com/office/drawing/2014/main" id="{70F1B131-8BBB-4914-B491-34A628CA5EE5}"/>
              </a:ext>
            </a:extLst>
          </p:cNvPr>
          <p:cNvGrpSpPr/>
          <p:nvPr/>
        </p:nvGrpSpPr>
        <p:grpSpPr>
          <a:xfrm>
            <a:off x="4594288" y="1277607"/>
            <a:ext cx="7493222" cy="4056393"/>
            <a:chOff x="3814046" y="1131886"/>
            <a:chExt cx="6244351" cy="4056393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3B8DA7F6-498A-476E-9644-2C5196B8ED95}"/>
                </a:ext>
              </a:extLst>
            </p:cNvPr>
            <p:cNvSpPr/>
            <p:nvPr/>
          </p:nvSpPr>
          <p:spPr>
            <a:xfrm>
              <a:off x="3854275" y="1131886"/>
              <a:ext cx="5168954" cy="3927345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9" name="Groupe 28">
              <a:extLst>
                <a:ext uri="{FF2B5EF4-FFF2-40B4-BE49-F238E27FC236}">
                  <a16:creationId xmlns="" xmlns:a16="http://schemas.microsoft.com/office/drawing/2014/main" id="{06E4FFDB-3CA8-48F0-97BE-5DC5EDAC9657}"/>
                </a:ext>
              </a:extLst>
            </p:cNvPr>
            <p:cNvGrpSpPr/>
            <p:nvPr/>
          </p:nvGrpSpPr>
          <p:grpSpPr>
            <a:xfrm>
              <a:off x="3814046" y="1173310"/>
              <a:ext cx="6244351" cy="4014969"/>
              <a:chOff x="2913706" y="715388"/>
              <a:chExt cx="6083031" cy="3011222"/>
            </a:xfrm>
          </p:grpSpPr>
          <p:grpSp>
            <p:nvGrpSpPr>
              <p:cNvPr id="30" name="Groupe 29">
                <a:extLst>
                  <a:ext uri="{FF2B5EF4-FFF2-40B4-BE49-F238E27FC236}">
                    <a16:creationId xmlns="" xmlns:a16="http://schemas.microsoft.com/office/drawing/2014/main" id="{1355FDF9-84EA-4CF5-9883-53C9D428D43F}"/>
                  </a:ext>
                </a:extLst>
              </p:cNvPr>
              <p:cNvGrpSpPr/>
              <p:nvPr/>
            </p:nvGrpSpPr>
            <p:grpSpPr>
              <a:xfrm>
                <a:off x="2913706" y="1092704"/>
                <a:ext cx="6083031" cy="2633906"/>
                <a:chOff x="2913706" y="1092704"/>
                <a:chExt cx="6083031" cy="2633906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="" xmlns:a16="http://schemas.microsoft.com/office/drawing/2014/main" id="{35641030-E660-4393-B47F-498E9162F25B}"/>
                    </a:ext>
                  </a:extLst>
                </p:cNvPr>
                <p:cNvSpPr/>
                <p:nvPr/>
              </p:nvSpPr>
              <p:spPr bwMode="auto">
                <a:xfrm>
                  <a:off x="2952895" y="1328894"/>
                  <a:ext cx="6043842" cy="239771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fr-FR" sz="135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Rectangle 3">
                  <a:extLst>
                    <a:ext uri="{FF2B5EF4-FFF2-40B4-BE49-F238E27FC236}">
                      <a16:creationId xmlns="" xmlns:a16="http://schemas.microsoft.com/office/drawing/2014/main" id="{C411053C-69EC-4E94-B056-043207FEB7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13706" y="1092704"/>
                  <a:ext cx="5329951" cy="25276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342900" indent="-342900" algn="l" fontAlgn="base">
                    <a:spcBef>
                      <a:spcPct val="0"/>
                    </a:spcBef>
                    <a:spcAft>
                      <a:spcPts val="600"/>
                    </a:spcAft>
                    <a:buFont typeface="Wingdings" panose="05000000000000000000" pitchFamily="2" charset="2"/>
                    <a:buChar char="Ø"/>
                    <a:defRPr/>
                  </a:pPr>
                  <a:r>
                    <a:rPr lang="en-US" sz="2200" b="0" dirty="0">
                      <a:solidFill>
                        <a:schemeClr val="bg1"/>
                      </a:solidFill>
                      <a:ea typeface="ヒラギノ角ゴ Pro W3" charset="-128"/>
                      <a:cs typeface="Arial" pitchFamily="34" charset="0"/>
                    </a:rPr>
                    <a:t>A prosthesis made of a highly resistant frame</a:t>
                  </a:r>
                </a:p>
                <a:p>
                  <a:pPr algn="l" fontAlgn="base">
                    <a:spcBef>
                      <a:spcPct val="0"/>
                    </a:spcBef>
                    <a:buFont typeface="Wingdings" pitchFamily="2" charset="2"/>
                    <a:buChar char="Ø"/>
                    <a:defRPr/>
                  </a:pPr>
                  <a:r>
                    <a:rPr lang="en-US" sz="2200" b="0" dirty="0">
                      <a:solidFill>
                        <a:schemeClr val="bg1"/>
                      </a:solidFill>
                      <a:ea typeface="ヒラギノ角ゴ Pro W3" charset="-128"/>
                      <a:cs typeface="Arial" pitchFamily="34" charset="0"/>
                    </a:rPr>
                    <a:t>  Containing a </a:t>
                  </a:r>
                  <a:r>
                    <a:rPr lang="en-US" sz="2200" b="0" dirty="0" err="1">
                      <a:solidFill>
                        <a:schemeClr val="bg1"/>
                      </a:solidFill>
                      <a:ea typeface="ヒラギノ角ゴ Pro W3" charset="-128"/>
                      <a:cs typeface="Arial" pitchFamily="34" charset="0"/>
                    </a:rPr>
                    <a:t>uni</a:t>
                  </a:r>
                  <a:r>
                    <a:rPr lang="en-US" sz="2200" b="0" dirty="0">
                      <a:solidFill>
                        <a:schemeClr val="bg1"/>
                      </a:solidFill>
                      <a:ea typeface="ヒラギノ角ゴ Pro W3" charset="-128"/>
                      <a:cs typeface="Arial" pitchFamily="34" charset="0"/>
                    </a:rPr>
                    <a:t>-, bi-, or tri-leaflet </a:t>
                  </a:r>
                </a:p>
                <a:p>
                  <a:pPr algn="l" fontAlgn="base">
                    <a:spcBef>
                      <a:spcPct val="0"/>
                    </a:spcBef>
                    <a:spcAft>
                      <a:spcPts val="600"/>
                    </a:spcAft>
                    <a:defRPr/>
                  </a:pPr>
                  <a:r>
                    <a:rPr lang="en-US" sz="2200" b="0" dirty="0">
                      <a:solidFill>
                        <a:schemeClr val="bg1"/>
                      </a:solidFill>
                      <a:ea typeface="ヒラギノ角ゴ Pro W3" charset="-128"/>
                      <a:cs typeface="Arial" pitchFamily="34" charset="0"/>
                    </a:rPr>
                    <a:t>    valvular structure</a:t>
                  </a:r>
                </a:p>
                <a:p>
                  <a:pPr marL="411956" indent="-411956" algn="l" fontAlgn="base">
                    <a:spcBef>
                      <a:spcPct val="0"/>
                    </a:spcBef>
                    <a:spcAft>
                      <a:spcPts val="600"/>
                    </a:spcAft>
                    <a:buFont typeface="Wingdings" pitchFamily="2" charset="2"/>
                    <a:buChar char="Ø"/>
                    <a:defRPr/>
                  </a:pPr>
                  <a:r>
                    <a:rPr lang="en-US" sz="2200" b="0" dirty="0">
                      <a:solidFill>
                        <a:schemeClr val="bg1"/>
                      </a:solidFill>
                      <a:ea typeface="ヒラギノ角ゴ Pro W3" charset="-128"/>
                      <a:cs typeface="Arial" pitchFamily="34" charset="0"/>
                    </a:rPr>
                    <a:t>Able to be homogeneously compressed over a high pressure balloon for its introduction into a sheath of 7 to 9 mm in </a:t>
                  </a:r>
                  <a:r>
                    <a:rPr lang="fr-FR" sz="2200" b="0" dirty="0" err="1">
                      <a:solidFill>
                        <a:schemeClr val="bg1"/>
                      </a:solidFill>
                      <a:ea typeface="ヒラギノ角ゴ Pro W3" charset="-128"/>
                      <a:cs typeface="Arial" pitchFamily="34" charset="0"/>
                    </a:rPr>
                    <a:t>diameter</a:t>
                  </a:r>
                  <a:r>
                    <a:rPr lang="en-US" sz="2200" b="0" dirty="0">
                      <a:solidFill>
                        <a:schemeClr val="bg1"/>
                      </a:solidFill>
                      <a:ea typeface="ヒラギノ角ゴ Pro W3" charset="-128"/>
                      <a:cs typeface="Arial" pitchFamily="34" charset="0"/>
                    </a:rPr>
                    <a:t> </a:t>
                  </a:r>
                </a:p>
                <a:p>
                  <a:pPr marL="342900" indent="-342900" algn="l" fontAlgn="base">
                    <a:spcBef>
                      <a:spcPct val="0"/>
                    </a:spcBef>
                    <a:buFont typeface="Wingdings" panose="05000000000000000000" pitchFamily="2" charset="2"/>
                    <a:buChar char="Ø"/>
                    <a:defRPr/>
                  </a:pPr>
                  <a:r>
                    <a:rPr lang="en-US" sz="2200" b="0" dirty="0">
                      <a:solidFill>
                        <a:schemeClr val="bg1"/>
                      </a:solidFill>
                      <a:ea typeface="ヒラギノ角ゴ Pro W3" charset="-128"/>
                      <a:cs typeface="Arial" pitchFamily="34" charset="0"/>
                    </a:rPr>
                    <a:t> Able to be enlarged by balloon inflation to an</a:t>
                  </a:r>
                </a:p>
                <a:p>
                  <a:pPr algn="l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2200" b="0" dirty="0">
                      <a:solidFill>
                        <a:schemeClr val="bg1"/>
                      </a:solidFill>
                      <a:ea typeface="ヒラギノ角ゴ Pro W3" charset="-128"/>
                      <a:cs typeface="Arial" pitchFamily="34" charset="0"/>
                    </a:rPr>
                    <a:t>     external </a:t>
                  </a:r>
                  <a:r>
                    <a:rPr lang="fr-FR" sz="2200" b="0" dirty="0">
                      <a:solidFill>
                        <a:schemeClr val="bg1"/>
                      </a:solidFill>
                    </a:rPr>
                    <a:t>ø </a:t>
                  </a:r>
                  <a:r>
                    <a:rPr lang="en-US" sz="2200" b="0" dirty="0">
                      <a:solidFill>
                        <a:schemeClr val="bg1"/>
                      </a:solidFill>
                      <a:ea typeface="ヒラギノ角ゴ Pro W3" charset="-128"/>
                      <a:cs typeface="Arial" pitchFamily="34" charset="0"/>
                    </a:rPr>
                    <a:t>of 23mm without damaging</a:t>
                  </a:r>
                </a:p>
                <a:p>
                  <a:pPr algn="l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2200" b="0" dirty="0">
                      <a:solidFill>
                        <a:schemeClr val="bg1"/>
                      </a:solidFill>
                      <a:ea typeface="ヒラギノ角ゴ Pro W3" charset="-128"/>
                      <a:cs typeface="Arial" pitchFamily="34" charset="0"/>
                    </a:rPr>
                    <a:t>     the frame and valvular structure  </a:t>
                  </a:r>
                </a:p>
              </p:txBody>
            </p:sp>
          </p:grpSp>
          <p:sp>
            <p:nvSpPr>
              <p:cNvPr id="31" name="ZoneTexte 30">
                <a:extLst>
                  <a:ext uri="{FF2B5EF4-FFF2-40B4-BE49-F238E27FC236}">
                    <a16:creationId xmlns="" xmlns:a16="http://schemas.microsoft.com/office/drawing/2014/main" id="{DA6C4E27-A5C6-4B86-8B41-BE9C9F5B199A}"/>
                  </a:ext>
                </a:extLst>
              </p:cNvPr>
              <p:cNvSpPr txBox="1"/>
              <p:nvPr/>
            </p:nvSpPr>
            <p:spPr>
              <a:xfrm>
                <a:off x="3135827" y="715388"/>
                <a:ext cx="4769616" cy="3462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FF00"/>
                    </a:solidFill>
                  </a:rPr>
                  <a:t>Challenging requests to the engineers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="" xmlns:a16="http://schemas.microsoft.com/office/drawing/2014/main" id="{53D8C700-5B00-47FB-AD92-C1D2F4969B77}"/>
              </a:ext>
            </a:extLst>
          </p:cNvPr>
          <p:cNvGrpSpPr/>
          <p:nvPr/>
        </p:nvGrpSpPr>
        <p:grpSpPr>
          <a:xfrm>
            <a:off x="5605171" y="5791202"/>
            <a:ext cx="4207166" cy="699285"/>
            <a:chOff x="5605171" y="5791200"/>
            <a:chExt cx="4207166" cy="699285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="" xmlns:a16="http://schemas.microsoft.com/office/drawing/2014/main" id="{CFA32BB1-E650-4087-99F0-B898E8A0F851}"/>
                </a:ext>
              </a:extLst>
            </p:cNvPr>
            <p:cNvSpPr/>
            <p:nvPr/>
          </p:nvSpPr>
          <p:spPr>
            <a:xfrm>
              <a:off x="5605171" y="5791200"/>
              <a:ext cx="4207166" cy="69928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2"/>
                </a:solidFill>
              </a:endParaRPr>
            </a:p>
          </p:txBody>
        </p:sp>
        <p:sp>
          <p:nvSpPr>
            <p:cNvPr id="4" name="ZoneTexte 3">
              <a:extLst>
                <a:ext uri="{FF2B5EF4-FFF2-40B4-BE49-F238E27FC236}">
                  <a16:creationId xmlns="" xmlns:a16="http://schemas.microsoft.com/office/drawing/2014/main" id="{F61A4FA7-296E-4525-806B-A15C065D71C6}"/>
                </a:ext>
              </a:extLst>
            </p:cNvPr>
            <p:cNvSpPr txBox="1"/>
            <p:nvPr/>
          </p:nvSpPr>
          <p:spPr>
            <a:xfrm>
              <a:off x="5605171" y="5853915"/>
              <a:ext cx="42071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chemeClr val="bg2"/>
                  </a:solidFill>
                </a:rPr>
                <a:t>And </a:t>
              </a:r>
              <a:r>
                <a:rPr lang="fr-FR" sz="3200" dirty="0" err="1">
                  <a:solidFill>
                    <a:schemeClr val="bg2"/>
                  </a:solidFill>
                </a:rPr>
                <a:t>they</a:t>
              </a:r>
              <a:r>
                <a:rPr lang="fr-FR" sz="3200" dirty="0">
                  <a:solidFill>
                    <a:schemeClr val="bg2"/>
                  </a:solidFill>
                </a:rPr>
                <a:t> made </a:t>
              </a:r>
              <a:r>
                <a:rPr lang="fr-FR" sz="3200" dirty="0" err="1">
                  <a:solidFill>
                    <a:schemeClr val="bg2"/>
                  </a:solidFill>
                </a:rPr>
                <a:t>it</a:t>
              </a:r>
              <a:r>
                <a:rPr lang="fr-FR" sz="3200" dirty="0">
                  <a:solidFill>
                    <a:schemeClr val="bg2"/>
                  </a:solidFill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31195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ChangeArrowheads="1"/>
          </p:cNvSpPr>
          <p:nvPr/>
        </p:nvSpPr>
        <p:spPr bwMode="auto">
          <a:xfrm>
            <a:off x="945834" y="-22224"/>
            <a:ext cx="89982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3600" b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1999: PVT Valve Design Concepts</a:t>
            </a:r>
          </a:p>
        </p:txBody>
      </p:sp>
      <p:grpSp>
        <p:nvGrpSpPr>
          <p:cNvPr id="9" name="Groupe 30"/>
          <p:cNvGrpSpPr/>
          <p:nvPr/>
        </p:nvGrpSpPr>
        <p:grpSpPr>
          <a:xfrm>
            <a:off x="870449" y="693162"/>
            <a:ext cx="6589127" cy="1511334"/>
            <a:chOff x="1209675" y="916781"/>
            <a:chExt cx="4992286" cy="1281113"/>
          </a:xfrm>
        </p:grpSpPr>
        <p:sp>
          <p:nvSpPr>
            <p:cNvPr id="3" name="Rectangle 2"/>
            <p:cNvSpPr/>
            <p:nvPr/>
          </p:nvSpPr>
          <p:spPr bwMode="auto">
            <a:xfrm>
              <a:off x="1209675" y="916781"/>
              <a:ext cx="4992286" cy="1281113"/>
            </a:xfrm>
            <a:prstGeom prst="rect">
              <a:avLst/>
            </a:prstGeom>
            <a:solidFill>
              <a:srgbClr val="EBF8FF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350" b="1" i="1">
                <a:solidFill>
                  <a:prstClr val="white"/>
                </a:solidFill>
              </a:endParaRPr>
            </a:p>
          </p:txBody>
        </p:sp>
        <p:pic>
          <p:nvPicPr>
            <p:cNvPr id="5" name="Picture 8" descr="Forged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22"/>
            <a:stretch>
              <a:fillRect/>
            </a:stretch>
          </p:blipFill>
          <p:spPr bwMode="auto">
            <a:xfrm>
              <a:off x="4829574" y="1121073"/>
              <a:ext cx="1106430" cy="1023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3casp.jp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745" y="1067417"/>
              <a:ext cx="947218" cy="1022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" descr="PUvalve1.JP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9030" y="1093134"/>
              <a:ext cx="881721" cy="1022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 descr="IMG_8762.JPG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26" t="8002" r="27164" b="19550"/>
            <a:stretch>
              <a:fillRect/>
            </a:stretch>
          </p:blipFill>
          <p:spPr bwMode="auto">
            <a:xfrm>
              <a:off x="1367225" y="1067657"/>
              <a:ext cx="927288" cy="1022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e 37"/>
          <p:cNvGrpSpPr>
            <a:grpSpLocks/>
          </p:cNvGrpSpPr>
          <p:nvPr/>
        </p:nvGrpSpPr>
        <p:grpSpPr bwMode="auto">
          <a:xfrm>
            <a:off x="92101" y="838201"/>
            <a:ext cx="10945037" cy="2781859"/>
            <a:chOff x="-20965" y="1187445"/>
            <a:chExt cx="9621872" cy="2781899"/>
          </a:xfrm>
        </p:grpSpPr>
        <p:grpSp>
          <p:nvGrpSpPr>
            <p:cNvPr id="11" name="Groupe 36"/>
            <p:cNvGrpSpPr>
              <a:grpSpLocks/>
            </p:cNvGrpSpPr>
            <p:nvPr/>
          </p:nvGrpSpPr>
          <p:grpSpPr bwMode="auto">
            <a:xfrm>
              <a:off x="-20965" y="2644360"/>
              <a:ext cx="6766116" cy="1324984"/>
              <a:chOff x="93335" y="3082510"/>
              <a:chExt cx="6766116" cy="1324984"/>
            </a:xfrm>
          </p:grpSpPr>
          <p:sp>
            <p:nvSpPr>
              <p:cNvPr id="17" name="Rectangle 16"/>
              <p:cNvSpPr/>
              <p:nvPr/>
            </p:nvSpPr>
            <p:spPr bwMode="auto">
              <a:xfrm>
                <a:off x="126499" y="3082510"/>
                <a:ext cx="6732952" cy="1324984"/>
              </a:xfrm>
              <a:prstGeom prst="rect">
                <a:avLst/>
              </a:prstGeom>
              <a:solidFill>
                <a:srgbClr val="FFFF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TextBox 28"/>
              <p:cNvSpPr txBox="1">
                <a:spLocks noChangeArrowheads="1"/>
              </p:cNvSpPr>
              <p:nvPr/>
            </p:nvSpPr>
            <p:spPr bwMode="auto">
              <a:xfrm>
                <a:off x="93335" y="3537825"/>
                <a:ext cx="6699400" cy="8310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altLang="fr-FR" sz="2400" dirty="0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Tri-</a:t>
                </a:r>
                <a:r>
                  <a:rPr lang="fr-FR" altLang="fr-FR" sz="2400" dirty="0" err="1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leaflet</a:t>
                </a:r>
                <a:r>
                  <a:rPr lang="fr-FR" altLang="fr-FR" sz="2400" dirty="0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 valve (</a:t>
                </a:r>
                <a:r>
                  <a:rPr lang="fr-FR" altLang="fr-FR" sz="2400" dirty="0" err="1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polymer</a:t>
                </a:r>
                <a:r>
                  <a:rPr lang="fr-FR" altLang="fr-FR" sz="2400" dirty="0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, </a:t>
                </a:r>
                <a:r>
                  <a:rPr lang="fr-FR" altLang="fr-FR" sz="2400" dirty="0" err="1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then</a:t>
                </a:r>
                <a:r>
                  <a:rPr lang="fr-FR" altLang="fr-FR" sz="2400" dirty="0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fr-FR" altLang="fr-FR" sz="2400" dirty="0" err="1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equine</a:t>
                </a:r>
                <a:r>
                  <a:rPr lang="fr-FR" altLang="fr-FR" sz="2400" dirty="0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lang="fr-FR" altLang="fr-FR" sz="2400" dirty="0" err="1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pericardium</a:t>
                </a:r>
                <a:r>
                  <a:rPr lang="fr-FR" altLang="fr-FR" sz="2400" dirty="0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)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altLang="fr-FR" sz="2400" dirty="0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 Stainless </a:t>
                </a:r>
                <a:r>
                  <a:rPr lang="fr-FR" altLang="fr-FR" sz="2400" dirty="0" err="1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steel</a:t>
                </a:r>
                <a:r>
                  <a:rPr lang="fr-FR" altLang="fr-FR" sz="2400" dirty="0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 stent, 23mm in </a:t>
                </a:r>
                <a:r>
                  <a:rPr lang="fr-FR" altLang="fr-FR" sz="2400" dirty="0" err="1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</a:rPr>
                  <a:t>diameter</a:t>
                </a:r>
                <a:endParaRPr lang="fr-FR" altLang="fr-FR" sz="2400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9" name="ZoneTexte 26"/>
              <p:cNvSpPr txBox="1">
                <a:spLocks noChangeArrowheads="1"/>
              </p:cNvSpPr>
              <p:nvPr/>
            </p:nvSpPr>
            <p:spPr bwMode="auto">
              <a:xfrm>
                <a:off x="4537156" y="3835426"/>
                <a:ext cx="231393" cy="507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altLang="en-US" sz="2700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p:grpSp>
        <p:grpSp>
          <p:nvGrpSpPr>
            <p:cNvPr id="12" name="Groupe 37"/>
            <p:cNvGrpSpPr>
              <a:grpSpLocks/>
            </p:cNvGrpSpPr>
            <p:nvPr/>
          </p:nvGrpSpPr>
          <p:grpSpPr bwMode="auto">
            <a:xfrm>
              <a:off x="-10315" y="1187445"/>
              <a:ext cx="9611222" cy="2626521"/>
              <a:chOff x="-10728" y="768726"/>
              <a:chExt cx="9611293" cy="2626688"/>
            </a:xfrm>
          </p:grpSpPr>
          <p:grpSp>
            <p:nvGrpSpPr>
              <p:cNvPr id="13" name="Groupe 36"/>
              <p:cNvGrpSpPr>
                <a:grpSpLocks/>
              </p:cNvGrpSpPr>
              <p:nvPr/>
            </p:nvGrpSpPr>
            <p:grpSpPr bwMode="auto">
              <a:xfrm>
                <a:off x="-10728" y="768726"/>
                <a:ext cx="9611293" cy="1955315"/>
                <a:chOff x="-10728" y="768726"/>
                <a:chExt cx="9611293" cy="1955315"/>
              </a:xfrm>
            </p:grpSpPr>
            <p:sp>
              <p:nvSpPr>
                <p:cNvPr id="15" name="Rectangle 14"/>
                <p:cNvSpPr/>
                <p:nvPr/>
              </p:nvSpPr>
              <p:spPr bwMode="auto">
                <a:xfrm>
                  <a:off x="7611304" y="768726"/>
                  <a:ext cx="1989261" cy="91764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fr-FR" sz="135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" name="TextBox 36"/>
                <p:cNvSpPr txBox="1">
                  <a:spLocks noChangeArrowheads="1"/>
                </p:cNvSpPr>
                <p:nvPr/>
              </p:nvSpPr>
              <p:spPr bwMode="auto">
                <a:xfrm>
                  <a:off x="-10728" y="2200780"/>
                  <a:ext cx="5891317" cy="5232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ヒラギノ角ゴ Pro W3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ヒラギノ角ゴ Pro W3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ヒラギノ角ゴ Pro W3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ヒラギノ角ゴ Pro W3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ヒラギノ角ゴ Pro W3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ヒラギノ角ゴ Pro W3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ヒラギノ角ゴ Pro W3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ヒラギノ角ゴ Pro W3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ヒラギノ角ゴ Pro W3" charset="-128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fr-FR" altLang="fr-FR" sz="2800" b="1" i="1" dirty="0" err="1">
                      <a:solidFill>
                        <a:srgbClr val="FF0000"/>
                      </a:solidFill>
                      <a:latin typeface="Arial Narrow Bold" pitchFamily="34" charset="0"/>
                      <a:cs typeface="Arial" panose="020B0604020202020204" pitchFamily="34" charset="0"/>
                    </a:rPr>
                    <a:t>Finalized</a:t>
                  </a:r>
                  <a:r>
                    <a:rPr lang="fr-FR" altLang="fr-FR" sz="2800" b="1" i="1" dirty="0">
                      <a:solidFill>
                        <a:srgbClr val="FF0000"/>
                      </a:solidFill>
                      <a:latin typeface="Arial Narrow Bold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fr-FR" altLang="fr-FR" sz="2800" b="1" i="1" dirty="0" err="1">
                      <a:solidFill>
                        <a:srgbClr val="FF0000"/>
                      </a:solidFill>
                      <a:latin typeface="Arial Narrow Bold" pitchFamily="34" charset="0"/>
                      <a:cs typeface="Arial" panose="020B0604020202020204" pitchFamily="34" charset="0"/>
                    </a:rPr>
                    <a:t>device</a:t>
                  </a:r>
                  <a:r>
                    <a:rPr lang="fr-FR" altLang="fr-FR" sz="2800" b="1" i="1" dirty="0">
                      <a:solidFill>
                        <a:srgbClr val="FF0000"/>
                      </a:solidFill>
                      <a:latin typeface="Arial Narrow Bold" pitchFamily="34" charset="0"/>
                      <a:cs typeface="Arial" panose="020B0604020202020204" pitchFamily="34" charset="0"/>
                    </a:rPr>
                    <a:t>: the PVT Valve</a:t>
                  </a:r>
                </a:p>
              </p:txBody>
            </p:sp>
          </p:grpSp>
          <p:pic>
            <p:nvPicPr>
              <p:cNvPr id="14" name="Picture 9" descr="PHV1 w equine LL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09" t="5667" r="9987" b="8160"/>
              <a:stretch>
                <a:fillRect/>
              </a:stretch>
            </p:blipFill>
            <p:spPr bwMode="auto">
              <a:xfrm>
                <a:off x="6976228" y="844932"/>
                <a:ext cx="2494973" cy="2550482"/>
              </a:xfrm>
              <a:prstGeom prst="rect">
                <a:avLst/>
              </a:prstGeom>
              <a:noFill/>
              <a:ln w="12700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0" name="Flèche droite 29"/>
          <p:cNvSpPr/>
          <p:nvPr/>
        </p:nvSpPr>
        <p:spPr>
          <a:xfrm>
            <a:off x="6865039" y="2235862"/>
            <a:ext cx="1159272" cy="576838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13"/>
          <a:srcRect l="4297" t="2779" r="5873" b="4218"/>
          <a:stretch>
            <a:fillRect/>
          </a:stretch>
        </p:blipFill>
        <p:spPr bwMode="auto">
          <a:xfrm>
            <a:off x="212961" y="3946681"/>
            <a:ext cx="1876424" cy="153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15"/>
          <p:cNvSpPr txBox="1">
            <a:spLocks noChangeArrowheads="1"/>
          </p:cNvSpPr>
          <p:nvPr/>
        </p:nvSpPr>
        <p:spPr bwMode="auto">
          <a:xfrm>
            <a:off x="104226" y="3620118"/>
            <a:ext cx="21524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 defTabSz="914400"/>
            <a:r>
              <a:rPr lang="en-US" altLang="fr-FR" b="1" i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Hemodynamics</a:t>
            </a:r>
            <a:endParaRPr lang="en-US" altLang="fr-FR" b="1" i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16"/>
          <p:cNvSpPr txBox="1">
            <a:spLocks noChangeArrowheads="1"/>
          </p:cNvSpPr>
          <p:nvPr/>
        </p:nvSpPr>
        <p:spPr bwMode="auto">
          <a:xfrm>
            <a:off x="2497938" y="3620059"/>
            <a:ext cx="23061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 defTabSz="914400"/>
            <a:r>
              <a:rPr lang="en-US" altLang="fr-FR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Durability (5 years)</a:t>
            </a:r>
          </a:p>
        </p:txBody>
      </p:sp>
      <p:pic>
        <p:nvPicPr>
          <p:cNvPr id="38" name="RadialFOrc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4"/>
          <a:srcRect l="18781"/>
          <a:stretch>
            <a:fillRect/>
          </a:stretch>
        </p:blipFill>
        <p:spPr bwMode="auto">
          <a:xfrm>
            <a:off x="7643207" y="4126653"/>
            <a:ext cx="125750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ZoneTexte 17"/>
          <p:cNvSpPr txBox="1">
            <a:spLocks noChangeArrowheads="1"/>
          </p:cNvSpPr>
          <p:nvPr/>
        </p:nvSpPr>
        <p:spPr bwMode="auto">
          <a:xfrm>
            <a:off x="7147560" y="3657600"/>
            <a:ext cx="2072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1" hangingPunct="1"/>
            <a:r>
              <a:rPr lang="fr-FR" altLang="fr-FR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Radial Force</a:t>
            </a:r>
          </a:p>
        </p:txBody>
      </p:sp>
      <p:sp>
        <p:nvSpPr>
          <p:cNvPr id="40" name="ZoneTexte 19"/>
          <p:cNvSpPr txBox="1">
            <a:spLocks noChangeArrowheads="1"/>
          </p:cNvSpPr>
          <p:nvPr/>
        </p:nvSpPr>
        <p:spPr bwMode="auto">
          <a:xfrm>
            <a:off x="9151397" y="3657600"/>
            <a:ext cx="15854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1" hangingPunct="1"/>
            <a:r>
              <a:rPr lang="fr-FR" altLang="fr-FR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Fatigue</a:t>
            </a:r>
          </a:p>
        </p:txBody>
      </p:sp>
      <p:pic>
        <p:nvPicPr>
          <p:cNvPr id="43" name="RC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9159130" y="4114800"/>
            <a:ext cx="166127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27"/>
          <p:cNvSpPr>
            <a:spLocks noChangeArrowheads="1"/>
          </p:cNvSpPr>
          <p:nvPr/>
        </p:nvSpPr>
        <p:spPr bwMode="auto">
          <a:xfrm>
            <a:off x="5011692" y="3581400"/>
            <a:ext cx="215245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eaLnBrk="1" hangingPunct="1"/>
            <a:r>
              <a:rPr lang="en-US" altLang="fr-FR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Finite Element </a:t>
            </a:r>
          </a:p>
          <a:p>
            <a:pPr algn="ctr" defTabSz="914400" eaLnBrk="1" hangingPunct="1"/>
            <a:r>
              <a:rPr lang="en-US" altLang="fr-FR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Analysis</a:t>
            </a:r>
            <a:endParaRPr lang="en-US" altLang="fr-FR" sz="2000" b="1" i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AWT video">
            <a:hlinkClick r:id="" action="ppaction://media"/>
            <a:extLst>
              <a:ext uri="{FF2B5EF4-FFF2-40B4-BE49-F238E27FC236}">
                <a16:creationId xmlns="" xmlns:a16="http://schemas.microsoft.com/office/drawing/2014/main" id="{9EA8B277-D46E-48DB-91EB-7F369278F27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651686" y="3989391"/>
            <a:ext cx="2032000" cy="1524000"/>
          </a:xfrm>
          <a:prstGeom prst="rect">
            <a:avLst/>
          </a:prstGeom>
        </p:spPr>
      </p:pic>
      <p:pic>
        <p:nvPicPr>
          <p:cNvPr id="22" name="frame FEA2">
            <a:hlinkClick r:id="" action="ppaction://media"/>
            <a:extLst>
              <a:ext uri="{FF2B5EF4-FFF2-40B4-BE49-F238E27FC236}">
                <a16:creationId xmlns="" xmlns:a16="http://schemas.microsoft.com/office/drawing/2014/main" id="{8670CFD6-7C77-45AC-9C84-3EAA01F7FD4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269342" y="4201876"/>
            <a:ext cx="1878218" cy="131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7062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"/>
            </p:par>
            <p:par>
              <p:cTn id="10"/>
            </p:par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 mute="1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Médecins\CERA\Bouboule1\Sans titre - 23.jpg"/>
          <p:cNvPicPr>
            <a:picLocks noChangeArrowheads="1"/>
          </p:cNvPicPr>
          <p:nvPr/>
        </p:nvPicPr>
        <p:blipFill>
          <a:blip r:embed="rId6"/>
          <a:srcRect t="5907" b="6485"/>
          <a:stretch>
            <a:fillRect/>
          </a:stretch>
        </p:blipFill>
        <p:spPr bwMode="auto">
          <a:xfrm>
            <a:off x="960862" y="854334"/>
            <a:ext cx="4224548" cy="270846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" name="Image 5" descr="Daniele HE brebis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0962" y="870376"/>
            <a:ext cx="3729318" cy="27084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2458097" y="179595"/>
            <a:ext cx="6802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1999-2002:  TAVR in Animal Model</a:t>
            </a:r>
          </a:p>
        </p:txBody>
      </p:sp>
      <p:sp>
        <p:nvSpPr>
          <p:cNvPr id="8" name="ZoneTexte 7"/>
          <p:cNvSpPr txBox="1"/>
          <p:nvPr/>
        </p:nvSpPr>
        <p:spPr bwMode="auto">
          <a:xfrm>
            <a:off x="-370072" y="3660138"/>
            <a:ext cx="11712944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Aft>
                <a:spcPts val="450"/>
              </a:spcAft>
              <a:buClr>
                <a:srgbClr val="FFFF00"/>
              </a:buClr>
              <a:defRPr/>
            </a:pPr>
            <a:r>
              <a:rPr lang="en-US" sz="2400" b="1" dirty="0">
                <a:solidFill>
                  <a:schemeClr val="bg1"/>
                </a:solidFill>
                <a:ea typeface="ＭＳ Ｐゴシック" panose="020B0600070205080204" pitchFamily="34" charset="-128"/>
                <a:cs typeface="Arial" pitchFamily="34" charset="0"/>
              </a:rPr>
              <a:t>Animal  program (sheep model): acute and chronic (5 </a:t>
            </a:r>
            <a:r>
              <a:rPr lang="en-US" sz="2400" b="1" dirty="0" err="1">
                <a:solidFill>
                  <a:schemeClr val="bg1"/>
                </a:solidFill>
                <a:ea typeface="ＭＳ Ｐゴシック" panose="020B0600070205080204" pitchFamily="34" charset="-128"/>
                <a:cs typeface="Arial" pitchFamily="34" charset="0"/>
              </a:rPr>
              <a:t>mos</a:t>
            </a:r>
            <a:r>
              <a:rPr lang="en-US" sz="2400" b="1" dirty="0">
                <a:solidFill>
                  <a:schemeClr val="bg1"/>
                </a:solidFill>
                <a:ea typeface="ＭＳ Ｐゴシック" panose="020B0600070205080204" pitchFamily="34" charset="-128"/>
                <a:cs typeface="Arial" pitchFamily="34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95417" y="4379087"/>
            <a:ext cx="10734262" cy="2235741"/>
          </a:xfrm>
          <a:prstGeom prst="rect">
            <a:avLst/>
          </a:prstGeom>
          <a:solidFill>
            <a:srgbClr val="EBF8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1350">
              <a:solidFill>
                <a:srgbClr val="FFFFFF"/>
              </a:solidFill>
            </a:endParaRPr>
          </a:p>
        </p:txBody>
      </p:sp>
      <p:sp>
        <p:nvSpPr>
          <p:cNvPr id="11" name="ZoneTexte 38"/>
          <p:cNvSpPr txBox="1">
            <a:spLocks noChangeArrowheads="1"/>
          </p:cNvSpPr>
          <p:nvPr/>
        </p:nvSpPr>
        <p:spPr bwMode="auto">
          <a:xfrm>
            <a:off x="703553" y="4361632"/>
            <a:ext cx="145103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500" dirty="0">
                <a:solidFill>
                  <a:schemeClr val="bg2"/>
                </a:solidFill>
              </a:rPr>
              <a:t>     </a:t>
            </a:r>
            <a:r>
              <a:rPr lang="fr-FR" altLang="fr-FR" sz="1500" dirty="0" err="1">
                <a:solidFill>
                  <a:schemeClr val="bg2"/>
                </a:solidFill>
              </a:rPr>
              <a:t>Crimped</a:t>
            </a:r>
            <a:r>
              <a:rPr lang="fr-FR" altLang="fr-FR" sz="1500" dirty="0">
                <a:solidFill>
                  <a:schemeClr val="bg2"/>
                </a:solidFill>
              </a:rPr>
              <a:t> THV</a:t>
            </a:r>
          </a:p>
        </p:txBody>
      </p:sp>
      <p:sp>
        <p:nvSpPr>
          <p:cNvPr id="12" name="ZoneTexte 39"/>
          <p:cNvSpPr txBox="1">
            <a:spLocks noChangeArrowheads="1"/>
          </p:cNvSpPr>
          <p:nvPr/>
        </p:nvSpPr>
        <p:spPr bwMode="auto">
          <a:xfrm>
            <a:off x="5153327" y="4379094"/>
            <a:ext cx="245086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500" dirty="0">
                <a:solidFill>
                  <a:schemeClr val="bg2"/>
                </a:solidFill>
              </a:rPr>
              <a:t>       In-Ao valve implantation</a:t>
            </a:r>
          </a:p>
        </p:txBody>
      </p:sp>
      <p:sp>
        <p:nvSpPr>
          <p:cNvPr id="13" name="ZoneTexte 40"/>
          <p:cNvSpPr txBox="1">
            <a:spLocks noChangeArrowheads="1"/>
          </p:cNvSpPr>
          <p:nvPr/>
        </p:nvSpPr>
        <p:spPr bwMode="auto">
          <a:xfrm>
            <a:off x="8288593" y="4426528"/>
            <a:ext cx="196464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500" dirty="0">
                <a:solidFill>
                  <a:schemeClr val="bg2"/>
                </a:solidFill>
              </a:rPr>
              <a:t>TEE </a:t>
            </a:r>
            <a:r>
              <a:rPr lang="fr-FR" altLang="fr-FR" sz="1500" dirty="0" err="1">
                <a:solidFill>
                  <a:schemeClr val="bg2"/>
                </a:solidFill>
              </a:rPr>
              <a:t>result</a:t>
            </a:r>
            <a:r>
              <a:rPr lang="fr-FR" altLang="fr-FR" sz="1500" dirty="0">
                <a:solidFill>
                  <a:schemeClr val="bg2"/>
                </a:solidFill>
              </a:rPr>
              <a:t> at 5 </a:t>
            </a:r>
            <a:r>
              <a:rPr lang="fr-FR" altLang="fr-FR" sz="1500" dirty="0" err="1">
                <a:solidFill>
                  <a:schemeClr val="bg2"/>
                </a:solidFill>
              </a:rPr>
              <a:t>months</a:t>
            </a:r>
            <a:endParaRPr lang="fr-FR" altLang="fr-FR" sz="1500" dirty="0">
              <a:solidFill>
                <a:schemeClr val="bg2"/>
              </a:solidFill>
            </a:endParaRPr>
          </a:p>
        </p:txBody>
      </p:sp>
      <p:pic>
        <p:nvPicPr>
          <p:cNvPr id="14" name="Image 3" descr="DSCN0180.JPG"/>
          <p:cNvPicPr>
            <a:picLocks noChangeAspect="1"/>
          </p:cNvPicPr>
          <p:nvPr/>
        </p:nvPicPr>
        <p:blipFill rotWithShape="1">
          <a:blip r:embed="rId8"/>
          <a:srcRect l="8553" b="2498"/>
          <a:stretch/>
        </p:blipFill>
        <p:spPr bwMode="auto">
          <a:xfrm>
            <a:off x="414520" y="4749684"/>
            <a:ext cx="2227144" cy="1704235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8" r="19905" b="7681"/>
          <a:stretch/>
        </p:blipFill>
        <p:spPr>
          <a:xfrm>
            <a:off x="2778837" y="4749694"/>
            <a:ext cx="2380592" cy="1703111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3080822" y="4398292"/>
            <a:ext cx="17764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 err="1">
                <a:solidFill>
                  <a:schemeClr val="bg2"/>
                </a:solidFill>
              </a:rPr>
              <a:t>Carotid</a:t>
            </a:r>
            <a:r>
              <a:rPr lang="fr-FR" sz="1500" dirty="0">
                <a:solidFill>
                  <a:schemeClr val="bg2"/>
                </a:solidFill>
              </a:rPr>
              <a:t> </a:t>
            </a:r>
            <a:r>
              <a:rPr lang="fr-FR" sz="1500" dirty="0" err="1">
                <a:solidFill>
                  <a:schemeClr val="bg2"/>
                </a:solidFill>
              </a:rPr>
              <a:t>approach</a:t>
            </a:r>
            <a:endParaRPr lang="fr-FR" sz="1500" dirty="0">
              <a:solidFill>
                <a:schemeClr val="bg2"/>
              </a:solidFill>
            </a:endParaRPr>
          </a:p>
        </p:txBody>
      </p:sp>
      <p:pic>
        <p:nvPicPr>
          <p:cNvPr id="3" name="StentAo3">
            <a:hlinkClick r:id="" action="ppaction://media"/>
            <a:extLst>
              <a:ext uri="{FF2B5EF4-FFF2-40B4-BE49-F238E27FC236}">
                <a16:creationId xmlns="" xmlns:a16="http://schemas.microsoft.com/office/drawing/2014/main" id="{D3F7BF32-C33A-40AC-A592-9487DE7240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34463" y="4740987"/>
            <a:ext cx="2276937" cy="1707703"/>
          </a:xfrm>
          <a:prstGeom prst="rect">
            <a:avLst/>
          </a:prstGeom>
        </p:spPr>
      </p:pic>
      <p:pic>
        <p:nvPicPr>
          <p:cNvPr id="4" name="Echo zoom">
            <a:hlinkClick r:id="" action="ppaction://media"/>
            <a:extLst>
              <a:ext uri="{FF2B5EF4-FFF2-40B4-BE49-F238E27FC236}">
                <a16:creationId xmlns="" xmlns:a16="http://schemas.microsoft.com/office/drawing/2014/main" id="{E2BE32EE-1443-4C18-A467-14ABD03A75D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98902" y="4721457"/>
            <a:ext cx="2373127" cy="1779845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 bwMode="auto">
          <a:xfrm>
            <a:off x="126020" y="58599"/>
            <a:ext cx="3542957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dirty="0">
                <a:solidFill>
                  <a:schemeClr val="bg1"/>
                </a:solidFill>
                <a:ea typeface="+mn-ea"/>
                <a:cs typeface="Arial" charset="0"/>
              </a:rPr>
              <a:t>Alain Cribier to Martin </a:t>
            </a:r>
            <a:r>
              <a:rPr lang="fr-FR" sz="2000" dirty="0" err="1">
                <a:solidFill>
                  <a:schemeClr val="bg1"/>
                </a:solidFill>
                <a:ea typeface="+mn-ea"/>
                <a:cs typeface="Arial" charset="0"/>
              </a:rPr>
              <a:t>Leon</a:t>
            </a:r>
            <a:endParaRPr lang="fr-FR" sz="2000" dirty="0">
              <a:solidFill>
                <a:schemeClr val="bg1"/>
              </a:solidFill>
              <a:ea typeface="+mn-ea"/>
              <a:cs typeface="Arial" charset="0"/>
            </a:endParaRPr>
          </a:p>
          <a:p>
            <a:pPr>
              <a:defRPr/>
            </a:pPr>
            <a:r>
              <a:rPr lang="fr-FR" sz="2000" dirty="0">
                <a:solidFill>
                  <a:schemeClr val="bg1"/>
                </a:solidFill>
                <a:cs typeface="Arial" charset="0"/>
              </a:rPr>
              <a:t>Cc: Rabinovich, Rowe</a:t>
            </a:r>
            <a:endParaRPr lang="fr-FR" sz="2000" dirty="0">
              <a:solidFill>
                <a:schemeClr val="bg1"/>
              </a:solidFill>
              <a:ea typeface="+mn-ea"/>
              <a:cs typeface="Arial" charset="0"/>
            </a:endParaRPr>
          </a:p>
          <a:p>
            <a:pPr>
              <a:defRPr/>
            </a:pPr>
            <a:r>
              <a:rPr lang="fr-FR" sz="2000" dirty="0">
                <a:solidFill>
                  <a:schemeClr val="bg1"/>
                </a:solidFill>
                <a:ea typeface="+mn-ea"/>
                <a:cs typeface="Arial" charset="0"/>
              </a:rPr>
              <a:t>April 12, 2002</a:t>
            </a:r>
          </a:p>
        </p:txBody>
      </p:sp>
      <p:pic>
        <p:nvPicPr>
          <p:cNvPr id="96283" name="Picture 2"/>
          <p:cNvPicPr>
            <a:picLocks noChangeAspect="1" noChangeArrowheads="1"/>
          </p:cNvPicPr>
          <p:nvPr/>
        </p:nvPicPr>
        <p:blipFill>
          <a:blip r:embed="rId2">
            <a:lum bright="28000"/>
          </a:blip>
          <a:srcRect l="8475" r="5084" b="4662"/>
          <a:stretch>
            <a:fillRect/>
          </a:stretch>
        </p:blipFill>
        <p:spPr bwMode="auto">
          <a:xfrm>
            <a:off x="1029363" y="1142984"/>
            <a:ext cx="4371248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932502" y="1316492"/>
            <a:ext cx="4721728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bg2"/>
                </a:solidFill>
              </a:rPr>
              <a:t>Dear Marty, I have a </a:t>
            </a:r>
            <a:r>
              <a:rPr lang="fr-FR" dirty="0" err="1">
                <a:solidFill>
                  <a:schemeClr val="bg2"/>
                </a:solidFill>
              </a:rPr>
              <a:t>fascinating</a:t>
            </a:r>
            <a:r>
              <a:rPr lang="fr-FR" dirty="0">
                <a:solidFill>
                  <a:schemeClr val="bg2"/>
                </a:solidFill>
              </a:rPr>
              <a:t> case </a:t>
            </a:r>
            <a:r>
              <a:rPr lang="fr-FR" dirty="0" err="1">
                <a:solidFill>
                  <a:schemeClr val="bg2"/>
                </a:solidFill>
              </a:rPr>
              <a:t>that</a:t>
            </a:r>
            <a:r>
              <a:rPr lang="fr-FR" dirty="0">
                <a:solidFill>
                  <a:schemeClr val="bg2"/>
                </a:solidFill>
              </a:rPr>
              <a:t> I </a:t>
            </a:r>
            <a:r>
              <a:rPr lang="fr-FR" dirty="0" err="1">
                <a:solidFill>
                  <a:schemeClr val="bg2"/>
                </a:solidFill>
              </a:rPr>
              <a:t>would</a:t>
            </a:r>
            <a:r>
              <a:rPr lang="fr-FR" dirty="0">
                <a:solidFill>
                  <a:schemeClr val="bg2"/>
                </a:solidFill>
              </a:rPr>
              <a:t> </a:t>
            </a:r>
            <a:r>
              <a:rPr lang="fr-FR" dirty="0" err="1">
                <a:solidFill>
                  <a:schemeClr val="bg2"/>
                </a:solidFill>
              </a:rPr>
              <a:t>like</a:t>
            </a:r>
            <a:r>
              <a:rPr lang="fr-FR" dirty="0">
                <a:solidFill>
                  <a:schemeClr val="bg2"/>
                </a:solidFill>
              </a:rPr>
              <a:t> to </a:t>
            </a:r>
            <a:r>
              <a:rPr lang="fr-FR" dirty="0" err="1">
                <a:solidFill>
                  <a:schemeClr val="bg2"/>
                </a:solidFill>
              </a:rPr>
              <a:t>discuss</a:t>
            </a:r>
            <a:r>
              <a:rPr lang="fr-FR" dirty="0">
                <a:solidFill>
                  <a:schemeClr val="bg2"/>
                </a:solidFill>
              </a:rPr>
              <a:t> </a:t>
            </a:r>
            <a:r>
              <a:rPr lang="fr-FR" dirty="0" err="1">
                <a:solidFill>
                  <a:schemeClr val="bg2"/>
                </a:solidFill>
              </a:rPr>
              <a:t>with</a:t>
            </a:r>
            <a:r>
              <a:rPr lang="fr-FR" dirty="0">
                <a:solidFill>
                  <a:schemeClr val="bg2"/>
                </a:solidFill>
              </a:rPr>
              <a:t> </a:t>
            </a:r>
            <a:r>
              <a:rPr lang="fr-FR" dirty="0" err="1">
                <a:solidFill>
                  <a:schemeClr val="bg2"/>
                </a:solidFill>
              </a:rPr>
              <a:t>you</a:t>
            </a:r>
            <a:r>
              <a:rPr lang="fr-FR" dirty="0">
                <a:solidFill>
                  <a:schemeClr val="bg2"/>
                </a:solidFill>
              </a:rPr>
              <a:t>!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761053" y="12"/>
            <a:ext cx="3197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The F.I.M. TAVR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5748494" y="1195596"/>
            <a:ext cx="4072847" cy="4716235"/>
            <a:chOff x="4790410" y="1195591"/>
            <a:chExt cx="3394039" cy="4716235"/>
          </a:xfrm>
        </p:grpSpPr>
        <p:pic>
          <p:nvPicPr>
            <p:cNvPr id="32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74" t="54493" r="33478" b="30435"/>
            <a:stretch/>
          </p:blipFill>
          <p:spPr bwMode="auto">
            <a:xfrm>
              <a:off x="5254602" y="2988799"/>
              <a:ext cx="2698495" cy="2923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e 14"/>
            <p:cNvGrpSpPr/>
            <p:nvPr/>
          </p:nvGrpSpPr>
          <p:grpSpPr>
            <a:xfrm>
              <a:off x="4790410" y="1195591"/>
              <a:ext cx="3394039" cy="3490082"/>
              <a:chOff x="-5149221" y="-229004"/>
              <a:chExt cx="3394039" cy="3490082"/>
            </a:xfrm>
          </p:grpSpPr>
          <p:sp>
            <p:nvSpPr>
              <p:cNvPr id="13" name="Forme libre 12"/>
              <p:cNvSpPr/>
              <p:nvPr/>
            </p:nvSpPr>
            <p:spPr>
              <a:xfrm rot="862435">
                <a:off x="-5149221" y="-229004"/>
                <a:ext cx="3394039" cy="3490082"/>
              </a:xfrm>
              <a:custGeom>
                <a:avLst/>
                <a:gdLst>
                  <a:gd name="connsiteX0" fmla="*/ 107618 w 3092865"/>
                  <a:gd name="connsiteY0" fmla="*/ 591671 h 3151759"/>
                  <a:gd name="connsiteX1" fmla="*/ 161406 w 3092865"/>
                  <a:gd name="connsiteY1" fmla="*/ 430306 h 3151759"/>
                  <a:gd name="connsiteX2" fmla="*/ 376559 w 3092865"/>
                  <a:gd name="connsiteY2" fmla="*/ 242047 h 3151759"/>
                  <a:gd name="connsiteX3" fmla="*/ 457242 w 3092865"/>
                  <a:gd name="connsiteY3" fmla="*/ 295835 h 3151759"/>
                  <a:gd name="connsiteX4" fmla="*/ 511030 w 3092865"/>
                  <a:gd name="connsiteY4" fmla="*/ 376518 h 3151759"/>
                  <a:gd name="connsiteX5" fmla="*/ 591712 w 3092865"/>
                  <a:gd name="connsiteY5" fmla="*/ 403412 h 3151759"/>
                  <a:gd name="connsiteX6" fmla="*/ 726183 w 3092865"/>
                  <a:gd name="connsiteY6" fmla="*/ 376518 h 3151759"/>
                  <a:gd name="connsiteX7" fmla="*/ 806865 w 3092865"/>
                  <a:gd name="connsiteY7" fmla="*/ 349624 h 3151759"/>
                  <a:gd name="connsiteX8" fmla="*/ 941336 w 3092865"/>
                  <a:gd name="connsiteY8" fmla="*/ 322729 h 3151759"/>
                  <a:gd name="connsiteX9" fmla="*/ 1022018 w 3092865"/>
                  <a:gd name="connsiteY9" fmla="*/ 295835 h 3151759"/>
                  <a:gd name="connsiteX10" fmla="*/ 1344747 w 3092865"/>
                  <a:gd name="connsiteY10" fmla="*/ 268941 h 3151759"/>
                  <a:gd name="connsiteX11" fmla="*/ 1371642 w 3092865"/>
                  <a:gd name="connsiteY11" fmla="*/ 161365 h 3151759"/>
                  <a:gd name="connsiteX12" fmla="*/ 1479218 w 3092865"/>
                  <a:gd name="connsiteY12" fmla="*/ 0 h 3151759"/>
                  <a:gd name="connsiteX13" fmla="*/ 1586794 w 3092865"/>
                  <a:gd name="connsiteY13" fmla="*/ 26894 h 3151759"/>
                  <a:gd name="connsiteX14" fmla="*/ 1667477 w 3092865"/>
                  <a:gd name="connsiteY14" fmla="*/ 53788 h 3151759"/>
                  <a:gd name="connsiteX15" fmla="*/ 1990206 w 3092865"/>
                  <a:gd name="connsiteY15" fmla="*/ 26894 h 3151759"/>
                  <a:gd name="connsiteX16" fmla="*/ 2743242 w 3092865"/>
                  <a:gd name="connsiteY16" fmla="*/ 80682 h 3151759"/>
                  <a:gd name="connsiteX17" fmla="*/ 2823924 w 3092865"/>
                  <a:gd name="connsiteY17" fmla="*/ 107576 h 3151759"/>
                  <a:gd name="connsiteX18" fmla="*/ 2797030 w 3092865"/>
                  <a:gd name="connsiteY18" fmla="*/ 403412 h 3151759"/>
                  <a:gd name="connsiteX19" fmla="*/ 2635665 w 3092865"/>
                  <a:gd name="connsiteY19" fmla="*/ 564776 h 3151759"/>
                  <a:gd name="connsiteX20" fmla="*/ 2662559 w 3092865"/>
                  <a:gd name="connsiteY20" fmla="*/ 779929 h 3151759"/>
                  <a:gd name="connsiteX21" fmla="*/ 2716347 w 3092865"/>
                  <a:gd name="connsiteY21" fmla="*/ 860612 h 3151759"/>
                  <a:gd name="connsiteX22" fmla="*/ 2743242 w 3092865"/>
                  <a:gd name="connsiteY22" fmla="*/ 1021976 h 3151759"/>
                  <a:gd name="connsiteX23" fmla="*/ 2770136 w 3092865"/>
                  <a:gd name="connsiteY23" fmla="*/ 1156447 h 3151759"/>
                  <a:gd name="connsiteX24" fmla="*/ 2797030 w 3092865"/>
                  <a:gd name="connsiteY24" fmla="*/ 1344706 h 3151759"/>
                  <a:gd name="connsiteX25" fmla="*/ 2931500 w 3092865"/>
                  <a:gd name="connsiteY25" fmla="*/ 1479176 h 3151759"/>
                  <a:gd name="connsiteX26" fmla="*/ 3092865 w 3092865"/>
                  <a:gd name="connsiteY26" fmla="*/ 1586753 h 3151759"/>
                  <a:gd name="connsiteX27" fmla="*/ 3039077 w 3092865"/>
                  <a:gd name="connsiteY27" fmla="*/ 2124635 h 3151759"/>
                  <a:gd name="connsiteX28" fmla="*/ 2985289 w 3092865"/>
                  <a:gd name="connsiteY28" fmla="*/ 2205318 h 3151759"/>
                  <a:gd name="connsiteX29" fmla="*/ 2958394 w 3092865"/>
                  <a:gd name="connsiteY29" fmla="*/ 2366682 h 3151759"/>
                  <a:gd name="connsiteX30" fmla="*/ 2904606 w 3092865"/>
                  <a:gd name="connsiteY30" fmla="*/ 2420471 h 3151759"/>
                  <a:gd name="connsiteX31" fmla="*/ 2877712 w 3092865"/>
                  <a:gd name="connsiteY31" fmla="*/ 2501153 h 3151759"/>
                  <a:gd name="connsiteX32" fmla="*/ 2797030 w 3092865"/>
                  <a:gd name="connsiteY32" fmla="*/ 2770094 h 3151759"/>
                  <a:gd name="connsiteX33" fmla="*/ 2689453 w 3092865"/>
                  <a:gd name="connsiteY33" fmla="*/ 2904565 h 3151759"/>
                  <a:gd name="connsiteX34" fmla="*/ 2608771 w 3092865"/>
                  <a:gd name="connsiteY34" fmla="*/ 3065929 h 3151759"/>
                  <a:gd name="connsiteX35" fmla="*/ 2528089 w 3092865"/>
                  <a:gd name="connsiteY35" fmla="*/ 3092824 h 3151759"/>
                  <a:gd name="connsiteX36" fmla="*/ 2474300 w 3092865"/>
                  <a:gd name="connsiteY36" fmla="*/ 3146612 h 3151759"/>
                  <a:gd name="connsiteX37" fmla="*/ 2501194 w 3092865"/>
                  <a:gd name="connsiteY37" fmla="*/ 3039035 h 3151759"/>
                  <a:gd name="connsiteX38" fmla="*/ 2554983 w 3092865"/>
                  <a:gd name="connsiteY38" fmla="*/ 2877671 h 3151759"/>
                  <a:gd name="connsiteX39" fmla="*/ 2581877 w 3092865"/>
                  <a:gd name="connsiteY39" fmla="*/ 2796988 h 3151759"/>
                  <a:gd name="connsiteX40" fmla="*/ 2608771 w 3092865"/>
                  <a:gd name="connsiteY40" fmla="*/ 2716306 h 3151759"/>
                  <a:gd name="connsiteX41" fmla="*/ 2662559 w 3092865"/>
                  <a:gd name="connsiteY41" fmla="*/ 2635624 h 3151759"/>
                  <a:gd name="connsiteX42" fmla="*/ 2689453 w 3092865"/>
                  <a:gd name="connsiteY42" fmla="*/ 2474259 h 3151759"/>
                  <a:gd name="connsiteX43" fmla="*/ 2743242 w 3092865"/>
                  <a:gd name="connsiteY43" fmla="*/ 2312894 h 3151759"/>
                  <a:gd name="connsiteX44" fmla="*/ 2770136 w 3092865"/>
                  <a:gd name="connsiteY44" fmla="*/ 2205318 h 3151759"/>
                  <a:gd name="connsiteX45" fmla="*/ 2662559 w 3092865"/>
                  <a:gd name="connsiteY45" fmla="*/ 1613647 h 3151759"/>
                  <a:gd name="connsiteX46" fmla="*/ 2581877 w 3092865"/>
                  <a:gd name="connsiteY46" fmla="*/ 1559859 h 3151759"/>
                  <a:gd name="connsiteX47" fmla="*/ 2447406 w 3092865"/>
                  <a:gd name="connsiteY47" fmla="*/ 1398494 h 3151759"/>
                  <a:gd name="connsiteX48" fmla="*/ 2366724 w 3092865"/>
                  <a:gd name="connsiteY48" fmla="*/ 1452282 h 3151759"/>
                  <a:gd name="connsiteX49" fmla="*/ 2259147 w 3092865"/>
                  <a:gd name="connsiteY49" fmla="*/ 1559859 h 3151759"/>
                  <a:gd name="connsiteX50" fmla="*/ 2178465 w 3092865"/>
                  <a:gd name="connsiteY50" fmla="*/ 1613647 h 3151759"/>
                  <a:gd name="connsiteX51" fmla="*/ 1936418 w 3092865"/>
                  <a:gd name="connsiteY51" fmla="*/ 1828800 h 3151759"/>
                  <a:gd name="connsiteX52" fmla="*/ 1855736 w 3092865"/>
                  <a:gd name="connsiteY52" fmla="*/ 1775012 h 3151759"/>
                  <a:gd name="connsiteX53" fmla="*/ 1748159 w 3092865"/>
                  <a:gd name="connsiteY53" fmla="*/ 1721224 h 3151759"/>
                  <a:gd name="connsiteX54" fmla="*/ 1586794 w 3092865"/>
                  <a:gd name="connsiteY54" fmla="*/ 1613647 h 3151759"/>
                  <a:gd name="connsiteX55" fmla="*/ 1452324 w 3092865"/>
                  <a:gd name="connsiteY55" fmla="*/ 1828800 h 3151759"/>
                  <a:gd name="connsiteX56" fmla="*/ 1344747 w 3092865"/>
                  <a:gd name="connsiteY56" fmla="*/ 1963271 h 3151759"/>
                  <a:gd name="connsiteX57" fmla="*/ 1237171 w 3092865"/>
                  <a:gd name="connsiteY57" fmla="*/ 1990165 h 3151759"/>
                  <a:gd name="connsiteX58" fmla="*/ 914442 w 3092865"/>
                  <a:gd name="connsiteY58" fmla="*/ 1963271 h 3151759"/>
                  <a:gd name="connsiteX59" fmla="*/ 860653 w 3092865"/>
                  <a:gd name="connsiteY59" fmla="*/ 1909482 h 3151759"/>
                  <a:gd name="connsiteX60" fmla="*/ 779971 w 3092865"/>
                  <a:gd name="connsiteY60" fmla="*/ 1882588 h 3151759"/>
                  <a:gd name="connsiteX61" fmla="*/ 376559 w 3092865"/>
                  <a:gd name="connsiteY61" fmla="*/ 1855694 h 3151759"/>
                  <a:gd name="connsiteX62" fmla="*/ 295877 w 3092865"/>
                  <a:gd name="connsiteY62" fmla="*/ 1801906 h 3151759"/>
                  <a:gd name="connsiteX63" fmla="*/ 215194 w 3092865"/>
                  <a:gd name="connsiteY63" fmla="*/ 1640541 h 3151759"/>
                  <a:gd name="connsiteX64" fmla="*/ 188300 w 3092865"/>
                  <a:gd name="connsiteY64" fmla="*/ 1398494 h 3151759"/>
                  <a:gd name="connsiteX65" fmla="*/ 26936 w 3092865"/>
                  <a:gd name="connsiteY65" fmla="*/ 1264024 h 3151759"/>
                  <a:gd name="connsiteX66" fmla="*/ 26936 w 3092865"/>
                  <a:gd name="connsiteY66" fmla="*/ 1075765 h 3151759"/>
                  <a:gd name="connsiteX67" fmla="*/ 80724 w 3092865"/>
                  <a:gd name="connsiteY67" fmla="*/ 1021976 h 3151759"/>
                  <a:gd name="connsiteX68" fmla="*/ 107618 w 3092865"/>
                  <a:gd name="connsiteY68" fmla="*/ 914400 h 3151759"/>
                  <a:gd name="connsiteX69" fmla="*/ 161406 w 3092865"/>
                  <a:gd name="connsiteY69" fmla="*/ 833718 h 3151759"/>
                  <a:gd name="connsiteX70" fmla="*/ 107618 w 3092865"/>
                  <a:gd name="connsiteY70" fmla="*/ 591671 h 3151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3092865" h="3151759">
                    <a:moveTo>
                      <a:pt x="107618" y="591671"/>
                    </a:moveTo>
                    <a:cubicBezTo>
                      <a:pt x="107618" y="524436"/>
                      <a:pt x="130966" y="478140"/>
                      <a:pt x="161406" y="430306"/>
                    </a:cubicBezTo>
                    <a:cubicBezTo>
                      <a:pt x="219368" y="339222"/>
                      <a:pt x="293799" y="297220"/>
                      <a:pt x="376559" y="242047"/>
                    </a:cubicBezTo>
                    <a:cubicBezTo>
                      <a:pt x="403453" y="259976"/>
                      <a:pt x="434386" y="272979"/>
                      <a:pt x="457242" y="295835"/>
                    </a:cubicBezTo>
                    <a:cubicBezTo>
                      <a:pt x="480098" y="318691"/>
                      <a:pt x="485790" y="356326"/>
                      <a:pt x="511030" y="376518"/>
                    </a:cubicBezTo>
                    <a:cubicBezTo>
                      <a:pt x="533167" y="394227"/>
                      <a:pt x="564818" y="394447"/>
                      <a:pt x="591712" y="403412"/>
                    </a:cubicBezTo>
                    <a:cubicBezTo>
                      <a:pt x="636536" y="394447"/>
                      <a:pt x="681836" y="387605"/>
                      <a:pt x="726183" y="376518"/>
                    </a:cubicBezTo>
                    <a:cubicBezTo>
                      <a:pt x="753685" y="369642"/>
                      <a:pt x="779363" y="356500"/>
                      <a:pt x="806865" y="349624"/>
                    </a:cubicBezTo>
                    <a:cubicBezTo>
                      <a:pt x="851212" y="338537"/>
                      <a:pt x="896989" y="333816"/>
                      <a:pt x="941336" y="322729"/>
                    </a:cubicBezTo>
                    <a:cubicBezTo>
                      <a:pt x="968838" y="315853"/>
                      <a:pt x="993918" y="299582"/>
                      <a:pt x="1022018" y="295835"/>
                    </a:cubicBezTo>
                    <a:cubicBezTo>
                      <a:pt x="1129020" y="281568"/>
                      <a:pt x="1237171" y="277906"/>
                      <a:pt x="1344747" y="268941"/>
                    </a:cubicBezTo>
                    <a:cubicBezTo>
                      <a:pt x="1353712" y="233082"/>
                      <a:pt x="1355112" y="194425"/>
                      <a:pt x="1371642" y="161365"/>
                    </a:cubicBezTo>
                    <a:cubicBezTo>
                      <a:pt x="1400552" y="103544"/>
                      <a:pt x="1479218" y="0"/>
                      <a:pt x="1479218" y="0"/>
                    </a:cubicBezTo>
                    <a:cubicBezTo>
                      <a:pt x="1515077" y="8965"/>
                      <a:pt x="1551254" y="16740"/>
                      <a:pt x="1586794" y="26894"/>
                    </a:cubicBezTo>
                    <a:cubicBezTo>
                      <a:pt x="1614052" y="34682"/>
                      <a:pt x="1639128" y="53788"/>
                      <a:pt x="1667477" y="53788"/>
                    </a:cubicBezTo>
                    <a:cubicBezTo>
                      <a:pt x="1775426" y="53788"/>
                      <a:pt x="1882630" y="35859"/>
                      <a:pt x="1990206" y="26894"/>
                    </a:cubicBezTo>
                    <a:cubicBezTo>
                      <a:pt x="2286233" y="39765"/>
                      <a:pt x="2487949" y="16859"/>
                      <a:pt x="2743242" y="80682"/>
                    </a:cubicBezTo>
                    <a:cubicBezTo>
                      <a:pt x="2770744" y="87558"/>
                      <a:pt x="2797030" y="98611"/>
                      <a:pt x="2823924" y="107576"/>
                    </a:cubicBezTo>
                    <a:cubicBezTo>
                      <a:pt x="2814959" y="206188"/>
                      <a:pt x="2834731" y="311852"/>
                      <a:pt x="2797030" y="403412"/>
                    </a:cubicBezTo>
                    <a:cubicBezTo>
                      <a:pt x="2768067" y="473750"/>
                      <a:pt x="2635665" y="564776"/>
                      <a:pt x="2635665" y="564776"/>
                    </a:cubicBezTo>
                    <a:cubicBezTo>
                      <a:pt x="2644630" y="636494"/>
                      <a:pt x="2643542" y="710200"/>
                      <a:pt x="2662559" y="779929"/>
                    </a:cubicBezTo>
                    <a:cubicBezTo>
                      <a:pt x="2671064" y="811113"/>
                      <a:pt x="2706126" y="829948"/>
                      <a:pt x="2716347" y="860612"/>
                    </a:cubicBezTo>
                    <a:cubicBezTo>
                      <a:pt x="2733591" y="912344"/>
                      <a:pt x="2733487" y="968326"/>
                      <a:pt x="2743242" y="1021976"/>
                    </a:cubicBezTo>
                    <a:cubicBezTo>
                      <a:pt x="2751419" y="1066950"/>
                      <a:pt x="2762621" y="1111358"/>
                      <a:pt x="2770136" y="1156447"/>
                    </a:cubicBezTo>
                    <a:cubicBezTo>
                      <a:pt x="2780557" y="1218975"/>
                      <a:pt x="2778815" y="1283989"/>
                      <a:pt x="2797030" y="1344706"/>
                    </a:cubicBezTo>
                    <a:cubicBezTo>
                      <a:pt x="2823326" y="1432360"/>
                      <a:pt x="2869345" y="1427380"/>
                      <a:pt x="2931500" y="1479176"/>
                    </a:cubicBezTo>
                    <a:cubicBezTo>
                      <a:pt x="3065805" y="1591097"/>
                      <a:pt x="2951075" y="1539490"/>
                      <a:pt x="3092865" y="1586753"/>
                    </a:cubicBezTo>
                    <a:cubicBezTo>
                      <a:pt x="3092674" y="1589625"/>
                      <a:pt x="3082313" y="2009338"/>
                      <a:pt x="3039077" y="2124635"/>
                    </a:cubicBezTo>
                    <a:cubicBezTo>
                      <a:pt x="3027728" y="2154900"/>
                      <a:pt x="3003218" y="2178424"/>
                      <a:pt x="2985289" y="2205318"/>
                    </a:cubicBezTo>
                    <a:cubicBezTo>
                      <a:pt x="2976324" y="2259106"/>
                      <a:pt x="2977541" y="2315624"/>
                      <a:pt x="2958394" y="2366682"/>
                    </a:cubicBezTo>
                    <a:cubicBezTo>
                      <a:pt x="2949491" y="2390424"/>
                      <a:pt x="2917652" y="2398728"/>
                      <a:pt x="2904606" y="2420471"/>
                    </a:cubicBezTo>
                    <a:cubicBezTo>
                      <a:pt x="2890021" y="2444780"/>
                      <a:pt x="2885500" y="2473895"/>
                      <a:pt x="2877712" y="2501153"/>
                    </a:cubicBezTo>
                    <a:cubicBezTo>
                      <a:pt x="2858920" y="2566926"/>
                      <a:pt x="2828985" y="2722161"/>
                      <a:pt x="2797030" y="2770094"/>
                    </a:cubicBezTo>
                    <a:cubicBezTo>
                      <a:pt x="2729177" y="2871874"/>
                      <a:pt x="2766098" y="2827920"/>
                      <a:pt x="2689453" y="2904565"/>
                    </a:cubicBezTo>
                    <a:cubicBezTo>
                      <a:pt x="2671736" y="2957716"/>
                      <a:pt x="2656166" y="3028012"/>
                      <a:pt x="2608771" y="3065929"/>
                    </a:cubicBezTo>
                    <a:cubicBezTo>
                      <a:pt x="2586634" y="3083638"/>
                      <a:pt x="2554983" y="3083859"/>
                      <a:pt x="2528089" y="3092824"/>
                    </a:cubicBezTo>
                    <a:cubicBezTo>
                      <a:pt x="2510159" y="3110753"/>
                      <a:pt x="2485640" y="3169291"/>
                      <a:pt x="2474300" y="3146612"/>
                    </a:cubicBezTo>
                    <a:cubicBezTo>
                      <a:pt x="2457770" y="3113552"/>
                      <a:pt x="2490573" y="3074439"/>
                      <a:pt x="2501194" y="3039035"/>
                    </a:cubicBezTo>
                    <a:cubicBezTo>
                      <a:pt x="2517486" y="2984729"/>
                      <a:pt x="2537054" y="2931459"/>
                      <a:pt x="2554983" y="2877671"/>
                    </a:cubicBezTo>
                    <a:lnTo>
                      <a:pt x="2581877" y="2796988"/>
                    </a:lnTo>
                    <a:cubicBezTo>
                      <a:pt x="2590842" y="2770094"/>
                      <a:pt x="2593046" y="2739894"/>
                      <a:pt x="2608771" y="2716306"/>
                    </a:cubicBezTo>
                    <a:lnTo>
                      <a:pt x="2662559" y="2635624"/>
                    </a:lnTo>
                    <a:cubicBezTo>
                      <a:pt x="2671524" y="2581836"/>
                      <a:pt x="2676227" y="2527161"/>
                      <a:pt x="2689453" y="2474259"/>
                    </a:cubicBezTo>
                    <a:cubicBezTo>
                      <a:pt x="2703204" y="2419254"/>
                      <a:pt x="2729491" y="2367899"/>
                      <a:pt x="2743242" y="2312894"/>
                    </a:cubicBezTo>
                    <a:lnTo>
                      <a:pt x="2770136" y="2205318"/>
                    </a:lnTo>
                    <a:cubicBezTo>
                      <a:pt x="2753315" y="1902535"/>
                      <a:pt x="2836727" y="1787815"/>
                      <a:pt x="2662559" y="1613647"/>
                    </a:cubicBezTo>
                    <a:cubicBezTo>
                      <a:pt x="2639703" y="1590791"/>
                      <a:pt x="2608771" y="1577788"/>
                      <a:pt x="2581877" y="1559859"/>
                    </a:cubicBezTo>
                    <a:cubicBezTo>
                      <a:pt x="2561985" y="1530020"/>
                      <a:pt x="2486235" y="1404965"/>
                      <a:pt x="2447406" y="1398494"/>
                    </a:cubicBezTo>
                    <a:cubicBezTo>
                      <a:pt x="2415523" y="1393180"/>
                      <a:pt x="2391265" y="1431247"/>
                      <a:pt x="2366724" y="1452282"/>
                    </a:cubicBezTo>
                    <a:cubicBezTo>
                      <a:pt x="2328220" y="1485285"/>
                      <a:pt x="2301342" y="1531729"/>
                      <a:pt x="2259147" y="1559859"/>
                    </a:cubicBezTo>
                    <a:cubicBezTo>
                      <a:pt x="2232253" y="1577788"/>
                      <a:pt x="2202623" y="1592173"/>
                      <a:pt x="2178465" y="1613647"/>
                    </a:cubicBezTo>
                    <a:cubicBezTo>
                      <a:pt x="1902135" y="1859274"/>
                      <a:pt x="2119531" y="1706724"/>
                      <a:pt x="1936418" y="1828800"/>
                    </a:cubicBezTo>
                    <a:cubicBezTo>
                      <a:pt x="1909524" y="1810871"/>
                      <a:pt x="1883800" y="1791048"/>
                      <a:pt x="1855736" y="1775012"/>
                    </a:cubicBezTo>
                    <a:cubicBezTo>
                      <a:pt x="1820927" y="1755121"/>
                      <a:pt x="1780783" y="1744527"/>
                      <a:pt x="1748159" y="1721224"/>
                    </a:cubicBezTo>
                    <a:cubicBezTo>
                      <a:pt x="1571884" y="1595313"/>
                      <a:pt x="1759869" y="1671338"/>
                      <a:pt x="1586794" y="1613647"/>
                    </a:cubicBezTo>
                    <a:cubicBezTo>
                      <a:pt x="1522785" y="1805676"/>
                      <a:pt x="1580181" y="1743562"/>
                      <a:pt x="1452324" y="1828800"/>
                    </a:cubicBezTo>
                    <a:cubicBezTo>
                      <a:pt x="1433321" y="1857304"/>
                      <a:pt x="1383069" y="1944110"/>
                      <a:pt x="1344747" y="1963271"/>
                    </a:cubicBezTo>
                    <a:cubicBezTo>
                      <a:pt x="1311687" y="1979801"/>
                      <a:pt x="1273030" y="1981200"/>
                      <a:pt x="1237171" y="1990165"/>
                    </a:cubicBezTo>
                    <a:cubicBezTo>
                      <a:pt x="1129595" y="1981200"/>
                      <a:pt x="1019995" y="1985890"/>
                      <a:pt x="914442" y="1963271"/>
                    </a:cubicBezTo>
                    <a:cubicBezTo>
                      <a:pt x="889648" y="1957958"/>
                      <a:pt x="882396" y="1922528"/>
                      <a:pt x="860653" y="1909482"/>
                    </a:cubicBezTo>
                    <a:cubicBezTo>
                      <a:pt x="836344" y="1894897"/>
                      <a:pt x="808146" y="1885719"/>
                      <a:pt x="779971" y="1882588"/>
                    </a:cubicBezTo>
                    <a:cubicBezTo>
                      <a:pt x="646026" y="1867705"/>
                      <a:pt x="511030" y="1864659"/>
                      <a:pt x="376559" y="1855694"/>
                    </a:cubicBezTo>
                    <a:cubicBezTo>
                      <a:pt x="349665" y="1837765"/>
                      <a:pt x="318733" y="1824762"/>
                      <a:pt x="295877" y="1801906"/>
                    </a:cubicBezTo>
                    <a:cubicBezTo>
                      <a:pt x="243743" y="1749772"/>
                      <a:pt x="237068" y="1706161"/>
                      <a:pt x="215194" y="1640541"/>
                    </a:cubicBezTo>
                    <a:cubicBezTo>
                      <a:pt x="206229" y="1559859"/>
                      <a:pt x="213971" y="1475507"/>
                      <a:pt x="188300" y="1398494"/>
                    </a:cubicBezTo>
                    <a:cubicBezTo>
                      <a:pt x="173509" y="1354121"/>
                      <a:pt x="63844" y="1288629"/>
                      <a:pt x="26936" y="1264024"/>
                    </a:cubicBezTo>
                    <a:cubicBezTo>
                      <a:pt x="5003" y="1176291"/>
                      <a:pt x="-20725" y="1155200"/>
                      <a:pt x="26936" y="1075765"/>
                    </a:cubicBezTo>
                    <a:cubicBezTo>
                      <a:pt x="39982" y="1054022"/>
                      <a:pt x="62795" y="1039906"/>
                      <a:pt x="80724" y="1021976"/>
                    </a:cubicBezTo>
                    <a:cubicBezTo>
                      <a:pt x="89689" y="986117"/>
                      <a:pt x="93058" y="948374"/>
                      <a:pt x="107618" y="914400"/>
                    </a:cubicBezTo>
                    <a:cubicBezTo>
                      <a:pt x="120350" y="884691"/>
                      <a:pt x="158190" y="865880"/>
                      <a:pt x="161406" y="833718"/>
                    </a:cubicBezTo>
                    <a:cubicBezTo>
                      <a:pt x="173793" y="709847"/>
                      <a:pt x="107618" y="658906"/>
                      <a:pt x="107618" y="591671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 rot="20742567">
                <a:off x="-4420350" y="73972"/>
                <a:ext cx="2296569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800" dirty="0" err="1">
                    <a:solidFill>
                      <a:schemeClr val="bg2"/>
                    </a:solidFill>
                    <a:latin typeface="Bradley Hand ITC" panose="03070402050302030203" pitchFamily="66" charset="0"/>
                  </a:rPr>
                  <a:t>Hear</a:t>
                </a:r>
                <a:r>
                  <a:rPr lang="fr-FR" sz="2800" dirty="0">
                    <a:solidFill>
                      <a:schemeClr val="bg2"/>
                    </a:solidFill>
                    <a:latin typeface="Bradley Hand ITC" panose="03070402050302030203" pitchFamily="66" charset="0"/>
                  </a:rPr>
                  <a:t> </a:t>
                </a:r>
                <a:r>
                  <a:rPr lang="fr-FR" sz="2800" dirty="0" err="1">
                    <a:solidFill>
                      <a:schemeClr val="bg2"/>
                    </a:solidFill>
                    <a:latin typeface="Bradley Hand ITC" panose="03070402050302030203" pitchFamily="66" charset="0"/>
                  </a:rPr>
                  <a:t>that</a:t>
                </a:r>
                <a:r>
                  <a:rPr lang="fr-FR" sz="2800" dirty="0">
                    <a:solidFill>
                      <a:schemeClr val="bg2"/>
                    </a:solidFill>
                    <a:latin typeface="Bradley Hand ITC" panose="03070402050302030203" pitchFamily="66" charset="0"/>
                  </a:rPr>
                  <a:t>?</a:t>
                </a:r>
              </a:p>
              <a:p>
                <a:r>
                  <a:rPr lang="fr-FR" sz="2800" dirty="0" err="1">
                    <a:solidFill>
                      <a:schemeClr val="bg2"/>
                    </a:solidFill>
                    <a:latin typeface="Bradley Hand ITC" panose="03070402050302030203" pitchFamily="66" charset="0"/>
                  </a:rPr>
                  <a:t>this</a:t>
                </a:r>
                <a:r>
                  <a:rPr lang="fr-FR" sz="2800" dirty="0">
                    <a:solidFill>
                      <a:schemeClr val="bg2"/>
                    </a:solidFill>
                    <a:latin typeface="Bradley Hand ITC" panose="03070402050302030203" pitchFamily="66" charset="0"/>
                  </a:rPr>
                  <a:t> </a:t>
                </a:r>
                <a:r>
                  <a:rPr lang="fr-FR" sz="2800" dirty="0" err="1">
                    <a:solidFill>
                      <a:schemeClr val="bg2"/>
                    </a:solidFill>
                    <a:latin typeface="Bradley Hand ITC" panose="03070402050302030203" pitchFamily="66" charset="0"/>
                  </a:rPr>
                  <a:t>guy</a:t>
                </a:r>
                <a:r>
                  <a:rPr lang="fr-FR" sz="2800" dirty="0">
                    <a:solidFill>
                      <a:schemeClr val="bg2"/>
                    </a:solidFill>
                    <a:latin typeface="Bradley Hand ITC" panose="03070402050302030203" pitchFamily="66" charset="0"/>
                  </a:rPr>
                  <a:t> </a:t>
                </a:r>
                <a:r>
                  <a:rPr lang="fr-FR" sz="2800" dirty="0" err="1">
                    <a:solidFill>
                      <a:schemeClr val="bg2"/>
                    </a:solidFill>
                    <a:latin typeface="Bradley Hand ITC" panose="03070402050302030203" pitchFamily="66" charset="0"/>
                  </a:rPr>
                  <a:t>is</a:t>
                </a:r>
                <a:endParaRPr lang="fr-FR" sz="2800" dirty="0">
                  <a:solidFill>
                    <a:schemeClr val="bg2"/>
                  </a:solidFill>
                  <a:latin typeface="Bradley Hand ITC" panose="03070402050302030203" pitchFamily="66" charset="0"/>
                </a:endParaRPr>
              </a:p>
              <a:p>
                <a:r>
                  <a:rPr lang="fr-FR" sz="2800" dirty="0" err="1">
                    <a:solidFill>
                      <a:schemeClr val="bg2"/>
                    </a:solidFill>
                    <a:latin typeface="Bradley Hand ITC" panose="03070402050302030203" pitchFamily="66" charset="0"/>
                  </a:rPr>
                  <a:t>completely</a:t>
                </a:r>
                <a:r>
                  <a:rPr lang="fr-FR" sz="2800" dirty="0">
                    <a:solidFill>
                      <a:schemeClr val="bg2"/>
                    </a:solidFill>
                    <a:latin typeface="Bradley Hand ITC" panose="03070402050302030203" pitchFamily="66" charset="0"/>
                  </a:rPr>
                  <a:t> </a:t>
                </a:r>
                <a:r>
                  <a:rPr lang="fr-FR" sz="2800" dirty="0" err="1">
                    <a:solidFill>
                      <a:schemeClr val="bg2"/>
                    </a:solidFill>
                    <a:latin typeface="Bradley Hand ITC" panose="03070402050302030203" pitchFamily="66" charset="0"/>
                  </a:rPr>
                  <a:t>crazy</a:t>
                </a:r>
                <a:endParaRPr lang="fr-FR" sz="2800" dirty="0">
                  <a:solidFill>
                    <a:schemeClr val="bg2"/>
                  </a:solidFill>
                  <a:latin typeface="Bradley Hand ITC" panose="03070402050302030203" pitchFamily="66" charset="0"/>
                </a:endParaRPr>
              </a:p>
            </p:txBody>
          </p:sp>
        </p:grpSp>
      </p:grpSp>
      <p:grpSp>
        <p:nvGrpSpPr>
          <p:cNvPr id="22" name="Groupe 21"/>
          <p:cNvGrpSpPr/>
          <p:nvPr/>
        </p:nvGrpSpPr>
        <p:grpSpPr>
          <a:xfrm>
            <a:off x="974021" y="2067555"/>
            <a:ext cx="4657431" cy="4746827"/>
            <a:chOff x="811684" y="2067552"/>
            <a:chExt cx="3881193" cy="4746824"/>
          </a:xfrm>
        </p:grpSpPr>
        <p:sp>
          <p:nvSpPr>
            <p:cNvPr id="14" name="ZoneTexte 13"/>
            <p:cNvSpPr txBox="1">
              <a:spLocks noChangeArrowheads="1"/>
            </p:cNvSpPr>
            <p:nvPr/>
          </p:nvSpPr>
          <p:spPr bwMode="auto">
            <a:xfrm>
              <a:off x="2015594" y="4138930"/>
              <a:ext cx="2677283" cy="5847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3200" b="1" dirty="0">
                  <a:solidFill>
                    <a:schemeClr val="bg2"/>
                  </a:solidFill>
                </a:rPr>
                <a:t>Imminent </a:t>
              </a:r>
              <a:r>
                <a:rPr lang="fr-FR" sz="3200" b="1" dirty="0" err="1">
                  <a:solidFill>
                    <a:schemeClr val="bg2"/>
                  </a:solidFill>
                </a:rPr>
                <a:t>death</a:t>
              </a:r>
              <a:endParaRPr lang="fr-FR" sz="3200" b="1" dirty="0">
                <a:solidFill>
                  <a:schemeClr val="bg2"/>
                </a:solidFill>
              </a:endParaRPr>
            </a:p>
          </p:txBody>
        </p:sp>
        <p:grpSp>
          <p:nvGrpSpPr>
            <p:cNvPr id="3" name="Groupe 33"/>
            <p:cNvGrpSpPr>
              <a:grpSpLocks/>
            </p:cNvGrpSpPr>
            <p:nvPr/>
          </p:nvGrpSpPr>
          <p:grpSpPr bwMode="auto">
            <a:xfrm>
              <a:off x="909309" y="2067552"/>
              <a:ext cx="3026524" cy="1932939"/>
              <a:chOff x="612356" y="1974289"/>
              <a:chExt cx="3026351" cy="1933005"/>
            </a:xfrm>
          </p:grpSpPr>
          <p:sp>
            <p:nvSpPr>
              <p:cNvPr id="96278" name="ZoneTexte 6"/>
              <p:cNvSpPr txBox="1">
                <a:spLocks noChangeArrowheads="1"/>
              </p:cNvSpPr>
              <p:nvPr/>
            </p:nvSpPr>
            <p:spPr bwMode="auto">
              <a:xfrm>
                <a:off x="2572504" y="2157169"/>
                <a:ext cx="1066203" cy="46168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2400" b="1" dirty="0">
                    <a:solidFill>
                      <a:schemeClr val="bg2"/>
                    </a:solidFill>
                  </a:rPr>
                  <a:t>EF 10%</a:t>
                </a:r>
              </a:p>
            </p:txBody>
          </p:sp>
          <p:sp>
            <p:nvSpPr>
              <p:cNvPr id="96280" name="ZoneTexte 12"/>
              <p:cNvSpPr txBox="1">
                <a:spLocks noChangeArrowheads="1"/>
              </p:cNvSpPr>
              <p:nvPr/>
            </p:nvSpPr>
            <p:spPr bwMode="auto">
              <a:xfrm>
                <a:off x="1164890" y="2771687"/>
                <a:ext cx="2447377" cy="46168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2400" b="1" dirty="0" err="1">
                    <a:solidFill>
                      <a:schemeClr val="bg2"/>
                    </a:solidFill>
                  </a:rPr>
                  <a:t>Cardiogenic</a:t>
                </a:r>
                <a:r>
                  <a:rPr lang="fr-FR" sz="2400" b="1" dirty="0">
                    <a:solidFill>
                      <a:schemeClr val="bg2"/>
                    </a:solidFill>
                  </a:rPr>
                  <a:t> </a:t>
                </a:r>
                <a:r>
                  <a:rPr lang="fr-FR" sz="2400" b="1" dirty="0" err="1">
                    <a:solidFill>
                      <a:schemeClr val="bg2"/>
                    </a:solidFill>
                  </a:rPr>
                  <a:t>shock</a:t>
                </a:r>
                <a:endParaRPr lang="fr-FR" sz="28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96281" name="ZoneTexte 14"/>
              <p:cNvSpPr txBox="1">
                <a:spLocks noChangeArrowheads="1"/>
              </p:cNvSpPr>
              <p:nvPr/>
            </p:nvSpPr>
            <p:spPr bwMode="auto">
              <a:xfrm>
                <a:off x="1284439" y="1974289"/>
                <a:ext cx="880533" cy="46168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2400" b="1" dirty="0">
                    <a:solidFill>
                      <a:schemeClr val="bg2"/>
                    </a:solidFill>
                  </a:rPr>
                  <a:t>57 y/o</a:t>
                </a:r>
              </a:p>
            </p:txBody>
          </p:sp>
          <p:sp>
            <p:nvSpPr>
              <p:cNvPr id="96282" name="ZoneTexte 15"/>
              <p:cNvSpPr txBox="1">
                <a:spLocks noChangeArrowheads="1"/>
              </p:cNvSpPr>
              <p:nvPr/>
            </p:nvSpPr>
            <p:spPr bwMode="auto">
              <a:xfrm>
                <a:off x="612356" y="3445613"/>
                <a:ext cx="2356226" cy="46168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2400" b="1" dirty="0">
                    <a:solidFill>
                      <a:schemeClr val="bg2"/>
                    </a:solidFill>
                  </a:rPr>
                  <a:t>Intra-LV thrombus</a:t>
                </a:r>
              </a:p>
            </p:txBody>
          </p:sp>
        </p:grpSp>
        <p:grpSp>
          <p:nvGrpSpPr>
            <p:cNvPr id="4" name="Groupe 31"/>
            <p:cNvGrpSpPr>
              <a:grpSpLocks/>
            </p:cNvGrpSpPr>
            <p:nvPr/>
          </p:nvGrpSpPr>
          <p:grpSpPr bwMode="auto">
            <a:xfrm>
              <a:off x="1052612" y="5426097"/>
              <a:ext cx="3384634" cy="1388279"/>
              <a:chOff x="721661" y="5061303"/>
              <a:chExt cx="3384849" cy="1387919"/>
            </a:xfrm>
          </p:grpSpPr>
          <p:sp>
            <p:nvSpPr>
              <p:cNvPr id="96274" name="ZoneTexte 8"/>
              <p:cNvSpPr txBox="1">
                <a:spLocks noChangeArrowheads="1"/>
              </p:cNvSpPr>
              <p:nvPr/>
            </p:nvSpPr>
            <p:spPr bwMode="auto">
              <a:xfrm>
                <a:off x="721661" y="5061303"/>
                <a:ext cx="3384849" cy="4615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2400" b="1" dirty="0" err="1">
                    <a:solidFill>
                      <a:schemeClr val="bg2"/>
                    </a:solidFill>
                  </a:rPr>
                  <a:t>We</a:t>
                </a:r>
                <a:r>
                  <a:rPr lang="fr-FR" sz="2400" b="1" dirty="0">
                    <a:solidFill>
                      <a:schemeClr val="bg2"/>
                    </a:solidFill>
                  </a:rPr>
                  <a:t> </a:t>
                </a:r>
                <a:r>
                  <a:rPr lang="fr-FR" sz="2400" b="1" dirty="0" err="1">
                    <a:solidFill>
                      <a:schemeClr val="bg2"/>
                    </a:solidFill>
                  </a:rPr>
                  <a:t>can</a:t>
                </a:r>
                <a:r>
                  <a:rPr lang="fr-FR" sz="2400" b="1" dirty="0">
                    <a:solidFill>
                      <a:schemeClr val="bg2"/>
                    </a:solidFill>
                  </a:rPr>
                  <a:t> </a:t>
                </a:r>
                <a:r>
                  <a:rPr lang="fr-FR" sz="2400" b="1" dirty="0" err="1">
                    <a:solidFill>
                      <a:schemeClr val="bg2"/>
                    </a:solidFill>
                  </a:rPr>
                  <a:t>make</a:t>
                </a:r>
                <a:r>
                  <a:rPr lang="fr-FR" sz="2400" b="1" dirty="0">
                    <a:solidFill>
                      <a:schemeClr val="bg2"/>
                    </a:solidFill>
                  </a:rPr>
                  <a:t> </a:t>
                </a:r>
                <a:r>
                  <a:rPr lang="fr-FR" sz="2400" b="1" dirty="0" err="1">
                    <a:solidFill>
                      <a:schemeClr val="bg2"/>
                    </a:solidFill>
                  </a:rPr>
                  <a:t>it</a:t>
                </a:r>
                <a:r>
                  <a:rPr lang="fr-FR" sz="2400" b="1" dirty="0">
                    <a:solidFill>
                      <a:schemeClr val="bg2"/>
                    </a:solidFill>
                  </a:rPr>
                  <a:t> </a:t>
                </a:r>
                <a:r>
                  <a:rPr lang="fr-FR" sz="2400" b="1" dirty="0" err="1">
                    <a:solidFill>
                      <a:schemeClr val="bg2"/>
                    </a:solidFill>
                  </a:rPr>
                  <a:t>transeptal</a:t>
                </a:r>
                <a:r>
                  <a:rPr lang="fr-FR" sz="2400" b="1" dirty="0"/>
                  <a:t>!</a:t>
                </a:r>
              </a:p>
            </p:txBody>
          </p:sp>
          <p:sp>
            <p:nvSpPr>
              <p:cNvPr id="96276" name="ZoneTexte 16"/>
              <p:cNvSpPr txBox="1">
                <a:spLocks noChangeArrowheads="1"/>
              </p:cNvSpPr>
              <p:nvPr/>
            </p:nvSpPr>
            <p:spPr bwMode="auto">
              <a:xfrm>
                <a:off x="831014" y="5462111"/>
                <a:ext cx="3047502" cy="40000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2000" b="1" dirty="0" err="1">
                    <a:solidFill>
                      <a:schemeClr val="bg2"/>
                    </a:solidFill>
                  </a:rPr>
                  <a:t>Externalization</a:t>
                </a:r>
                <a:r>
                  <a:rPr lang="fr-FR" sz="2000" b="1" dirty="0">
                    <a:solidFill>
                      <a:schemeClr val="bg2"/>
                    </a:solidFill>
                  </a:rPr>
                  <a:t> of guide </a:t>
                </a:r>
                <a:r>
                  <a:rPr lang="fr-FR" sz="2000" b="1" dirty="0" err="1">
                    <a:solidFill>
                      <a:schemeClr val="bg2"/>
                    </a:solidFill>
                  </a:rPr>
                  <a:t>wire</a:t>
                </a:r>
                <a:endParaRPr lang="fr-FR" sz="20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96277" name="ZoneTexte 17"/>
              <p:cNvSpPr txBox="1">
                <a:spLocks noChangeArrowheads="1"/>
              </p:cNvSpPr>
              <p:nvPr/>
            </p:nvSpPr>
            <p:spPr bwMode="auto">
              <a:xfrm>
                <a:off x="1313689" y="5987677"/>
                <a:ext cx="2214578" cy="4615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FR" sz="2400" b="1" dirty="0" err="1">
                    <a:solidFill>
                      <a:schemeClr val="bg2"/>
                    </a:solidFill>
                  </a:rPr>
                  <a:t>Highest</a:t>
                </a:r>
                <a:r>
                  <a:rPr lang="fr-FR" sz="2400" b="1" dirty="0">
                    <a:solidFill>
                      <a:schemeClr val="bg2"/>
                    </a:solidFill>
                  </a:rPr>
                  <a:t> </a:t>
                </a:r>
                <a:r>
                  <a:rPr lang="fr-FR" sz="2400" b="1" dirty="0" err="1">
                    <a:solidFill>
                      <a:schemeClr val="bg2"/>
                    </a:solidFill>
                  </a:rPr>
                  <a:t>risk</a:t>
                </a:r>
                <a:r>
                  <a:rPr lang="fr-FR" sz="2400" b="1" dirty="0">
                    <a:solidFill>
                      <a:schemeClr val="bg2"/>
                    </a:solidFill>
                  </a:rPr>
                  <a:t> !..</a:t>
                </a:r>
              </a:p>
            </p:txBody>
          </p:sp>
        </p:grpSp>
        <p:sp>
          <p:nvSpPr>
            <p:cNvPr id="21" name="ZoneTexte 20"/>
            <p:cNvSpPr txBox="1"/>
            <p:nvPr/>
          </p:nvSpPr>
          <p:spPr>
            <a:xfrm>
              <a:off x="811684" y="4735504"/>
              <a:ext cx="365110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800" b="1" dirty="0" err="1">
                  <a:solidFill>
                    <a:schemeClr val="bg2"/>
                  </a:solidFill>
                </a:rPr>
                <a:t>Blocked</a:t>
              </a:r>
              <a:r>
                <a:rPr lang="fr-FR" sz="2800" b="1" dirty="0">
                  <a:solidFill>
                    <a:schemeClr val="bg2"/>
                  </a:solidFill>
                </a:rPr>
                <a:t> </a:t>
              </a:r>
              <a:r>
                <a:rPr lang="fr-FR" sz="2800" b="1" dirty="0" err="1">
                  <a:solidFill>
                    <a:schemeClr val="bg2"/>
                  </a:solidFill>
                </a:rPr>
                <a:t>femoral</a:t>
              </a:r>
              <a:r>
                <a:rPr lang="fr-FR" sz="2800" b="1" dirty="0">
                  <a:solidFill>
                    <a:schemeClr val="bg2"/>
                  </a:solidFill>
                </a:rPr>
                <a:t> </a:t>
              </a:r>
              <a:r>
                <a:rPr lang="fr-FR" sz="2800" b="1" dirty="0" err="1">
                  <a:solidFill>
                    <a:schemeClr val="bg2"/>
                  </a:solidFill>
                </a:rPr>
                <a:t>arteries</a:t>
              </a:r>
              <a:endParaRPr lang="fr-FR" sz="28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9" name="ZoneTexte 18"/>
          <p:cNvSpPr txBox="1">
            <a:spLocks noChangeArrowheads="1"/>
          </p:cNvSpPr>
          <p:nvPr/>
        </p:nvSpPr>
        <p:spPr bwMode="auto">
          <a:xfrm rot="-1245190">
            <a:off x="1112481" y="3663636"/>
            <a:ext cx="4467890" cy="120032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3600" b="1" dirty="0">
                <a:solidFill>
                  <a:schemeClr val="bg2"/>
                </a:solidFill>
              </a:rPr>
              <a:t>I </a:t>
            </a:r>
            <a:r>
              <a:rPr lang="fr-FR" sz="3600" b="1" dirty="0" err="1">
                <a:solidFill>
                  <a:schemeClr val="bg2"/>
                </a:solidFill>
              </a:rPr>
              <a:t>am</a:t>
            </a:r>
            <a:r>
              <a:rPr lang="fr-FR" sz="3600" b="1" dirty="0">
                <a:solidFill>
                  <a:schemeClr val="bg2"/>
                </a:solidFill>
              </a:rPr>
              <a:t> </a:t>
            </a:r>
            <a:r>
              <a:rPr lang="fr-FR" sz="3600" b="1" dirty="0" err="1">
                <a:solidFill>
                  <a:schemeClr val="bg2"/>
                </a:solidFill>
              </a:rPr>
              <a:t>ready</a:t>
            </a:r>
            <a:endParaRPr lang="fr-FR" sz="3600" b="1" dirty="0">
              <a:solidFill>
                <a:schemeClr val="bg2"/>
              </a:solidFill>
            </a:endParaRPr>
          </a:p>
          <a:p>
            <a:pPr algn="ctr"/>
            <a:r>
              <a:rPr lang="fr-FR" sz="3600" b="1" dirty="0" err="1">
                <a:solidFill>
                  <a:schemeClr val="bg2"/>
                </a:solidFill>
              </a:rPr>
              <a:t>What</a:t>
            </a:r>
            <a:r>
              <a:rPr lang="fr-FR" sz="3600" b="1" dirty="0">
                <a:solidFill>
                  <a:schemeClr val="bg2"/>
                </a:solidFill>
              </a:rPr>
              <a:t> do </a:t>
            </a:r>
            <a:r>
              <a:rPr lang="fr-FR" sz="3600" b="1" dirty="0" err="1">
                <a:solidFill>
                  <a:schemeClr val="bg2"/>
                </a:solidFill>
              </a:rPr>
              <a:t>you</a:t>
            </a:r>
            <a:r>
              <a:rPr lang="fr-FR" sz="3600" b="1" dirty="0">
                <a:solidFill>
                  <a:schemeClr val="bg2"/>
                </a:solidFill>
              </a:rPr>
              <a:t> </a:t>
            </a:r>
            <a:r>
              <a:rPr lang="fr-FR" sz="3600" b="1" dirty="0" err="1">
                <a:solidFill>
                  <a:schemeClr val="bg2"/>
                </a:solidFill>
              </a:rPr>
              <a:t>think</a:t>
            </a:r>
            <a:r>
              <a:rPr lang="fr-FR" sz="3600" b="1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23" name="AutoShape 2" descr="Résultat de recherche d'images pour &quot;martin léon cardiology columbia&quot;"/>
          <p:cNvSpPr>
            <a:spLocks noChangeAspect="1" noChangeArrowheads="1"/>
          </p:cNvSpPr>
          <p:nvPr/>
        </p:nvSpPr>
        <p:spPr bwMode="auto">
          <a:xfrm>
            <a:off x="0" y="-144461"/>
            <a:ext cx="36576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6" name="AutoShape 4" descr="Résultat de recherche d'images pour &quot;martin léon cardiology columbia&quot;"/>
          <p:cNvSpPr>
            <a:spLocks noChangeAspect="1" noChangeArrowheads="1"/>
          </p:cNvSpPr>
          <p:nvPr/>
        </p:nvSpPr>
        <p:spPr bwMode="auto">
          <a:xfrm>
            <a:off x="182880" y="7949"/>
            <a:ext cx="36576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" name="ZoneTexte 23"/>
          <p:cNvSpPr txBox="1"/>
          <p:nvPr/>
        </p:nvSpPr>
        <p:spPr bwMode="auto">
          <a:xfrm>
            <a:off x="7271832" y="58599"/>
            <a:ext cx="353346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b="1" dirty="0">
                <a:solidFill>
                  <a:schemeClr val="bg1"/>
                </a:solidFill>
                <a:ea typeface="+mn-ea"/>
                <a:cs typeface="Arial" charset="0"/>
              </a:rPr>
              <a:t>Martin </a:t>
            </a:r>
            <a:r>
              <a:rPr lang="fr-FR" sz="2000" b="1" dirty="0" err="1">
                <a:solidFill>
                  <a:schemeClr val="bg1"/>
                </a:solidFill>
                <a:ea typeface="+mn-ea"/>
                <a:cs typeface="Arial" charset="0"/>
              </a:rPr>
              <a:t>Leon</a:t>
            </a:r>
            <a:r>
              <a:rPr lang="fr-FR" sz="2000" b="1" dirty="0">
                <a:solidFill>
                  <a:schemeClr val="bg1"/>
                </a:solidFill>
                <a:ea typeface="+mn-ea"/>
                <a:cs typeface="Arial" charset="0"/>
              </a:rPr>
              <a:t> to Alain Cribier</a:t>
            </a:r>
          </a:p>
          <a:p>
            <a:pPr>
              <a:defRPr/>
            </a:pPr>
            <a:r>
              <a:rPr lang="fr-FR" sz="2000" b="1" dirty="0">
                <a:solidFill>
                  <a:schemeClr val="bg1"/>
                </a:solidFill>
                <a:cs typeface="Arial" charset="0"/>
              </a:rPr>
              <a:t>Cc Rabinovich, Rowe</a:t>
            </a:r>
            <a:endParaRPr lang="fr-FR" sz="2000" b="1" dirty="0">
              <a:solidFill>
                <a:schemeClr val="bg1"/>
              </a:solidFill>
              <a:ea typeface="+mn-ea"/>
              <a:cs typeface="Arial" charset="0"/>
            </a:endParaRPr>
          </a:p>
          <a:p>
            <a:pPr>
              <a:defRPr/>
            </a:pPr>
            <a:r>
              <a:rPr lang="fr-FR" sz="2000" b="1" dirty="0">
                <a:solidFill>
                  <a:schemeClr val="bg1"/>
                </a:solidFill>
                <a:ea typeface="+mn-ea"/>
                <a:cs typeface="Arial" charset="0"/>
              </a:rPr>
              <a:t>April 12, 2002</a:t>
            </a:r>
          </a:p>
        </p:txBody>
      </p:sp>
      <p:pic>
        <p:nvPicPr>
          <p:cNvPr id="96272" name="Image 22" descr="photo.jpg"/>
          <p:cNvPicPr>
            <a:picLocks noChangeAspect="1"/>
          </p:cNvPicPr>
          <p:nvPr/>
        </p:nvPicPr>
        <p:blipFill>
          <a:blip r:embed="rId4">
            <a:lum bright="14000"/>
          </a:blip>
          <a:srcRect l="5556" t="18750" r="5556" b="9373"/>
          <a:stretch>
            <a:fillRect/>
          </a:stretch>
        </p:blipFill>
        <p:spPr bwMode="auto">
          <a:xfrm>
            <a:off x="5880989" y="1081194"/>
            <a:ext cx="4531996" cy="5671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e 28"/>
          <p:cNvGrpSpPr/>
          <p:nvPr/>
        </p:nvGrpSpPr>
        <p:grpSpPr>
          <a:xfrm>
            <a:off x="5827554" y="1326759"/>
            <a:ext cx="6830189" cy="5318535"/>
            <a:chOff x="6483202" y="1036862"/>
            <a:chExt cx="5691825" cy="5318529"/>
          </a:xfrm>
        </p:grpSpPr>
        <p:sp>
          <p:nvSpPr>
            <p:cNvPr id="25" name="ZoneTexte 24"/>
            <p:cNvSpPr txBox="1">
              <a:spLocks noChangeArrowheads="1"/>
            </p:cNvSpPr>
            <p:nvPr/>
          </p:nvSpPr>
          <p:spPr bwMode="auto">
            <a:xfrm rot="429853">
              <a:off x="6483202" y="1036862"/>
              <a:ext cx="4572000" cy="15696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bg2"/>
                  </a:solidFill>
                </a:rPr>
                <a:t>You have </a:t>
              </a:r>
              <a:r>
                <a:rPr lang="fr-FR" sz="2400" b="1" dirty="0" err="1">
                  <a:solidFill>
                    <a:schemeClr val="bg2"/>
                  </a:solidFill>
                </a:rPr>
                <a:t>my</a:t>
              </a:r>
              <a:r>
                <a:rPr lang="fr-FR" sz="2400" b="1" dirty="0">
                  <a:solidFill>
                    <a:schemeClr val="bg2"/>
                  </a:solidFill>
                </a:rPr>
                <a:t> </a:t>
              </a:r>
              <a:r>
                <a:rPr lang="fr-FR" sz="2400" b="1" dirty="0" err="1">
                  <a:solidFill>
                    <a:schemeClr val="bg2"/>
                  </a:solidFill>
                </a:rPr>
                <a:t>complete</a:t>
              </a:r>
              <a:r>
                <a:rPr lang="fr-FR" sz="2400" b="1" dirty="0">
                  <a:solidFill>
                    <a:schemeClr val="bg2"/>
                  </a:solidFill>
                </a:rPr>
                <a:t> support </a:t>
              </a:r>
            </a:p>
            <a:p>
              <a:pPr algn="ctr"/>
              <a:r>
                <a:rPr lang="fr-FR" sz="2400" b="1" dirty="0">
                  <a:solidFill>
                    <a:schemeClr val="bg2"/>
                  </a:solidFill>
                </a:rPr>
                <a:t>to move </a:t>
              </a:r>
              <a:r>
                <a:rPr lang="fr-FR" sz="2400" b="1" dirty="0" err="1">
                  <a:solidFill>
                    <a:schemeClr val="bg2"/>
                  </a:solidFill>
                </a:rPr>
                <a:t>ahead</a:t>
              </a:r>
              <a:r>
                <a:rPr lang="fr-FR" sz="2400" b="1" dirty="0">
                  <a:solidFill>
                    <a:schemeClr val="bg2"/>
                  </a:solidFill>
                </a:rPr>
                <a:t> </a:t>
              </a:r>
              <a:r>
                <a:rPr lang="fr-FR" sz="2400" b="1" dirty="0" err="1">
                  <a:solidFill>
                    <a:schemeClr val="bg2"/>
                  </a:solidFill>
                </a:rPr>
                <a:t>with</a:t>
              </a:r>
              <a:r>
                <a:rPr lang="fr-FR" sz="2400" b="1" dirty="0">
                  <a:solidFill>
                    <a:schemeClr val="bg2"/>
                  </a:solidFill>
                </a:rPr>
                <a:t> the first PVT </a:t>
              </a:r>
              <a:r>
                <a:rPr lang="fr-FR" sz="2400" b="1" dirty="0" err="1">
                  <a:solidFill>
                    <a:schemeClr val="bg2"/>
                  </a:solidFill>
                </a:rPr>
                <a:t>clinical</a:t>
              </a:r>
              <a:r>
                <a:rPr lang="fr-FR" sz="2400" b="1" dirty="0">
                  <a:solidFill>
                    <a:schemeClr val="bg2"/>
                  </a:solidFill>
                </a:rPr>
                <a:t> placement in </a:t>
              </a:r>
              <a:r>
                <a:rPr lang="fr-FR" sz="2400" b="1" dirty="0" err="1">
                  <a:solidFill>
                    <a:schemeClr val="bg2"/>
                  </a:solidFill>
                </a:rPr>
                <a:t>this</a:t>
              </a:r>
              <a:r>
                <a:rPr lang="fr-FR" sz="2400" b="1" dirty="0">
                  <a:solidFill>
                    <a:schemeClr val="bg2"/>
                  </a:solidFill>
                </a:rPr>
                <a:t> </a:t>
              </a:r>
            </a:p>
            <a:p>
              <a:pPr algn="ctr"/>
              <a:r>
                <a:rPr lang="fr-FR" sz="2400" b="1" dirty="0" err="1">
                  <a:solidFill>
                    <a:schemeClr val="bg2"/>
                  </a:solidFill>
                </a:rPr>
                <a:t>desesperately</a:t>
              </a:r>
              <a:r>
                <a:rPr lang="fr-FR" sz="2400" b="1" dirty="0">
                  <a:solidFill>
                    <a:schemeClr val="bg2"/>
                  </a:solidFill>
                </a:rPr>
                <a:t> </a:t>
              </a:r>
              <a:r>
                <a:rPr lang="fr-FR" sz="2400" b="1" dirty="0" err="1">
                  <a:solidFill>
                    <a:schemeClr val="bg2"/>
                  </a:solidFill>
                </a:rPr>
                <a:t>ill</a:t>
              </a:r>
              <a:r>
                <a:rPr lang="fr-FR" sz="2400" b="1" dirty="0">
                  <a:solidFill>
                    <a:schemeClr val="bg2"/>
                  </a:solidFill>
                </a:rPr>
                <a:t> man. </a:t>
              </a:r>
            </a:p>
          </p:txBody>
        </p:sp>
        <p:grpSp>
          <p:nvGrpSpPr>
            <p:cNvPr id="8" name="Groupe 31"/>
            <p:cNvGrpSpPr>
              <a:grpSpLocks/>
            </p:cNvGrpSpPr>
            <p:nvPr/>
          </p:nvGrpSpPr>
          <p:grpSpPr bwMode="auto">
            <a:xfrm>
              <a:off x="6545039" y="2942507"/>
              <a:ext cx="5629988" cy="3412884"/>
              <a:chOff x="1726466" y="2382895"/>
              <a:chExt cx="5630505" cy="3413000"/>
            </a:xfrm>
          </p:grpSpPr>
          <p:sp>
            <p:nvSpPr>
              <p:cNvPr id="96269" name="ZoneTexte 29"/>
              <p:cNvSpPr txBox="1">
                <a:spLocks noChangeArrowheads="1"/>
              </p:cNvSpPr>
              <p:nvPr/>
            </p:nvSpPr>
            <p:spPr bwMode="auto">
              <a:xfrm>
                <a:off x="1743813" y="2382895"/>
                <a:ext cx="4028181" cy="46168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2400" b="1" dirty="0">
                    <a:solidFill>
                      <a:schemeClr val="bg2"/>
                    </a:solidFill>
                  </a:rPr>
                  <a:t>Cut down of the </a:t>
                </a:r>
                <a:r>
                  <a:rPr lang="fr-FR" sz="2400" b="1" dirty="0" err="1">
                    <a:solidFill>
                      <a:schemeClr val="bg2"/>
                    </a:solidFill>
                  </a:rPr>
                  <a:t>femoral</a:t>
                </a:r>
                <a:r>
                  <a:rPr lang="fr-FR" sz="2400" b="1" dirty="0">
                    <a:solidFill>
                      <a:schemeClr val="bg2"/>
                    </a:solidFill>
                  </a:rPr>
                  <a:t> </a:t>
                </a:r>
                <a:r>
                  <a:rPr lang="fr-FR" sz="2400" b="1" dirty="0" err="1">
                    <a:solidFill>
                      <a:schemeClr val="bg2"/>
                    </a:solidFill>
                  </a:rPr>
                  <a:t>artery</a:t>
                </a:r>
                <a:r>
                  <a:rPr lang="fr-FR" sz="2400" b="1" dirty="0">
                    <a:solidFill>
                      <a:schemeClr val="bg2"/>
                    </a:solidFill>
                  </a:rPr>
                  <a:t>?</a:t>
                </a:r>
              </a:p>
            </p:txBody>
          </p:sp>
          <p:sp>
            <p:nvSpPr>
              <p:cNvPr id="96270" name="ZoneTexte 30"/>
              <p:cNvSpPr txBox="1">
                <a:spLocks noChangeArrowheads="1"/>
              </p:cNvSpPr>
              <p:nvPr/>
            </p:nvSpPr>
            <p:spPr bwMode="auto">
              <a:xfrm>
                <a:off x="6433556" y="3143248"/>
                <a:ext cx="923415" cy="46168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2400" b="1" dirty="0"/>
                  <a:t>IABP?</a:t>
                </a:r>
              </a:p>
            </p:txBody>
          </p:sp>
          <p:sp>
            <p:nvSpPr>
              <p:cNvPr id="96271" name="ZoneTexte 25"/>
              <p:cNvSpPr txBox="1">
                <a:spLocks noChangeArrowheads="1"/>
              </p:cNvSpPr>
              <p:nvPr/>
            </p:nvSpPr>
            <p:spPr bwMode="auto">
              <a:xfrm>
                <a:off x="2032409" y="4964871"/>
                <a:ext cx="3240981" cy="83102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2400" b="1" dirty="0">
                    <a:solidFill>
                      <a:schemeClr val="bg2"/>
                    </a:solidFill>
                  </a:rPr>
                  <a:t>You are the best </a:t>
                </a:r>
                <a:r>
                  <a:rPr lang="fr-FR" sz="2400" b="1" dirty="0" err="1">
                    <a:solidFill>
                      <a:schemeClr val="bg2"/>
                    </a:solidFill>
                  </a:rPr>
                  <a:t>operator</a:t>
                </a:r>
                <a:endParaRPr lang="fr-FR" sz="2400" b="1" dirty="0">
                  <a:solidFill>
                    <a:schemeClr val="bg2"/>
                  </a:solidFill>
                </a:endParaRPr>
              </a:p>
              <a:p>
                <a:r>
                  <a:rPr lang="fr-FR" sz="2400" b="1" dirty="0">
                    <a:solidFill>
                      <a:schemeClr val="bg2"/>
                    </a:solidFill>
                  </a:rPr>
                  <a:t> in the world!</a:t>
                </a:r>
              </a:p>
            </p:txBody>
          </p:sp>
          <p:sp>
            <p:nvSpPr>
              <p:cNvPr id="96268" name="ZoneTexte 28"/>
              <p:cNvSpPr txBox="1">
                <a:spLocks noChangeArrowheads="1"/>
              </p:cNvSpPr>
              <p:nvPr/>
            </p:nvSpPr>
            <p:spPr bwMode="auto">
              <a:xfrm>
                <a:off x="1726466" y="3633953"/>
                <a:ext cx="3953368" cy="83102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2400" b="1" dirty="0" err="1">
                    <a:solidFill>
                      <a:schemeClr val="bg2"/>
                    </a:solidFill>
                  </a:rPr>
                  <a:t>Snaring</a:t>
                </a:r>
                <a:r>
                  <a:rPr lang="fr-FR" sz="2400" b="1" dirty="0">
                    <a:solidFill>
                      <a:schemeClr val="bg2"/>
                    </a:solidFill>
                  </a:rPr>
                  <a:t> the </a:t>
                </a:r>
                <a:r>
                  <a:rPr lang="fr-FR" sz="2400" b="1" dirty="0" err="1">
                    <a:solidFill>
                      <a:schemeClr val="bg2"/>
                    </a:solidFill>
                  </a:rPr>
                  <a:t>stiff</a:t>
                </a:r>
                <a:r>
                  <a:rPr lang="fr-FR" sz="2400" b="1" dirty="0">
                    <a:solidFill>
                      <a:schemeClr val="bg2"/>
                    </a:solidFill>
                  </a:rPr>
                  <a:t> </a:t>
                </a:r>
                <a:r>
                  <a:rPr lang="fr-FR" sz="2400" b="1" dirty="0" err="1">
                    <a:solidFill>
                      <a:schemeClr val="bg2"/>
                    </a:solidFill>
                  </a:rPr>
                  <a:t>wire</a:t>
                </a:r>
                <a:r>
                  <a:rPr lang="fr-FR" sz="2400" b="1" dirty="0">
                    <a:solidFill>
                      <a:schemeClr val="bg2"/>
                    </a:solidFill>
                  </a:rPr>
                  <a:t> </a:t>
                </a:r>
                <a:r>
                  <a:rPr lang="fr-FR" sz="2400" b="1" dirty="0" err="1">
                    <a:solidFill>
                      <a:schemeClr val="bg2"/>
                    </a:solidFill>
                  </a:rPr>
                  <a:t>is</a:t>
                </a:r>
                <a:r>
                  <a:rPr lang="fr-FR" sz="2400" b="1" dirty="0">
                    <a:solidFill>
                      <a:schemeClr val="bg2"/>
                    </a:solidFill>
                  </a:rPr>
                  <a:t> a good </a:t>
                </a:r>
              </a:p>
              <a:p>
                <a:r>
                  <a:rPr lang="fr-FR" sz="2400" b="1" dirty="0" err="1">
                    <a:solidFill>
                      <a:schemeClr val="bg2"/>
                    </a:solidFill>
                  </a:rPr>
                  <a:t>idea</a:t>
                </a:r>
                <a:endParaRPr lang="fr-FR" sz="2400" b="1" dirty="0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27" name="ZoneTexte 26"/>
          <p:cNvSpPr txBox="1">
            <a:spLocks noChangeArrowheads="1"/>
          </p:cNvSpPr>
          <p:nvPr/>
        </p:nvSpPr>
        <p:spPr bwMode="auto">
          <a:xfrm rot="20293929">
            <a:off x="5821390" y="3441483"/>
            <a:ext cx="4728210" cy="230832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3600" b="1" dirty="0">
                <a:solidFill>
                  <a:schemeClr val="bg2"/>
                </a:solidFill>
              </a:rPr>
              <a:t>High </a:t>
            </a:r>
            <a:r>
              <a:rPr lang="fr-FR" sz="3600" b="1" dirty="0" err="1">
                <a:solidFill>
                  <a:schemeClr val="bg2"/>
                </a:solidFill>
              </a:rPr>
              <a:t>likehood</a:t>
            </a:r>
            <a:r>
              <a:rPr lang="fr-FR" sz="3600" b="1" dirty="0">
                <a:solidFill>
                  <a:schemeClr val="bg2"/>
                </a:solidFill>
              </a:rPr>
              <a:t> of </a:t>
            </a:r>
            <a:r>
              <a:rPr lang="fr-FR" sz="3600" b="1" dirty="0" err="1">
                <a:solidFill>
                  <a:schemeClr val="bg2"/>
                </a:solidFill>
              </a:rPr>
              <a:t>failure</a:t>
            </a:r>
            <a:r>
              <a:rPr lang="fr-FR" sz="3600" b="1" dirty="0">
                <a:solidFill>
                  <a:schemeClr val="bg2"/>
                </a:solidFill>
              </a:rPr>
              <a:t> but… </a:t>
            </a:r>
            <a:r>
              <a:rPr lang="fr-FR" sz="3600" b="1" dirty="0" err="1">
                <a:solidFill>
                  <a:schemeClr val="bg2"/>
                </a:solidFill>
              </a:rPr>
              <a:t>it</a:t>
            </a:r>
            <a:r>
              <a:rPr lang="fr-FR" sz="3600" b="1" dirty="0">
                <a:solidFill>
                  <a:schemeClr val="bg2"/>
                </a:solidFill>
              </a:rPr>
              <a:t> </a:t>
            </a:r>
            <a:r>
              <a:rPr lang="fr-FR" sz="3600" b="1" dirty="0" err="1">
                <a:solidFill>
                  <a:schemeClr val="bg2"/>
                </a:solidFill>
              </a:rPr>
              <a:t>just</a:t>
            </a:r>
            <a:r>
              <a:rPr lang="fr-FR" sz="3600" b="1" dirty="0">
                <a:solidFill>
                  <a:schemeClr val="bg2"/>
                </a:solidFill>
              </a:rPr>
              <a:t> </a:t>
            </a:r>
            <a:r>
              <a:rPr lang="fr-FR" sz="3600" b="1" dirty="0" err="1">
                <a:solidFill>
                  <a:schemeClr val="bg2"/>
                </a:solidFill>
              </a:rPr>
              <a:t>might</a:t>
            </a:r>
            <a:r>
              <a:rPr lang="fr-FR" sz="3600" b="1" dirty="0">
                <a:solidFill>
                  <a:schemeClr val="bg2"/>
                </a:solidFill>
              </a:rPr>
              <a:t> </a:t>
            </a:r>
            <a:r>
              <a:rPr lang="fr-FR" sz="3600" b="1" dirty="0" err="1">
                <a:solidFill>
                  <a:schemeClr val="bg2"/>
                </a:solidFill>
              </a:rPr>
              <a:t>work</a:t>
            </a:r>
            <a:r>
              <a:rPr lang="fr-FR" sz="3600" b="1" dirty="0">
                <a:solidFill>
                  <a:schemeClr val="bg2"/>
                </a:solidFill>
              </a:rPr>
              <a:t> </a:t>
            </a:r>
          </a:p>
          <a:p>
            <a:pPr algn="ctr"/>
            <a:r>
              <a:rPr lang="fr-FR" sz="3600" b="1" dirty="0">
                <a:solidFill>
                  <a:schemeClr val="bg2"/>
                </a:solidFill>
              </a:rPr>
              <a:t>and </a:t>
            </a:r>
            <a:r>
              <a:rPr lang="fr-FR" sz="3600" b="1" dirty="0" err="1">
                <a:solidFill>
                  <a:schemeClr val="bg2"/>
                </a:solidFill>
              </a:rPr>
              <a:t>save</a:t>
            </a:r>
            <a:r>
              <a:rPr lang="fr-FR" sz="3600" b="1" dirty="0">
                <a:solidFill>
                  <a:schemeClr val="bg2"/>
                </a:solidFill>
              </a:rPr>
              <a:t> </a:t>
            </a:r>
            <a:r>
              <a:rPr lang="fr-FR" sz="3600" b="1" dirty="0" err="1">
                <a:solidFill>
                  <a:schemeClr val="bg2"/>
                </a:solidFill>
              </a:rPr>
              <a:t>his</a:t>
            </a:r>
            <a:r>
              <a:rPr lang="fr-FR" sz="3600" b="1" dirty="0">
                <a:solidFill>
                  <a:schemeClr val="bg2"/>
                </a:solidFill>
              </a:rPr>
              <a:t> life!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6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6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9" grpId="0" animBg="1"/>
      <p:bldP spid="24" grpId="0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Line 87"/>
          <p:cNvSpPr>
            <a:spLocks noChangeShapeType="1"/>
          </p:cNvSpPr>
          <p:nvPr/>
        </p:nvSpPr>
        <p:spPr bwMode="auto">
          <a:xfrm flipV="1">
            <a:off x="3198496" y="8613775"/>
            <a:ext cx="121920" cy="1587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 type="stealth" w="med" len="med"/>
              </a14:hiddenLine>
            </a:ext>
          </a:extLst>
        </p:spPr>
        <p:txBody>
          <a:bodyPr wrap="none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113668" name="AutoShape 89"/>
          <p:cNvSpPr>
            <a:spLocks noChangeArrowheads="1"/>
          </p:cNvSpPr>
          <p:nvPr/>
        </p:nvSpPr>
        <p:spPr bwMode="auto">
          <a:xfrm rot="3004328">
            <a:off x="4728212" y="8872538"/>
            <a:ext cx="238125" cy="276226"/>
          </a:xfrm>
          <a:prstGeom prst="curvedLeftArrow">
            <a:avLst>
              <a:gd name="adj1" fmla="val 20000"/>
              <a:gd name="adj2" fmla="val 40000"/>
              <a:gd name="adj3" fmla="val 3696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>
              <a:spcBef>
                <a:spcPct val="20000"/>
              </a:spcBef>
              <a:buClr>
                <a:schemeClr val="hlink"/>
              </a:buClr>
              <a:buSzPct val="80000"/>
              <a:buFont typeface="Arial" pitchFamily="34" charset="0"/>
              <a:buChar char="►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4572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457200">
              <a:spcBef>
                <a:spcPct val="20000"/>
              </a:spcBef>
              <a:buClr>
                <a:schemeClr val="hlink"/>
              </a:buClr>
              <a:buSzPct val="80000"/>
              <a:buFont typeface="Arial" pitchFamily="34" charset="0"/>
              <a:buChar char="►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4572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457200">
              <a:spcBef>
                <a:spcPct val="20000"/>
              </a:spcBef>
              <a:buClr>
                <a:schemeClr val="hlink"/>
              </a:buClr>
              <a:buSzPct val="80000"/>
              <a:buFont typeface="Arial" pitchFamily="34" charset="0"/>
              <a:buChar char="►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itchFamily="34" charset="0"/>
              <a:buChar char="►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itchFamily="34" charset="0"/>
              <a:buChar char="►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itchFamily="34" charset="0"/>
              <a:buChar char="►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itchFamily="34" charset="0"/>
              <a:buChar char="►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 i="1">
              <a:solidFill>
                <a:srgbClr val="FFCC99"/>
              </a:solidFill>
              <a:ea typeface="ヒラギノ角ゴ Pro W3" pitchFamily="112" charset="-128"/>
              <a:cs typeface="Arial" pitchFamily="34" charset="0"/>
            </a:endParaRPr>
          </a:p>
        </p:txBody>
      </p:sp>
      <p:sp>
        <p:nvSpPr>
          <p:cNvPr id="98309" name="Line 90"/>
          <p:cNvSpPr>
            <a:spLocks noChangeShapeType="1"/>
          </p:cNvSpPr>
          <p:nvPr/>
        </p:nvSpPr>
        <p:spPr bwMode="auto">
          <a:xfrm flipV="1">
            <a:off x="3198496" y="9488491"/>
            <a:ext cx="0" cy="2381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 type="stealth" w="med" len="med"/>
              </a14:hiddenLine>
            </a:ext>
          </a:extLst>
        </p:spPr>
        <p:txBody>
          <a:bodyPr wrap="none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98310" name="Line 91"/>
          <p:cNvSpPr>
            <a:spLocks noChangeShapeType="1"/>
          </p:cNvSpPr>
          <p:nvPr/>
        </p:nvSpPr>
        <p:spPr bwMode="auto">
          <a:xfrm flipV="1">
            <a:off x="3198496" y="9170991"/>
            <a:ext cx="0" cy="23653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 type="stealth" w="med" len="med"/>
              </a14:hiddenLine>
            </a:ext>
          </a:extLst>
        </p:spPr>
        <p:txBody>
          <a:bodyPr wrap="none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98311" name="Line 92"/>
          <p:cNvSpPr>
            <a:spLocks noChangeShapeType="1"/>
          </p:cNvSpPr>
          <p:nvPr/>
        </p:nvSpPr>
        <p:spPr bwMode="auto">
          <a:xfrm flipV="1">
            <a:off x="3198496" y="8797925"/>
            <a:ext cx="0" cy="2921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 type="stealth" w="med" len="med"/>
              </a14:hiddenLine>
            </a:ext>
          </a:extLst>
        </p:spPr>
        <p:txBody>
          <a:bodyPr wrap="none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98312" name="Line 93"/>
          <p:cNvSpPr>
            <a:spLocks noChangeShapeType="1"/>
          </p:cNvSpPr>
          <p:nvPr/>
        </p:nvSpPr>
        <p:spPr bwMode="auto">
          <a:xfrm>
            <a:off x="4238626" y="8375653"/>
            <a:ext cx="302894" cy="119063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 type="stealth" w="med" len="med"/>
              </a14:hiddenLine>
            </a:ext>
          </a:extLst>
        </p:spPr>
        <p:txBody>
          <a:bodyPr wrap="none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98313" name="Line 94"/>
          <p:cNvSpPr>
            <a:spLocks noChangeShapeType="1"/>
          </p:cNvSpPr>
          <p:nvPr/>
        </p:nvSpPr>
        <p:spPr bwMode="auto">
          <a:xfrm>
            <a:off x="4604386" y="8532816"/>
            <a:ext cx="182880" cy="2381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 type="stealth" w="med" len="med"/>
              </a14:hiddenLine>
            </a:ext>
          </a:extLst>
        </p:spPr>
        <p:txBody>
          <a:bodyPr wrap="none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98314" name="Line 95"/>
          <p:cNvSpPr>
            <a:spLocks noChangeShapeType="1"/>
          </p:cNvSpPr>
          <p:nvPr/>
        </p:nvSpPr>
        <p:spPr bwMode="auto">
          <a:xfrm flipH="1" flipV="1">
            <a:off x="4358640" y="8812213"/>
            <a:ext cx="245746" cy="1587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 type="stealth" w="med" len="med"/>
              </a14:hiddenLine>
            </a:ext>
          </a:extLst>
        </p:spPr>
        <p:txBody>
          <a:bodyPr wrap="none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98315" name="Freeform 96"/>
          <p:cNvSpPr>
            <a:spLocks/>
          </p:cNvSpPr>
          <p:nvPr/>
        </p:nvSpPr>
        <p:spPr bwMode="auto">
          <a:xfrm>
            <a:off x="3381376" y="8329616"/>
            <a:ext cx="794384" cy="244475"/>
          </a:xfrm>
          <a:custGeom>
            <a:avLst/>
            <a:gdLst>
              <a:gd name="T0" fmla="*/ 0 w 624"/>
              <a:gd name="T1" fmla="*/ 2147483647 h 296"/>
              <a:gd name="T2" fmla="*/ 2147483647 w 624"/>
              <a:gd name="T3" fmla="*/ 2147483647 h 296"/>
              <a:gd name="T4" fmla="*/ 2147483647 w 624"/>
              <a:gd name="T5" fmla="*/ 2147483647 h 296"/>
              <a:gd name="T6" fmla="*/ 2147483647 w 624"/>
              <a:gd name="T7" fmla="*/ 2147483647 h 296"/>
              <a:gd name="T8" fmla="*/ 2147483647 w 624"/>
              <a:gd name="T9" fmla="*/ 2147483647 h 2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296"/>
              <a:gd name="T17" fmla="*/ 624 w 624"/>
              <a:gd name="T18" fmla="*/ 296 h 2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296">
                <a:moveTo>
                  <a:pt x="0" y="296"/>
                </a:moveTo>
                <a:cubicBezTo>
                  <a:pt x="44" y="244"/>
                  <a:pt x="88" y="192"/>
                  <a:pt x="144" y="152"/>
                </a:cubicBezTo>
                <a:cubicBezTo>
                  <a:pt x="200" y="112"/>
                  <a:pt x="272" y="80"/>
                  <a:pt x="336" y="56"/>
                </a:cubicBezTo>
                <a:cubicBezTo>
                  <a:pt x="400" y="32"/>
                  <a:pt x="480" y="16"/>
                  <a:pt x="528" y="8"/>
                </a:cubicBezTo>
                <a:cubicBezTo>
                  <a:pt x="576" y="0"/>
                  <a:pt x="608" y="8"/>
                  <a:pt x="624" y="8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98316" name="Line 97"/>
          <p:cNvSpPr>
            <a:spLocks noChangeShapeType="1"/>
          </p:cNvSpPr>
          <p:nvPr/>
        </p:nvSpPr>
        <p:spPr bwMode="auto">
          <a:xfrm flipH="1" flipV="1">
            <a:off x="4053840" y="8613775"/>
            <a:ext cx="243840" cy="1587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/>
                <a:tailEnd type="stealth" w="med" len="med"/>
              </a14:hiddenLine>
            </a:ext>
          </a:extLst>
        </p:spPr>
        <p:txBody>
          <a:bodyPr wrap="none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113677" name="Text Box 39"/>
          <p:cNvSpPr txBox="1">
            <a:spLocks noChangeArrowheads="1"/>
          </p:cNvSpPr>
          <p:nvPr/>
        </p:nvSpPr>
        <p:spPr bwMode="auto">
          <a:xfrm>
            <a:off x="-232410" y="1591"/>
            <a:ext cx="11506200" cy="13239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lr>
                <a:schemeClr val="hlink"/>
              </a:buClr>
              <a:buSzPct val="80000"/>
              <a:buFont typeface="Arial" pitchFamily="34" charset="0"/>
              <a:buChar char="►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4572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457200">
              <a:spcBef>
                <a:spcPct val="20000"/>
              </a:spcBef>
              <a:buClr>
                <a:schemeClr val="hlink"/>
              </a:buClr>
              <a:buSzPct val="80000"/>
              <a:buFont typeface="Arial" pitchFamily="34" charset="0"/>
              <a:buChar char="►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4572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457200">
              <a:spcBef>
                <a:spcPct val="20000"/>
              </a:spcBef>
              <a:buClr>
                <a:schemeClr val="hlink"/>
              </a:buClr>
              <a:buSzPct val="80000"/>
              <a:buFont typeface="Arial" pitchFamily="34" charset="0"/>
              <a:buChar char="►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itchFamily="34" charset="0"/>
              <a:buChar char="►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itchFamily="34" charset="0"/>
              <a:buChar char="►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itchFamily="34" charset="0"/>
              <a:buChar char="►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itchFamily="34" charset="0"/>
              <a:buChar char="►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4400" b="0" dirty="0">
                <a:solidFill>
                  <a:schemeClr val="bg1"/>
                </a:solidFill>
                <a:ea typeface="ヒラギノ角ゴ Pro W3" pitchFamily="112" charset="-128"/>
                <a:cs typeface="Arial" pitchFamily="34" charset="0"/>
              </a:rPr>
              <a:t>April 16th, 2002, Rouen, F.I.M –TAVI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3600" b="0" i="1" dirty="0" err="1">
                <a:solidFill>
                  <a:schemeClr val="bg1"/>
                </a:solidFill>
                <a:ea typeface="ヒラギノ角ゴ Pro W3" pitchFamily="112" charset="-128"/>
                <a:cs typeface="Arial" pitchFamily="34" charset="0"/>
              </a:rPr>
              <a:t>From</a:t>
            </a:r>
            <a:r>
              <a:rPr lang="fr-FR" altLang="fr-FR" sz="3600" b="0" i="1" dirty="0">
                <a:solidFill>
                  <a:schemeClr val="bg1"/>
                </a:solidFill>
                <a:ea typeface="ヒラギノ角ゴ Pro W3" pitchFamily="112" charset="-128"/>
                <a:cs typeface="Arial" pitchFamily="34" charset="0"/>
              </a:rPr>
              <a:t> </a:t>
            </a:r>
            <a:r>
              <a:rPr lang="fr-FR" altLang="fr-FR" sz="3600" b="0" i="1" dirty="0" err="1">
                <a:solidFill>
                  <a:schemeClr val="bg1"/>
                </a:solidFill>
                <a:ea typeface="ヒラギノ角ゴ Pro W3" pitchFamily="112" charset="-128"/>
                <a:cs typeface="Arial" pitchFamily="34" charset="0"/>
              </a:rPr>
              <a:t>dream</a:t>
            </a:r>
            <a:r>
              <a:rPr lang="fr-FR" altLang="fr-FR" sz="3600" b="0" i="1" dirty="0">
                <a:solidFill>
                  <a:schemeClr val="bg1"/>
                </a:solidFill>
                <a:ea typeface="ヒラギノ角ゴ Pro W3" pitchFamily="112" charset="-128"/>
                <a:cs typeface="Arial" pitchFamily="34" charset="0"/>
              </a:rPr>
              <a:t> to reality</a:t>
            </a:r>
          </a:p>
        </p:txBody>
      </p:sp>
      <p:grpSp>
        <p:nvGrpSpPr>
          <p:cNvPr id="14" name="Group 109"/>
          <p:cNvGrpSpPr>
            <a:grpSpLocks/>
          </p:cNvGrpSpPr>
          <p:nvPr/>
        </p:nvGrpSpPr>
        <p:grpSpPr bwMode="auto">
          <a:xfrm>
            <a:off x="163830" y="1350966"/>
            <a:ext cx="10645140" cy="5006975"/>
            <a:chOff x="164890" y="1412776"/>
            <a:chExt cx="8871606" cy="5006715"/>
          </a:xfrm>
        </p:grpSpPr>
        <p:grpSp>
          <p:nvGrpSpPr>
            <p:cNvPr id="113698" name="Group 108"/>
            <p:cNvGrpSpPr>
              <a:grpSpLocks/>
            </p:cNvGrpSpPr>
            <p:nvPr/>
          </p:nvGrpSpPr>
          <p:grpSpPr bwMode="auto">
            <a:xfrm>
              <a:off x="164890" y="1412776"/>
              <a:ext cx="8871606" cy="5006715"/>
              <a:chOff x="164890" y="1412776"/>
              <a:chExt cx="8871606" cy="5006715"/>
            </a:xfrm>
          </p:grpSpPr>
          <p:sp>
            <p:nvSpPr>
              <p:cNvPr id="31" name="Rectangle 30"/>
              <p:cNvSpPr/>
              <p:nvPr/>
            </p:nvSpPr>
            <p:spPr bwMode="auto">
              <a:xfrm>
                <a:off x="164890" y="1412776"/>
                <a:ext cx="8871606" cy="5006715"/>
              </a:xfrm>
              <a:prstGeom prst="rect">
                <a:avLst/>
              </a:prstGeom>
              <a:solidFill>
                <a:srgbClr val="14202E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algn="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b="0" i="1"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ヒラギノ角ゴ Pro W3" pitchFamily="-111" charset="-128"/>
                  <a:cs typeface="Arial" charset="0"/>
                </a:endParaRPr>
              </a:p>
            </p:txBody>
          </p:sp>
          <p:graphicFrame>
            <p:nvGraphicFramePr>
              <p:cNvPr id="113714" name="Object 3"/>
              <p:cNvGraphicFramePr>
                <a:graphicFrameLocks noChangeAspect="1"/>
              </p:cNvGraphicFramePr>
              <p:nvPr/>
            </p:nvGraphicFramePr>
            <p:xfrm>
              <a:off x="539443" y="1484784"/>
              <a:ext cx="2448381" cy="23585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84" name="CorelPhotoPaint.Image.9" r:id="rId4" imgW="5180952" imgH="5511111" progId="">
                      <p:embed/>
                    </p:oleObj>
                  </mc:Choice>
                  <mc:Fallback>
                    <p:oleObj name="CorelPhotoPaint.Image.9" r:id="rId4" imgW="5180952" imgH="5511111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9443" y="1484784"/>
                            <a:ext cx="2448381" cy="2358599"/>
                          </a:xfrm>
                          <a:prstGeom prst="rect">
                            <a:avLst/>
                          </a:prstGeom>
                          <a:solidFill>
                            <a:srgbClr val="4D4D4D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57150">
                                <a:solidFill>
                                  <a:srgbClr val="000099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107763" dir="189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13699" name="Groupe 38"/>
            <p:cNvGrpSpPr>
              <a:grpSpLocks/>
            </p:cNvGrpSpPr>
            <p:nvPr/>
          </p:nvGrpSpPr>
          <p:grpSpPr bwMode="auto">
            <a:xfrm>
              <a:off x="1563710" y="2210126"/>
              <a:ext cx="960043" cy="931646"/>
              <a:chOff x="1681500" y="3363299"/>
              <a:chExt cx="1223967" cy="1350421"/>
            </a:xfrm>
          </p:grpSpPr>
          <p:sp>
            <p:nvSpPr>
              <p:cNvPr id="98343" name="Line 121"/>
              <p:cNvSpPr>
                <a:spLocks noChangeShapeType="1"/>
              </p:cNvSpPr>
              <p:nvPr/>
            </p:nvSpPr>
            <p:spPr bwMode="auto">
              <a:xfrm rot="5230413" flipV="1">
                <a:off x="1815798" y="3228161"/>
                <a:ext cx="2300" cy="27122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>
                  <a:solidFill>
                    <a:srgbClr val="FFFFFF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98344" name="Line 122"/>
              <p:cNvSpPr>
                <a:spLocks noChangeShapeType="1"/>
              </p:cNvSpPr>
              <p:nvPr/>
            </p:nvSpPr>
            <p:spPr bwMode="auto">
              <a:xfrm rot="7624886" flipV="1">
                <a:off x="2109287" y="3375423"/>
                <a:ext cx="2300" cy="27122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>
                  <a:solidFill>
                    <a:srgbClr val="FFFFFF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98345" name="Line 123"/>
              <p:cNvSpPr>
                <a:spLocks noChangeShapeType="1"/>
              </p:cNvSpPr>
              <p:nvPr/>
            </p:nvSpPr>
            <p:spPr bwMode="auto">
              <a:xfrm rot="8397386" flipV="1">
                <a:off x="2519299" y="3756088"/>
                <a:ext cx="2023" cy="292223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>
                  <a:solidFill>
                    <a:srgbClr val="FFFFFF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98346" name="Line 124"/>
              <p:cNvSpPr>
                <a:spLocks noChangeShapeType="1"/>
              </p:cNvSpPr>
              <p:nvPr/>
            </p:nvSpPr>
            <p:spPr bwMode="auto">
              <a:xfrm rot="9168668" flipV="1">
                <a:off x="2733850" y="4096630"/>
                <a:ext cx="2023" cy="294523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>
                  <a:solidFill>
                    <a:srgbClr val="FFFFFF"/>
                  </a:solidFill>
                  <a:latin typeface="Arial"/>
                  <a:cs typeface="+mn-cs"/>
                </a:endParaRPr>
              </a:p>
            </p:txBody>
          </p:sp>
          <p:grpSp>
            <p:nvGrpSpPr>
              <p:cNvPr id="113708" name="Group 130"/>
              <p:cNvGrpSpPr>
                <a:grpSpLocks/>
              </p:cNvGrpSpPr>
              <p:nvPr/>
            </p:nvGrpSpPr>
            <p:grpSpPr bwMode="auto">
              <a:xfrm>
                <a:off x="2558010" y="4562908"/>
                <a:ext cx="347457" cy="150812"/>
                <a:chOff x="1728" y="3099"/>
                <a:chExt cx="184" cy="74"/>
              </a:xfrm>
            </p:grpSpPr>
            <p:sp>
              <p:nvSpPr>
                <p:cNvPr id="98350" name="Line 126"/>
                <p:cNvSpPr>
                  <a:spLocks noChangeShapeType="1"/>
                </p:cNvSpPr>
                <p:nvPr/>
              </p:nvSpPr>
              <p:spPr bwMode="auto">
                <a:xfrm flipH="1" flipV="1">
                  <a:off x="1728" y="3113"/>
                  <a:ext cx="48" cy="49"/>
                </a:xfrm>
                <a:prstGeom prst="line">
                  <a:avLst/>
                </a:prstGeom>
                <a:noFill/>
                <a:ln w="9525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>
                    <a:solidFill>
                      <a:srgbClr val="FFFFFF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98351" name="Freeform 129"/>
                <p:cNvSpPr>
                  <a:spLocks/>
                </p:cNvSpPr>
                <p:nvPr/>
              </p:nvSpPr>
              <p:spPr bwMode="auto">
                <a:xfrm>
                  <a:off x="1803" y="3098"/>
                  <a:ext cx="109" cy="75"/>
                </a:xfrm>
                <a:custGeom>
                  <a:avLst/>
                  <a:gdLst>
                    <a:gd name="T0" fmla="*/ 0 w 109"/>
                    <a:gd name="T1" fmla="*/ 24 h 74"/>
                    <a:gd name="T2" fmla="*/ 60 w 109"/>
                    <a:gd name="T3" fmla="*/ 72 h 74"/>
                    <a:gd name="T4" fmla="*/ 108 w 109"/>
                    <a:gd name="T5" fmla="*/ 48 h 74"/>
                    <a:gd name="T6" fmla="*/ 84 w 109"/>
                    <a:gd name="T7" fmla="*/ 0 h 7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9"/>
                    <a:gd name="T13" fmla="*/ 0 h 74"/>
                    <a:gd name="T14" fmla="*/ 109 w 109"/>
                    <a:gd name="T15" fmla="*/ 74 h 7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9" h="74">
                      <a:moveTo>
                        <a:pt x="0" y="24"/>
                      </a:moveTo>
                      <a:cubicBezTo>
                        <a:pt x="10" y="53"/>
                        <a:pt x="33" y="63"/>
                        <a:pt x="60" y="72"/>
                      </a:cubicBezTo>
                      <a:cubicBezTo>
                        <a:pt x="77" y="69"/>
                        <a:pt x="105" y="74"/>
                        <a:pt x="108" y="48"/>
                      </a:cubicBezTo>
                      <a:cubicBezTo>
                        <a:pt x="109" y="36"/>
                        <a:pt x="102" y="0"/>
                        <a:pt x="84" y="0"/>
                      </a:cubicBezTo>
                    </a:path>
                  </a:pathLst>
                </a:custGeom>
                <a:noFill/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 b="0">
                    <a:solidFill>
                      <a:srgbClr val="FFFFFF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98348" name="Line 131"/>
              <p:cNvSpPr>
                <a:spLocks noChangeShapeType="1"/>
              </p:cNvSpPr>
              <p:nvPr/>
            </p:nvSpPr>
            <p:spPr bwMode="auto">
              <a:xfrm rot="18586316" flipV="1">
                <a:off x="2380512" y="4160050"/>
                <a:ext cx="2302" cy="27122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>
                  <a:solidFill>
                    <a:srgbClr val="FFFFFF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98349" name="Line 132"/>
              <p:cNvSpPr>
                <a:spLocks noChangeShapeType="1"/>
              </p:cNvSpPr>
              <p:nvPr/>
            </p:nvSpPr>
            <p:spPr bwMode="auto">
              <a:xfrm rot="18586316" flipV="1">
                <a:off x="2109287" y="3865527"/>
                <a:ext cx="2302" cy="27122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>
                  <a:solidFill>
                    <a:srgbClr val="FFFFFF"/>
                  </a:solidFill>
                  <a:latin typeface="Arial"/>
                  <a:cs typeface="+mn-cs"/>
                </a:endParaRPr>
              </a:p>
            </p:txBody>
          </p:sp>
        </p:grpSp>
        <p:grpSp>
          <p:nvGrpSpPr>
            <p:cNvPr id="113700" name="Groupe 53"/>
            <p:cNvGrpSpPr>
              <a:grpSpLocks/>
            </p:cNvGrpSpPr>
            <p:nvPr/>
          </p:nvGrpSpPr>
          <p:grpSpPr bwMode="auto">
            <a:xfrm>
              <a:off x="1154613" y="2629850"/>
              <a:ext cx="35692" cy="799150"/>
              <a:chOff x="2562074" y="4600248"/>
              <a:chExt cx="35692" cy="799150"/>
            </a:xfrm>
          </p:grpSpPr>
          <p:sp>
            <p:nvSpPr>
              <p:cNvPr id="98340" name="Line 117"/>
              <p:cNvSpPr>
                <a:spLocks noChangeShapeType="1"/>
              </p:cNvSpPr>
              <p:nvPr/>
            </p:nvSpPr>
            <p:spPr bwMode="auto">
              <a:xfrm flipV="1">
                <a:off x="2561437" y="5197592"/>
                <a:ext cx="0" cy="20160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>
                  <a:solidFill>
                    <a:srgbClr val="FFFFFF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98341" name="Line 118"/>
              <p:cNvSpPr>
                <a:spLocks noChangeShapeType="1"/>
              </p:cNvSpPr>
              <p:nvPr/>
            </p:nvSpPr>
            <p:spPr bwMode="auto">
              <a:xfrm flipV="1">
                <a:off x="2561437" y="4927731"/>
                <a:ext cx="0" cy="20160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>
                  <a:solidFill>
                    <a:srgbClr val="FFFFFF"/>
                  </a:solidFill>
                  <a:latin typeface="Arial"/>
                  <a:cs typeface="+mn-cs"/>
                </a:endParaRPr>
              </a:p>
            </p:txBody>
          </p:sp>
          <p:sp>
            <p:nvSpPr>
              <p:cNvPr id="98342" name="Line 120"/>
              <p:cNvSpPr>
                <a:spLocks noChangeShapeType="1"/>
              </p:cNvSpPr>
              <p:nvPr/>
            </p:nvSpPr>
            <p:spPr bwMode="auto">
              <a:xfrm rot="1316922" flipV="1">
                <a:off x="2596365" y="4600723"/>
                <a:ext cx="1587" cy="20160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b="0">
                  <a:solidFill>
                    <a:srgbClr val="FFFFFF"/>
                  </a:solidFill>
                  <a:latin typeface="Arial"/>
                  <a:cs typeface="+mn-cs"/>
                </a:endParaRPr>
              </a:p>
            </p:txBody>
          </p:sp>
        </p:grpSp>
      </p:grpSp>
      <p:grpSp>
        <p:nvGrpSpPr>
          <p:cNvPr id="33" name="Group 110"/>
          <p:cNvGrpSpPr>
            <a:grpSpLocks/>
          </p:cNvGrpSpPr>
          <p:nvPr/>
        </p:nvGrpSpPr>
        <p:grpSpPr bwMode="auto">
          <a:xfrm>
            <a:off x="3931922" y="1524308"/>
            <a:ext cx="6564630" cy="2305050"/>
            <a:chOff x="3275856" y="1484784"/>
            <a:chExt cx="5471303" cy="2304256"/>
          </a:xfrm>
        </p:grpSpPr>
        <p:pic>
          <p:nvPicPr>
            <p:cNvPr id="113696" name="Image 84" descr="PICT1190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484784"/>
              <a:ext cx="2880320" cy="23032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97" name="Image 64" descr="valve placement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3"/>
            <a:stretch>
              <a:fillRect/>
            </a:stretch>
          </p:blipFill>
          <p:spPr bwMode="auto">
            <a:xfrm>
              <a:off x="6444208" y="1487963"/>
              <a:ext cx="2302951" cy="23010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112"/>
          <p:cNvGrpSpPr>
            <a:grpSpLocks/>
          </p:cNvGrpSpPr>
          <p:nvPr/>
        </p:nvGrpSpPr>
        <p:grpSpPr bwMode="auto">
          <a:xfrm>
            <a:off x="300990" y="4102411"/>
            <a:ext cx="4840606" cy="2116137"/>
            <a:chOff x="251520" y="3933056"/>
            <a:chExt cx="4032448" cy="2116461"/>
          </a:xfrm>
        </p:grpSpPr>
        <p:pic>
          <p:nvPicPr>
            <p:cNvPr id="113694" name="Image 76" descr="Valve larguée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933056"/>
              <a:ext cx="2427317" cy="2116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" name="Groupe 87"/>
            <p:cNvGrpSpPr/>
            <p:nvPr/>
          </p:nvGrpSpPr>
          <p:grpSpPr>
            <a:xfrm>
              <a:off x="2555776" y="4005064"/>
              <a:ext cx="1728192" cy="2016223"/>
              <a:chOff x="7142205" y="7105135"/>
              <a:chExt cx="1532238" cy="1804087"/>
            </a:xfrm>
            <a:solidFill>
              <a:schemeClr val="bg1">
                <a:lumMod val="90000"/>
                <a:lumOff val="10000"/>
              </a:schemeClr>
            </a:solidFill>
          </p:grpSpPr>
          <p:sp>
            <p:nvSpPr>
              <p:cNvPr id="39" name="Rectangle 38"/>
              <p:cNvSpPr/>
              <p:nvPr/>
            </p:nvSpPr>
            <p:spPr bwMode="auto">
              <a:xfrm>
                <a:off x="7142205" y="7105135"/>
                <a:ext cx="1532238" cy="1804087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algn="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b="0" i="1">
                  <a:solidFill>
                    <a:srgbClr val="FFCC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ヒラギノ角ゴ Pro W3" pitchFamily="-111" charset="-128"/>
                  <a:cs typeface="Arial" charset="0"/>
                </a:endParaRPr>
              </a:p>
            </p:txBody>
          </p:sp>
          <p:grpSp>
            <p:nvGrpSpPr>
              <p:cNvPr id="40" name="Groupe 44"/>
              <p:cNvGrpSpPr>
                <a:grpSpLocks/>
              </p:cNvGrpSpPr>
              <p:nvPr/>
            </p:nvGrpSpPr>
            <p:grpSpPr bwMode="auto">
              <a:xfrm flipH="1">
                <a:off x="7304029" y="7223757"/>
                <a:ext cx="1196150" cy="1556605"/>
                <a:chOff x="7730684" y="3284982"/>
                <a:chExt cx="1591219" cy="2572849"/>
              </a:xfrm>
              <a:grpFill/>
            </p:grpSpPr>
            <p:pic>
              <p:nvPicPr>
                <p:cNvPr id="41" name="Picture 91" descr="E:\PVT\Sittler (Pt n° 1)\VG-Ao Pre.jpg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 t="14578" r="15667" b="14453"/>
                <a:stretch>
                  <a:fillRect/>
                </a:stretch>
              </p:blipFill>
              <p:spPr bwMode="auto">
                <a:xfrm flipH="1">
                  <a:off x="8638011" y="3284982"/>
                  <a:ext cx="683892" cy="2561165"/>
                </a:xfrm>
                <a:prstGeom prst="rect">
                  <a:avLst/>
                </a:prstGeom>
                <a:grpFill/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42" name="Picture 92" descr="E:\PVT\Sittler (Pt n° 1)\VG-Ao Post.jpg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 t="14578" b="15007"/>
                <a:stretch>
                  <a:fillRect/>
                </a:stretch>
              </p:blipFill>
              <p:spPr bwMode="auto">
                <a:xfrm flipH="1">
                  <a:off x="7730684" y="3317088"/>
                  <a:ext cx="846508" cy="2540743"/>
                </a:xfrm>
                <a:prstGeom prst="rect">
                  <a:avLst/>
                </a:prstGeom>
                <a:grpFill/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43" name="Group 111"/>
          <p:cNvGrpSpPr>
            <a:grpSpLocks/>
          </p:cNvGrpSpPr>
          <p:nvPr/>
        </p:nvGrpSpPr>
        <p:grpSpPr bwMode="auto">
          <a:xfrm>
            <a:off x="4811525" y="4102411"/>
            <a:ext cx="2835148" cy="2087561"/>
            <a:chOff x="4009552" y="7881307"/>
            <a:chExt cx="2362648" cy="2088231"/>
          </a:xfrm>
        </p:grpSpPr>
        <p:pic>
          <p:nvPicPr>
            <p:cNvPr id="113690" name="Image 84" descr="PICT1190.JPG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080" t="25912" r="28554" b="42805"/>
            <a:stretch>
              <a:fillRect/>
            </a:stretch>
          </p:blipFill>
          <p:spPr bwMode="auto">
            <a:xfrm>
              <a:off x="4355976" y="8109520"/>
              <a:ext cx="2016224" cy="18600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3691" name="Group 87"/>
            <p:cNvGrpSpPr>
              <a:grpSpLocks/>
            </p:cNvGrpSpPr>
            <p:nvPr/>
          </p:nvGrpSpPr>
          <p:grpSpPr bwMode="auto">
            <a:xfrm>
              <a:off x="4009552" y="7881307"/>
              <a:ext cx="1568643" cy="874993"/>
              <a:chOff x="10848121" y="3404422"/>
              <a:chExt cx="1821070" cy="1067374"/>
            </a:xfrm>
          </p:grpSpPr>
          <p:sp>
            <p:nvSpPr>
              <p:cNvPr id="46" name="Freeform 98"/>
              <p:cNvSpPr/>
              <p:nvPr/>
            </p:nvSpPr>
            <p:spPr>
              <a:xfrm>
                <a:off x="10848121" y="3404422"/>
                <a:ext cx="1821070" cy="1067374"/>
              </a:xfrm>
              <a:custGeom>
                <a:avLst/>
                <a:gdLst>
                  <a:gd name="connsiteX0" fmla="*/ 58746 w 2606700"/>
                  <a:gd name="connsiteY0" fmla="*/ 282692 h 1758562"/>
                  <a:gd name="connsiteX1" fmla="*/ 166322 w 2606700"/>
                  <a:gd name="connsiteY1" fmla="*/ 148221 h 1758562"/>
                  <a:gd name="connsiteX2" fmla="*/ 247005 w 2606700"/>
                  <a:gd name="connsiteY2" fmla="*/ 121327 h 1758562"/>
                  <a:gd name="connsiteX3" fmla="*/ 677311 w 2606700"/>
                  <a:gd name="connsiteY3" fmla="*/ 94433 h 1758562"/>
                  <a:gd name="connsiteX4" fmla="*/ 1026934 w 2606700"/>
                  <a:gd name="connsiteY4" fmla="*/ 67539 h 1758562"/>
                  <a:gd name="connsiteX5" fmla="*/ 1403452 w 2606700"/>
                  <a:gd name="connsiteY5" fmla="*/ 94433 h 1758562"/>
                  <a:gd name="connsiteX6" fmla="*/ 1484134 w 2606700"/>
                  <a:gd name="connsiteY6" fmla="*/ 67539 h 1758562"/>
                  <a:gd name="connsiteX7" fmla="*/ 1672393 w 2606700"/>
                  <a:gd name="connsiteY7" fmla="*/ 13751 h 1758562"/>
                  <a:gd name="connsiteX8" fmla="*/ 1753075 w 2606700"/>
                  <a:gd name="connsiteY8" fmla="*/ 40645 h 1758562"/>
                  <a:gd name="connsiteX9" fmla="*/ 1887546 w 2606700"/>
                  <a:gd name="connsiteY9" fmla="*/ 148221 h 1758562"/>
                  <a:gd name="connsiteX10" fmla="*/ 2533005 w 2606700"/>
                  <a:gd name="connsiteY10" fmla="*/ 175115 h 1758562"/>
                  <a:gd name="connsiteX11" fmla="*/ 2452322 w 2606700"/>
                  <a:gd name="connsiteY11" fmla="*/ 820574 h 1758562"/>
                  <a:gd name="connsiteX12" fmla="*/ 2371640 w 2606700"/>
                  <a:gd name="connsiteY12" fmla="*/ 874362 h 1758562"/>
                  <a:gd name="connsiteX13" fmla="*/ 2290958 w 2606700"/>
                  <a:gd name="connsiteY13" fmla="*/ 1143304 h 1758562"/>
                  <a:gd name="connsiteX14" fmla="*/ 2102699 w 2606700"/>
                  <a:gd name="connsiteY14" fmla="*/ 1170198 h 1758562"/>
                  <a:gd name="connsiteX15" fmla="*/ 2022016 w 2606700"/>
                  <a:gd name="connsiteY15" fmla="*/ 1223986 h 1758562"/>
                  <a:gd name="connsiteX16" fmla="*/ 1968228 w 2606700"/>
                  <a:gd name="connsiteY16" fmla="*/ 1385351 h 1758562"/>
                  <a:gd name="connsiteX17" fmla="*/ 1941334 w 2606700"/>
                  <a:gd name="connsiteY17" fmla="*/ 1627398 h 1758562"/>
                  <a:gd name="connsiteX18" fmla="*/ 1968228 w 2606700"/>
                  <a:gd name="connsiteY18" fmla="*/ 1734974 h 1758562"/>
                  <a:gd name="connsiteX19" fmla="*/ 1887546 w 2606700"/>
                  <a:gd name="connsiteY19" fmla="*/ 1708080 h 1758562"/>
                  <a:gd name="connsiteX20" fmla="*/ 1806864 w 2606700"/>
                  <a:gd name="connsiteY20" fmla="*/ 1654292 h 1758562"/>
                  <a:gd name="connsiteX21" fmla="*/ 1753075 w 2606700"/>
                  <a:gd name="connsiteY21" fmla="*/ 1385351 h 1758562"/>
                  <a:gd name="connsiteX22" fmla="*/ 1726181 w 2606700"/>
                  <a:gd name="connsiteY22" fmla="*/ 1304668 h 1758562"/>
                  <a:gd name="connsiteX23" fmla="*/ 1564816 w 2606700"/>
                  <a:gd name="connsiteY23" fmla="*/ 1223986 h 1758562"/>
                  <a:gd name="connsiteX24" fmla="*/ 892464 w 2606700"/>
                  <a:gd name="connsiteY24" fmla="*/ 1223986 h 1758562"/>
                  <a:gd name="connsiteX25" fmla="*/ 811781 w 2606700"/>
                  <a:gd name="connsiteY25" fmla="*/ 1089515 h 1758562"/>
                  <a:gd name="connsiteX26" fmla="*/ 381475 w 2606700"/>
                  <a:gd name="connsiteY26" fmla="*/ 1035727 h 1758562"/>
                  <a:gd name="connsiteX27" fmla="*/ 354581 w 2606700"/>
                  <a:gd name="connsiteY27" fmla="*/ 955045 h 1758562"/>
                  <a:gd name="connsiteX28" fmla="*/ 327687 w 2606700"/>
                  <a:gd name="connsiteY28" fmla="*/ 793680 h 1758562"/>
                  <a:gd name="connsiteX29" fmla="*/ 166322 w 2606700"/>
                  <a:gd name="connsiteY29" fmla="*/ 766786 h 1758562"/>
                  <a:gd name="connsiteX30" fmla="*/ 4958 w 2606700"/>
                  <a:gd name="connsiteY30" fmla="*/ 659210 h 1758562"/>
                  <a:gd name="connsiteX31" fmla="*/ 58746 w 2606700"/>
                  <a:gd name="connsiteY31" fmla="*/ 282692 h 175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606700" h="1758562">
                    <a:moveTo>
                      <a:pt x="58746" y="282692"/>
                    </a:moveTo>
                    <a:cubicBezTo>
                      <a:pt x="83175" y="246049"/>
                      <a:pt x="123744" y="173768"/>
                      <a:pt x="166322" y="148221"/>
                    </a:cubicBezTo>
                    <a:cubicBezTo>
                      <a:pt x="190631" y="133635"/>
                      <a:pt x="218812" y="124295"/>
                      <a:pt x="247005" y="121327"/>
                    </a:cubicBezTo>
                    <a:cubicBezTo>
                      <a:pt x="389931" y="106282"/>
                      <a:pt x="533876" y="103398"/>
                      <a:pt x="677311" y="94433"/>
                    </a:cubicBezTo>
                    <a:cubicBezTo>
                      <a:pt x="898812" y="20599"/>
                      <a:pt x="782547" y="32627"/>
                      <a:pt x="1026934" y="67539"/>
                    </a:cubicBezTo>
                    <a:cubicBezTo>
                      <a:pt x="1256866" y="144182"/>
                      <a:pt x="1132039" y="128359"/>
                      <a:pt x="1403452" y="94433"/>
                    </a:cubicBezTo>
                    <a:cubicBezTo>
                      <a:pt x="1430346" y="85468"/>
                      <a:pt x="1456876" y="75327"/>
                      <a:pt x="1484134" y="67539"/>
                    </a:cubicBezTo>
                    <a:cubicBezTo>
                      <a:pt x="1720522" y="0"/>
                      <a:pt x="1478946" y="78233"/>
                      <a:pt x="1672393" y="13751"/>
                    </a:cubicBezTo>
                    <a:cubicBezTo>
                      <a:pt x="1699287" y="22716"/>
                      <a:pt x="1728766" y="26060"/>
                      <a:pt x="1753075" y="40645"/>
                    </a:cubicBezTo>
                    <a:cubicBezTo>
                      <a:pt x="1801696" y="69817"/>
                      <a:pt x="1821490" y="140881"/>
                      <a:pt x="1887546" y="148221"/>
                    </a:cubicBezTo>
                    <a:cubicBezTo>
                      <a:pt x="2101569" y="172001"/>
                      <a:pt x="2317852" y="166150"/>
                      <a:pt x="2533005" y="175115"/>
                    </a:cubicBezTo>
                    <a:cubicBezTo>
                      <a:pt x="2527654" y="287493"/>
                      <a:pt x="2606700" y="666197"/>
                      <a:pt x="2452322" y="820574"/>
                    </a:cubicBezTo>
                    <a:cubicBezTo>
                      <a:pt x="2429466" y="843429"/>
                      <a:pt x="2398534" y="856433"/>
                      <a:pt x="2371640" y="874362"/>
                    </a:cubicBezTo>
                    <a:cubicBezTo>
                      <a:pt x="2367601" y="906675"/>
                      <a:pt x="2386731" y="1111379"/>
                      <a:pt x="2290958" y="1143304"/>
                    </a:cubicBezTo>
                    <a:cubicBezTo>
                      <a:pt x="2230821" y="1163350"/>
                      <a:pt x="2165452" y="1161233"/>
                      <a:pt x="2102699" y="1170198"/>
                    </a:cubicBezTo>
                    <a:cubicBezTo>
                      <a:pt x="2075805" y="1188127"/>
                      <a:pt x="2039147" y="1196576"/>
                      <a:pt x="2022016" y="1223986"/>
                    </a:cubicBezTo>
                    <a:cubicBezTo>
                      <a:pt x="1991966" y="1272066"/>
                      <a:pt x="1968228" y="1385351"/>
                      <a:pt x="1968228" y="1385351"/>
                    </a:cubicBezTo>
                    <a:cubicBezTo>
                      <a:pt x="1959263" y="1466033"/>
                      <a:pt x="1941334" y="1546219"/>
                      <a:pt x="1941334" y="1627398"/>
                    </a:cubicBezTo>
                    <a:cubicBezTo>
                      <a:pt x="1941334" y="1664360"/>
                      <a:pt x="1988731" y="1704220"/>
                      <a:pt x="1968228" y="1734974"/>
                    </a:cubicBezTo>
                    <a:cubicBezTo>
                      <a:pt x="1952503" y="1758562"/>
                      <a:pt x="1912902" y="1720758"/>
                      <a:pt x="1887546" y="1708080"/>
                    </a:cubicBezTo>
                    <a:cubicBezTo>
                      <a:pt x="1858636" y="1693625"/>
                      <a:pt x="1833758" y="1672221"/>
                      <a:pt x="1806864" y="1654292"/>
                    </a:cubicBezTo>
                    <a:cubicBezTo>
                      <a:pt x="1746103" y="1472017"/>
                      <a:pt x="1814879" y="1694373"/>
                      <a:pt x="1753075" y="1385351"/>
                    </a:cubicBezTo>
                    <a:cubicBezTo>
                      <a:pt x="1747515" y="1357552"/>
                      <a:pt x="1743890" y="1326805"/>
                      <a:pt x="1726181" y="1304668"/>
                    </a:cubicBezTo>
                    <a:cubicBezTo>
                      <a:pt x="1688265" y="1257272"/>
                      <a:pt x="1617966" y="1241703"/>
                      <a:pt x="1564816" y="1223986"/>
                    </a:cubicBezTo>
                    <a:cubicBezTo>
                      <a:pt x="1384976" y="1237820"/>
                      <a:pt x="1075469" y="1280295"/>
                      <a:pt x="892464" y="1223986"/>
                    </a:cubicBezTo>
                    <a:cubicBezTo>
                      <a:pt x="509008" y="1106000"/>
                      <a:pt x="1197362" y="1175200"/>
                      <a:pt x="811781" y="1089515"/>
                    </a:cubicBezTo>
                    <a:cubicBezTo>
                      <a:pt x="670672" y="1058157"/>
                      <a:pt x="524910" y="1053656"/>
                      <a:pt x="381475" y="1035727"/>
                    </a:cubicBezTo>
                    <a:cubicBezTo>
                      <a:pt x="372510" y="1008833"/>
                      <a:pt x="360731" y="982719"/>
                      <a:pt x="354581" y="955045"/>
                    </a:cubicBezTo>
                    <a:cubicBezTo>
                      <a:pt x="342752" y="901813"/>
                      <a:pt x="366246" y="832239"/>
                      <a:pt x="327687" y="793680"/>
                    </a:cubicBezTo>
                    <a:cubicBezTo>
                      <a:pt x="289128" y="755121"/>
                      <a:pt x="220110" y="775751"/>
                      <a:pt x="166322" y="766786"/>
                    </a:cubicBezTo>
                    <a:cubicBezTo>
                      <a:pt x="112534" y="730927"/>
                      <a:pt x="0" y="723665"/>
                      <a:pt x="4958" y="659210"/>
                    </a:cubicBezTo>
                    <a:lnTo>
                      <a:pt x="58746" y="282692"/>
                    </a:lnTo>
                    <a:close/>
                  </a:path>
                </a:pathLst>
              </a:cu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 b="0" i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3693" name="TextBox 66"/>
              <p:cNvSpPr txBox="1">
                <a:spLocks noChangeArrowheads="1"/>
              </p:cNvSpPr>
              <p:nvPr/>
            </p:nvSpPr>
            <p:spPr bwMode="auto">
              <a:xfrm>
                <a:off x="11044721" y="3492263"/>
                <a:ext cx="1414655" cy="563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Arial" pitchFamily="34" charset="0"/>
                  <a:buChar char="►"/>
                  <a:defRPr sz="32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defTabSz="45720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defTabSz="4572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Arial" pitchFamily="34" charset="0"/>
                  <a:buChar char="►"/>
                  <a:defRPr sz="24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defTabSz="457200">
                  <a:spcBef>
                    <a:spcPct val="20000"/>
                  </a:spcBef>
                  <a:buClr>
                    <a:schemeClr val="folHlink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defTabSz="4572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Arial" pitchFamily="34" charset="0"/>
                  <a:buChar char="►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Arial" pitchFamily="34" charset="0"/>
                  <a:buChar char="►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Arial" pitchFamily="34" charset="0"/>
                  <a:buChar char="►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Arial" pitchFamily="34" charset="0"/>
                  <a:buChar char="►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Arial" pitchFamily="34" charset="0"/>
                  <a:buChar char="►"/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FR" altLang="fr-FR" sz="2400" i="1" dirty="0">
                    <a:solidFill>
                      <a:srgbClr val="006600"/>
                    </a:solidFill>
                    <a:latin typeface="Bradley Hand ITC" pitchFamily="66" charset="0"/>
                    <a:ea typeface="ヒラギノ角ゴ Pro W3" pitchFamily="112" charset="-128"/>
                    <a:cs typeface="Arial" pitchFamily="34" charset="0"/>
                  </a:rPr>
                  <a:t> It </a:t>
                </a:r>
                <a:r>
                  <a:rPr lang="fr-FR" altLang="fr-FR" sz="2400" i="1" dirty="0" err="1">
                    <a:solidFill>
                      <a:srgbClr val="006600"/>
                    </a:solidFill>
                    <a:latin typeface="Bradley Hand ITC" pitchFamily="66" charset="0"/>
                    <a:ea typeface="ヒラギノ角ゴ Pro W3" pitchFamily="112" charset="-128"/>
                    <a:cs typeface="Arial" pitchFamily="34" charset="0"/>
                  </a:rPr>
                  <a:t>works</a:t>
                </a:r>
                <a:r>
                  <a:rPr lang="fr-FR" altLang="fr-FR" sz="2400" i="1" dirty="0">
                    <a:solidFill>
                      <a:srgbClr val="006600"/>
                    </a:solidFill>
                    <a:latin typeface="Bradley Hand ITC" pitchFamily="66" charset="0"/>
                    <a:ea typeface="ヒラギノ角ゴ Pro W3" pitchFamily="112" charset="-128"/>
                    <a:cs typeface="Arial" pitchFamily="34" charset="0"/>
                  </a:rPr>
                  <a:t> !</a:t>
                </a:r>
              </a:p>
            </p:txBody>
          </p:sp>
        </p:grpSp>
      </p:grpSp>
      <p:pic>
        <p:nvPicPr>
          <p:cNvPr id="48" name="Picture 36" descr="E:\PVT\Sittler (Pt n° 1)\Photos Jour J\DSCN0190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5" t="1184" r="4176" b="7059"/>
          <a:stretch>
            <a:fillRect/>
          </a:stretch>
        </p:blipFill>
        <p:spPr bwMode="auto">
          <a:xfrm>
            <a:off x="7747636" y="4162733"/>
            <a:ext cx="2851784" cy="2087562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age 2" descr="DSCN0191.JP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00"/>
          <a:stretch>
            <a:fillRect/>
          </a:stretch>
        </p:blipFill>
        <p:spPr bwMode="auto">
          <a:xfrm>
            <a:off x="7776212" y="4138920"/>
            <a:ext cx="283845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" name="Groupe 53"/>
          <p:cNvGrpSpPr>
            <a:grpSpLocks/>
          </p:cNvGrpSpPr>
          <p:nvPr/>
        </p:nvGrpSpPr>
        <p:grpSpPr bwMode="auto">
          <a:xfrm>
            <a:off x="7761084" y="4132573"/>
            <a:ext cx="2826910" cy="2149475"/>
            <a:chOff x="6428501" y="7255563"/>
            <a:chExt cx="2355758" cy="2148293"/>
          </a:xfrm>
        </p:grpSpPr>
        <p:grpSp>
          <p:nvGrpSpPr>
            <p:cNvPr id="113686" name="Group 93"/>
            <p:cNvGrpSpPr>
              <a:grpSpLocks/>
            </p:cNvGrpSpPr>
            <p:nvPr/>
          </p:nvGrpSpPr>
          <p:grpSpPr bwMode="auto">
            <a:xfrm>
              <a:off x="6428501" y="7255563"/>
              <a:ext cx="2355758" cy="2148293"/>
              <a:chOff x="2699792" y="4304121"/>
              <a:chExt cx="2356916" cy="2149215"/>
            </a:xfrm>
          </p:grpSpPr>
          <p:sp>
            <p:nvSpPr>
              <p:cNvPr id="51" name="TextBox 92"/>
              <p:cNvSpPr txBox="1"/>
              <p:nvPr/>
            </p:nvSpPr>
            <p:spPr>
              <a:xfrm>
                <a:off x="2743619" y="6134288"/>
                <a:ext cx="552239" cy="307740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</p:spPr>
            <p:txBody>
              <a:bodyPr wrap="none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fr-FR" sz="1400" b="0" i="1" dirty="0">
                    <a:solidFill>
                      <a:srgbClr val="FFFFFF"/>
                    </a:solidFill>
                    <a:latin typeface="Arial" charset="0"/>
                    <a:ea typeface="ヒラギノ角ゴ Pro W3"/>
                    <a:cs typeface="Arial" charset="0"/>
                  </a:rPr>
                  <a:t>Day-8</a:t>
                </a:r>
              </a:p>
            </p:txBody>
          </p:sp>
          <p:pic>
            <p:nvPicPr>
              <p:cNvPr id="113689" name="Picture 41" descr="D:\Sittler + Ac Réa.jpg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306"/>
              <a:stretch>
                <a:fillRect/>
              </a:stretch>
            </p:blipFill>
            <p:spPr bwMode="auto">
              <a:xfrm>
                <a:off x="2699792" y="4304121"/>
                <a:ext cx="2356916" cy="2149215"/>
              </a:xfrm>
              <a:prstGeom prst="rect">
                <a:avLst/>
              </a:pr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71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3687" name="ZoneTexte 52"/>
            <p:cNvSpPr txBox="1">
              <a:spLocks noChangeArrowheads="1"/>
            </p:cNvSpPr>
            <p:nvPr/>
          </p:nvSpPr>
          <p:spPr bwMode="auto">
            <a:xfrm>
              <a:off x="6460782" y="8984977"/>
              <a:ext cx="401017" cy="3383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itchFamily="34" charset="0"/>
                <a:buChar char="►"/>
                <a:defRPr sz="3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defTabSz="457200">
                <a:spcBef>
                  <a:spcPct val="20000"/>
                </a:spcBef>
                <a:buClr>
                  <a:schemeClr val="folHlink"/>
                </a:buClr>
                <a:buFont typeface="Wingdings" pitchFamily="2" charset="2"/>
                <a:buChar char="§"/>
                <a:defRPr sz="28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defTabSz="4572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itchFamily="34" charset="0"/>
                <a:buChar char="►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defTabSz="457200">
                <a:spcBef>
                  <a:spcPct val="20000"/>
                </a:spcBef>
                <a:buClr>
                  <a:schemeClr val="fol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defTabSz="457200">
                <a:spcBef>
                  <a:spcPct val="20000"/>
                </a:spcBef>
                <a:buClr>
                  <a:schemeClr val="hlink"/>
                </a:buClr>
                <a:buSzPct val="80000"/>
                <a:buFont typeface="Arial" pitchFamily="34" charset="0"/>
                <a:buChar char="►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itchFamily="34" charset="0"/>
                <a:buChar char="►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itchFamily="34" charset="0"/>
                <a:buChar char="►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itchFamily="34" charset="0"/>
                <a:buChar char="►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Arial" pitchFamily="34" charset="0"/>
                <a:buChar char="►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FR" altLang="en-US" sz="1600" i="1">
                  <a:solidFill>
                    <a:srgbClr val="002E4B"/>
                  </a:solidFill>
                  <a:ea typeface="ヒラギノ角ゴ Pro W3" pitchFamily="112" charset="-128"/>
                  <a:cs typeface="Arial" pitchFamily="34" charset="0"/>
                </a:rPr>
                <a:t>J-8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5695549" y="6488114"/>
            <a:ext cx="4416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0" u="sng" dirty="0">
                <a:solidFill>
                  <a:srgbClr val="FFFFFF"/>
                </a:solidFill>
                <a:latin typeface="Arial"/>
                <a:cs typeface="+mn-cs"/>
              </a:rPr>
              <a:t>Circulation</a:t>
            </a:r>
            <a:r>
              <a:rPr lang="en-GB" sz="1800" b="0" dirty="0">
                <a:solidFill>
                  <a:srgbClr val="FFFFFF"/>
                </a:solidFill>
                <a:latin typeface="Arial"/>
                <a:cs typeface="+mn-cs"/>
              </a:rPr>
              <a:t>. 2002 Dec 10;106(24):3006-8.</a:t>
            </a:r>
            <a:endParaRPr lang="fr-FR" sz="1800" b="0" dirty="0">
              <a:solidFill>
                <a:srgbClr val="FFFFFF"/>
              </a:solidFill>
              <a:latin typeface="Arial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-359552" y="246735"/>
            <a:ext cx="113323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April 2002: First </a:t>
            </a:r>
            <a:r>
              <a:rPr lang="fr-FR" altLang="fr-FR" sz="3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ever</a:t>
            </a: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3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seen</a:t>
            </a: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transcatheter valve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in </a:t>
            </a:r>
            <a:r>
              <a:rPr lang="fr-FR" altLang="fr-FR" sz="3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human</a:t>
            </a: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on TEE</a:t>
            </a:r>
          </a:p>
        </p:txBody>
      </p:sp>
      <p:pic>
        <p:nvPicPr>
          <p:cNvPr id="3" name="Echo2 Jour J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16165" b="21175"/>
          <a:stretch/>
        </p:blipFill>
        <p:spPr>
          <a:xfrm>
            <a:off x="761999" y="1708310"/>
            <a:ext cx="4861483" cy="3428186"/>
          </a:xfrm>
          <a:prstGeom prst="rect">
            <a:avLst/>
          </a:prstGeom>
        </p:spPr>
      </p:pic>
      <p:pic>
        <p:nvPicPr>
          <p:cNvPr id="5" name="SittlerValve27w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5640" t="8128" r="26603" b="33802"/>
          <a:stretch/>
        </p:blipFill>
        <p:spPr>
          <a:xfrm>
            <a:off x="5867400" y="1719195"/>
            <a:ext cx="4572000" cy="3447521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 1" descr="Operateurs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98"/>
          <a:stretch/>
        </p:blipFill>
        <p:spPr bwMode="auto">
          <a:xfrm>
            <a:off x="6065399" y="983410"/>
            <a:ext cx="3821795" cy="286671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75925" y="990602"/>
            <a:ext cx="4905676" cy="418174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3560171" y="3344737"/>
            <a:ext cx="3090461" cy="421322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350"/>
          </a:p>
        </p:txBody>
      </p:sp>
      <p:sp>
        <p:nvSpPr>
          <p:cNvPr id="18" name="ZoneTexte 44"/>
          <p:cNvSpPr txBox="1">
            <a:spLocks noChangeArrowheads="1"/>
          </p:cNvSpPr>
          <p:nvPr/>
        </p:nvSpPr>
        <p:spPr bwMode="auto">
          <a:xfrm>
            <a:off x="1911283" y="669544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en-US" sz="280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9" name="ZoneTexte 43"/>
          <p:cNvSpPr txBox="1"/>
          <p:nvPr/>
        </p:nvSpPr>
        <p:spPr bwMode="auto">
          <a:xfrm>
            <a:off x="461739" y="931155"/>
            <a:ext cx="5219334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fr-FR" sz="1350" dirty="0"/>
          </a:p>
          <a:p>
            <a:pPr indent="-257175" algn="l">
              <a:spcAft>
                <a:spcPts val="45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1- </a:t>
            </a:r>
            <a:r>
              <a:rPr lang="fr-FR" sz="2400" b="1" dirty="0" err="1">
                <a:solidFill>
                  <a:schemeClr val="bg1"/>
                </a:solidFill>
              </a:rPr>
              <a:t>Feasibility</a:t>
            </a:r>
            <a:r>
              <a:rPr lang="fr-FR" sz="2400" b="1" dirty="0">
                <a:solidFill>
                  <a:schemeClr val="bg1"/>
                </a:solidFill>
              </a:rPr>
              <a:t> of TAVR</a:t>
            </a:r>
          </a:p>
          <a:p>
            <a:pPr indent="-257175" algn="l">
              <a:spcAft>
                <a:spcPts val="45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2- </a:t>
            </a:r>
            <a:r>
              <a:rPr lang="fr-FR" sz="2400" b="1" dirty="0" err="1">
                <a:solidFill>
                  <a:schemeClr val="bg1"/>
                </a:solidFill>
              </a:rPr>
              <a:t>Accuracy</a:t>
            </a:r>
            <a:r>
              <a:rPr lang="fr-FR" sz="2400" b="1" dirty="0">
                <a:solidFill>
                  <a:schemeClr val="bg1"/>
                </a:solidFill>
              </a:rPr>
              <a:t> of valve placement </a:t>
            </a:r>
          </a:p>
          <a:p>
            <a:pPr indent="-257175" algn="l">
              <a:spcAft>
                <a:spcPts val="450"/>
              </a:spcAft>
              <a:defRPr/>
            </a:pPr>
            <a:r>
              <a:rPr lang="fr-FR" sz="2400" dirty="0">
                <a:solidFill>
                  <a:schemeClr val="bg1"/>
                </a:solidFill>
              </a:rPr>
              <a:t>3</a:t>
            </a:r>
            <a:r>
              <a:rPr lang="fr-FR" sz="2400" b="1" dirty="0">
                <a:solidFill>
                  <a:schemeClr val="bg1"/>
                </a:solidFill>
              </a:rPr>
              <a:t>- No THV </a:t>
            </a:r>
            <a:r>
              <a:rPr lang="fr-FR" sz="2400" b="1" dirty="0" err="1">
                <a:solidFill>
                  <a:schemeClr val="bg1"/>
                </a:solidFill>
              </a:rPr>
              <a:t>embolization</a:t>
            </a:r>
            <a:endParaRPr lang="fr-FR" sz="2400" b="1" dirty="0">
              <a:solidFill>
                <a:schemeClr val="bg1"/>
              </a:solidFill>
            </a:endParaRPr>
          </a:p>
          <a:p>
            <a:pPr indent="-257175" algn="l">
              <a:spcAft>
                <a:spcPts val="450"/>
              </a:spcAft>
              <a:defRPr/>
            </a:pPr>
            <a:r>
              <a:rPr lang="fr-FR" sz="2400" dirty="0">
                <a:solidFill>
                  <a:schemeClr val="bg1"/>
                </a:solidFill>
              </a:rPr>
              <a:t>4</a:t>
            </a:r>
            <a:r>
              <a:rPr lang="fr-FR" sz="2400" b="1" dirty="0">
                <a:solidFill>
                  <a:schemeClr val="bg1"/>
                </a:solidFill>
              </a:rPr>
              <a:t>- No </a:t>
            </a:r>
            <a:r>
              <a:rPr lang="fr-FR" sz="2400" b="1" dirty="0" err="1">
                <a:solidFill>
                  <a:schemeClr val="bg1"/>
                </a:solidFill>
              </a:rPr>
              <a:t>coronary</a:t>
            </a:r>
            <a:r>
              <a:rPr lang="fr-FR" sz="2400" b="1" dirty="0">
                <a:solidFill>
                  <a:schemeClr val="bg1"/>
                </a:solidFill>
              </a:rPr>
              <a:t> occlusion</a:t>
            </a:r>
          </a:p>
          <a:p>
            <a:pPr indent="-257175" algn="l">
              <a:spcAft>
                <a:spcPts val="450"/>
              </a:spcAft>
              <a:defRPr/>
            </a:pPr>
            <a:r>
              <a:rPr lang="fr-FR" sz="2400" dirty="0">
                <a:solidFill>
                  <a:schemeClr val="bg1"/>
                </a:solidFill>
              </a:rPr>
              <a:t>5</a:t>
            </a:r>
            <a:r>
              <a:rPr lang="fr-FR" sz="2400" b="1" dirty="0">
                <a:solidFill>
                  <a:schemeClr val="bg1"/>
                </a:solidFill>
              </a:rPr>
              <a:t>- No MR</a:t>
            </a:r>
          </a:p>
          <a:p>
            <a:pPr indent="-257175" algn="l">
              <a:spcAft>
                <a:spcPts val="450"/>
              </a:spcAft>
              <a:defRPr/>
            </a:pPr>
            <a:r>
              <a:rPr lang="fr-FR" sz="2400" dirty="0">
                <a:solidFill>
                  <a:schemeClr val="bg1"/>
                </a:solidFill>
              </a:rPr>
              <a:t>6- </a:t>
            </a:r>
            <a:r>
              <a:rPr lang="fr-FR" sz="2400" dirty="0" err="1">
                <a:solidFill>
                  <a:schemeClr val="bg1"/>
                </a:solidFill>
              </a:rPr>
              <a:t>Mild</a:t>
            </a:r>
            <a:r>
              <a:rPr lang="fr-FR" sz="2400" dirty="0">
                <a:solidFill>
                  <a:schemeClr val="bg1"/>
                </a:solidFill>
              </a:rPr>
              <a:t> PVL</a:t>
            </a:r>
            <a:endParaRPr lang="fr-FR" sz="2400" b="1" dirty="0">
              <a:solidFill>
                <a:schemeClr val="bg1"/>
              </a:solidFill>
            </a:endParaRPr>
          </a:p>
          <a:p>
            <a:pPr indent="-257175" algn="l">
              <a:spcAft>
                <a:spcPts val="45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7- No AV-Block</a:t>
            </a:r>
          </a:p>
          <a:p>
            <a:pPr indent="-257175" algn="l">
              <a:spcAft>
                <a:spcPts val="45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8- Optimal valvular </a:t>
            </a:r>
            <a:r>
              <a:rPr lang="fr-FR" sz="2400" b="1" dirty="0" err="1">
                <a:solidFill>
                  <a:schemeClr val="bg1"/>
                </a:solidFill>
              </a:rPr>
              <a:t>function</a:t>
            </a:r>
            <a:endParaRPr lang="fr-FR" sz="2400" b="1" dirty="0">
              <a:solidFill>
                <a:schemeClr val="bg1"/>
              </a:solidFill>
            </a:endParaRPr>
          </a:p>
          <a:p>
            <a:pPr indent="-257175" algn="l">
              <a:spcAft>
                <a:spcPts val="450"/>
              </a:spcAft>
              <a:defRPr/>
            </a:pPr>
            <a:r>
              <a:rPr lang="fr-FR" sz="2400" b="1" dirty="0">
                <a:solidFill>
                  <a:schemeClr val="bg1"/>
                </a:solidFill>
              </a:rPr>
              <a:t>9- Excellent </a:t>
            </a:r>
            <a:r>
              <a:rPr lang="fr-FR" sz="2400" b="1" dirty="0" err="1">
                <a:solidFill>
                  <a:schemeClr val="bg1"/>
                </a:solidFill>
              </a:rPr>
              <a:t>hemodynamics</a:t>
            </a:r>
            <a:endParaRPr lang="fr-FR" sz="2400" b="1" dirty="0">
              <a:solidFill>
                <a:schemeClr val="bg1"/>
              </a:solidFill>
            </a:endParaRPr>
          </a:p>
          <a:p>
            <a:pPr indent="-257175">
              <a:spcAft>
                <a:spcPts val="450"/>
              </a:spcAft>
              <a:defRPr/>
            </a:pPr>
            <a:endParaRPr lang="fr-FR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1" name="Rectangle 28"/>
          <p:cNvSpPr>
            <a:spLocks noChangeArrowheads="1"/>
          </p:cNvSpPr>
          <p:nvPr/>
        </p:nvSpPr>
        <p:spPr bwMode="auto">
          <a:xfrm>
            <a:off x="-189316" y="-22220"/>
            <a:ext cx="113323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3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Lessons</a:t>
            </a: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3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from</a:t>
            </a: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3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this</a:t>
            </a: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first case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867400" y="971669"/>
            <a:ext cx="4419600" cy="3152631"/>
          </a:xfrm>
          <a:prstGeom prst="rect">
            <a:avLst/>
          </a:prstGeom>
          <a:solidFill>
            <a:srgbClr val="EBF8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6438055" y="999739"/>
            <a:ext cx="307648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b="1" dirty="0">
                <a:solidFill>
                  <a:schemeClr val="bg2"/>
                </a:solidFill>
                <a:latin typeface="+mn-lt"/>
              </a:rPr>
              <a:t>First </a:t>
            </a:r>
            <a:r>
              <a:rPr lang="fr-FR" altLang="en-US" b="1" dirty="0" err="1">
                <a:solidFill>
                  <a:schemeClr val="bg2"/>
                </a:solidFill>
                <a:latin typeface="+mn-lt"/>
              </a:rPr>
              <a:t>series</a:t>
            </a:r>
            <a:endParaRPr lang="fr-FR" altLang="en-US" b="1" dirty="0">
              <a:solidFill>
                <a:schemeClr val="bg2"/>
              </a:solidFill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400" b="1" dirty="0">
                <a:solidFill>
                  <a:schemeClr val="bg2"/>
                </a:solidFill>
                <a:latin typeface="+mn-lt"/>
              </a:rPr>
              <a:t> (Rouen, 2002-2004)</a:t>
            </a:r>
          </a:p>
        </p:txBody>
      </p:sp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5940721" y="2083116"/>
            <a:ext cx="427296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>
                <a:solidFill>
                  <a:schemeClr val="bg2"/>
                </a:solidFill>
                <a:latin typeface="+mn-lt"/>
              </a:rPr>
              <a:t>40 </a:t>
            </a:r>
            <a:r>
              <a:rPr lang="fr-FR" altLang="en-US" sz="2400" dirty="0" err="1">
                <a:solidFill>
                  <a:schemeClr val="bg2"/>
                </a:solidFill>
                <a:latin typeface="+mn-lt"/>
              </a:rPr>
              <a:t>critical</a:t>
            </a:r>
            <a:r>
              <a:rPr lang="fr-FR" altLang="en-US" sz="2400" dirty="0">
                <a:solidFill>
                  <a:schemeClr val="bg2"/>
                </a:solidFill>
                <a:latin typeface="+mn-lt"/>
              </a:rPr>
              <a:t> cases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>
                <a:solidFill>
                  <a:schemeClr val="bg2"/>
                </a:solidFill>
                <a:latin typeface="+mn-lt"/>
              </a:rPr>
              <a:t>I-REVIVE / RECAST trials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>
                <a:solidFill>
                  <a:schemeClr val="bg2"/>
                </a:solidFill>
                <a:latin typeface="+mn-lt"/>
              </a:rPr>
              <a:t>Transseptal </a:t>
            </a:r>
            <a:r>
              <a:rPr lang="fr-FR" altLang="en-US" sz="2400" dirty="0" err="1">
                <a:solidFill>
                  <a:schemeClr val="bg2"/>
                </a:solidFill>
                <a:latin typeface="+mn-lt"/>
              </a:rPr>
              <a:t>approach</a:t>
            </a:r>
            <a:r>
              <a:rPr lang="fr-FR" altLang="en-US" sz="2400" dirty="0">
                <a:solidFill>
                  <a:schemeClr val="bg2"/>
                </a:solidFill>
                <a:latin typeface="+mn-lt"/>
              </a:rPr>
              <a:t> (80%)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 err="1">
                <a:solidFill>
                  <a:schemeClr val="bg2"/>
                </a:solidFill>
                <a:latin typeface="+mn-lt"/>
              </a:rPr>
              <a:t>Retrograde</a:t>
            </a:r>
            <a:r>
              <a:rPr lang="fr-FR" altLang="en-US" sz="2400" dirty="0">
                <a:solidFill>
                  <a:schemeClr val="bg2"/>
                </a:solidFill>
                <a:latin typeface="+mn-lt"/>
              </a:rPr>
              <a:t> </a:t>
            </a:r>
            <a:r>
              <a:rPr lang="fr-FR" altLang="en-US" sz="2400" dirty="0" err="1">
                <a:solidFill>
                  <a:schemeClr val="bg2"/>
                </a:solidFill>
                <a:latin typeface="+mn-lt"/>
              </a:rPr>
              <a:t>approach</a:t>
            </a:r>
            <a:r>
              <a:rPr lang="fr-FR" altLang="en-US" sz="2400" dirty="0">
                <a:solidFill>
                  <a:schemeClr val="bg2"/>
                </a:solidFill>
                <a:latin typeface="+mn-lt"/>
              </a:rPr>
              <a:t> 20%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400" dirty="0">
                <a:solidFill>
                  <a:schemeClr val="bg2"/>
                </a:solidFill>
                <a:latin typeface="+mn-lt"/>
              </a:rPr>
              <a:t>PVL </a:t>
            </a:r>
            <a:r>
              <a:rPr lang="fr-FR" altLang="en-US" sz="2400" u="sng" dirty="0">
                <a:solidFill>
                  <a:schemeClr val="bg2"/>
                </a:solidFill>
                <a:latin typeface="+mn-lt"/>
              </a:rPr>
              <a:t>&gt;</a:t>
            </a:r>
            <a:r>
              <a:rPr lang="fr-FR" altLang="en-US" sz="2400" dirty="0">
                <a:solidFill>
                  <a:schemeClr val="bg2"/>
                </a:solidFill>
                <a:latin typeface="+mn-lt"/>
              </a:rPr>
              <a:t> grade 2: 25%</a:t>
            </a:r>
          </a:p>
        </p:txBody>
      </p:sp>
      <p:sp>
        <p:nvSpPr>
          <p:cNvPr id="23" name="TextBox 20"/>
          <p:cNvSpPr txBox="1">
            <a:spLocks noChangeArrowheads="1"/>
          </p:cNvSpPr>
          <p:nvPr/>
        </p:nvSpPr>
        <p:spPr bwMode="auto">
          <a:xfrm>
            <a:off x="5468840" y="5994112"/>
            <a:ext cx="4932761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2000" b="1" i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fr-FR" altLang="en-US" b="1" i="1" dirty="0">
                <a:solidFill>
                  <a:schemeClr val="bg2"/>
                </a:solidFill>
                <a:latin typeface="+mn-lt"/>
              </a:rPr>
              <a:t>2004: First TAVR in USA</a:t>
            </a:r>
            <a:endParaRPr lang="fr-FR" altLang="en-US" sz="2000" b="1" i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6" name="Flèche vers le bas 25"/>
          <p:cNvSpPr/>
          <p:nvPr/>
        </p:nvSpPr>
        <p:spPr>
          <a:xfrm>
            <a:off x="10944779" y="-389538"/>
            <a:ext cx="673330" cy="555984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C6C099CF-C864-4C4F-9B6D-77EDB7283F26}"/>
              </a:ext>
            </a:extLst>
          </p:cNvPr>
          <p:cNvSpPr txBox="1"/>
          <p:nvPr/>
        </p:nvSpPr>
        <p:spPr>
          <a:xfrm>
            <a:off x="5752951" y="4254611"/>
            <a:ext cx="4534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5 patients </a:t>
            </a:r>
            <a:r>
              <a:rPr lang="fr-FR" sz="3600" dirty="0" err="1"/>
              <a:t>survived</a:t>
            </a:r>
            <a:r>
              <a:rPr lang="fr-FR" sz="3600" dirty="0"/>
              <a:t> </a:t>
            </a:r>
            <a:r>
              <a:rPr lang="fr-FR" sz="3600" u="sng" dirty="0"/>
              <a:t>&gt;</a:t>
            </a:r>
            <a:r>
              <a:rPr lang="fr-FR" sz="3600" dirty="0"/>
              <a:t> 5 </a:t>
            </a:r>
            <a:r>
              <a:rPr lang="fr-FR" sz="3600" dirty="0" err="1"/>
              <a:t>years</a:t>
            </a:r>
            <a:endParaRPr lang="fr-FR" sz="3600" dirty="0"/>
          </a:p>
        </p:txBody>
      </p:sp>
      <p:sp>
        <p:nvSpPr>
          <p:cNvPr id="7" name="Flèche : droite 6">
            <a:extLst>
              <a:ext uri="{FF2B5EF4-FFF2-40B4-BE49-F238E27FC236}">
                <a16:creationId xmlns="" xmlns:a16="http://schemas.microsoft.com/office/drawing/2014/main" id="{5E557A77-778E-4798-A6A7-081DDCB1AFED}"/>
              </a:ext>
            </a:extLst>
          </p:cNvPr>
          <p:cNvSpPr/>
          <p:nvPr/>
        </p:nvSpPr>
        <p:spPr>
          <a:xfrm>
            <a:off x="4953000" y="2438402"/>
            <a:ext cx="852751" cy="646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133771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-110490" y="533400"/>
            <a:ext cx="11253526" cy="76636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fr-FR" b="1" dirty="0">
                <a:solidFill>
                  <a:schemeClr val="bg1"/>
                </a:solidFill>
              </a:rPr>
              <a:t>  - </a:t>
            </a:r>
            <a:r>
              <a:rPr lang="fr-FR" b="1" dirty="0" err="1">
                <a:solidFill>
                  <a:schemeClr val="bg1"/>
                </a:solidFill>
              </a:rPr>
              <a:t>Female</a:t>
            </a:r>
            <a:r>
              <a:rPr lang="fr-FR" b="1" dirty="0">
                <a:solidFill>
                  <a:schemeClr val="bg1"/>
                </a:solidFill>
              </a:rPr>
              <a:t> 85 y/o	 - </a:t>
            </a:r>
            <a:r>
              <a:rPr lang="fr-FR" b="1" dirty="0" err="1">
                <a:solidFill>
                  <a:schemeClr val="bg1"/>
                </a:solidFill>
              </a:rPr>
              <a:t>Morbid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b="1" dirty="0" err="1">
                <a:solidFill>
                  <a:schemeClr val="bg1"/>
                </a:solidFill>
              </a:rPr>
              <a:t>obesity</a:t>
            </a:r>
            <a:r>
              <a:rPr lang="fr-FR" b="1" dirty="0">
                <a:solidFill>
                  <a:schemeClr val="bg1"/>
                </a:solidFill>
              </a:rPr>
              <a:t> &gt; 100kg   - </a:t>
            </a:r>
            <a:r>
              <a:rPr lang="fr-FR" b="1" dirty="0" err="1">
                <a:solidFill>
                  <a:schemeClr val="bg1"/>
                </a:solidFill>
              </a:rPr>
              <a:t>Severe</a:t>
            </a:r>
            <a:r>
              <a:rPr lang="fr-FR" b="1" dirty="0">
                <a:solidFill>
                  <a:schemeClr val="bg1"/>
                </a:solidFill>
              </a:rPr>
              <a:t> CAD – </a:t>
            </a:r>
            <a:r>
              <a:rPr lang="fr-FR" sz="2400" b="1" i="1" dirty="0">
                <a:solidFill>
                  <a:schemeClr val="bg1"/>
                </a:solidFill>
              </a:rPr>
              <a:t>Associated Mitral </a:t>
            </a:r>
            <a:r>
              <a:rPr lang="fr-FR" sz="2400" b="1" i="1" dirty="0" err="1">
                <a:solidFill>
                  <a:schemeClr val="bg1"/>
                </a:solidFill>
              </a:rPr>
              <a:t>Stenosis</a:t>
            </a:r>
            <a:endParaRPr lang="fr-FR" b="1" i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fr-FR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-441035" y="2022488"/>
            <a:ext cx="184731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en-US"/>
          </a:p>
          <a:p>
            <a:pPr eaLnBrk="0" hangingPunct="0"/>
            <a:endParaRPr lang="fr-FR" b="0"/>
          </a:p>
        </p:txBody>
      </p:sp>
      <p:grpSp>
        <p:nvGrpSpPr>
          <p:cNvPr id="27" name="Groupe 26"/>
          <p:cNvGrpSpPr/>
          <p:nvPr/>
        </p:nvGrpSpPr>
        <p:grpSpPr>
          <a:xfrm>
            <a:off x="3444894" y="1216047"/>
            <a:ext cx="6730795" cy="1851063"/>
            <a:chOff x="2749030" y="1305711"/>
            <a:chExt cx="5608996" cy="1851058"/>
          </a:xfrm>
        </p:grpSpPr>
        <p:sp>
          <p:nvSpPr>
            <p:cNvPr id="21521" name="Text Box 5"/>
            <p:cNvSpPr txBox="1">
              <a:spLocks noChangeArrowheads="1"/>
            </p:cNvSpPr>
            <p:nvPr/>
          </p:nvSpPr>
          <p:spPr bwMode="auto">
            <a:xfrm>
              <a:off x="2749030" y="1305711"/>
              <a:ext cx="5608996" cy="13849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 sz="2000" b="1" dirty="0"/>
                <a:t>Sept 2003</a:t>
              </a:r>
              <a:r>
                <a:rPr lang="en-US" sz="2000" dirty="0"/>
                <a:t>: massive pulmonary edema, </a:t>
              </a:r>
            </a:p>
            <a:p>
              <a:pPr>
                <a:buFont typeface="Wingdings" pitchFamily="2" charset="2"/>
                <a:buNone/>
              </a:pPr>
              <a:r>
                <a:rPr lang="en-US" sz="2000" dirty="0"/>
                <a:t>cardiogenic shock 	</a:t>
              </a:r>
              <a:r>
                <a:rPr lang="en-US" sz="2000" i="1" dirty="0">
                  <a:solidFill>
                    <a:srgbClr val="FFFF00"/>
                  </a:solidFill>
                </a:rPr>
                <a:t>Declined for SAVR</a:t>
              </a:r>
              <a:endParaRPr lang="en-US" sz="2000" dirty="0">
                <a:solidFill>
                  <a:srgbClr val="FFFF00"/>
                </a:solidFill>
              </a:endParaRPr>
            </a:p>
            <a:p>
              <a:pPr>
                <a:spcAft>
                  <a:spcPct val="30000"/>
                </a:spcAft>
                <a:buFont typeface="Wingdings" pitchFamily="2" charset="2"/>
                <a:buNone/>
              </a:pPr>
              <a:r>
                <a:rPr lang="en-US" sz="2000" dirty="0"/>
                <a:t>Transferred from Paris in pre-mortem state </a:t>
              </a:r>
              <a:r>
                <a:rPr lang="en-US" sz="2400" dirty="0">
                  <a:solidFill>
                    <a:srgbClr val="FFFF00"/>
                  </a:solidFill>
                </a:rPr>
                <a:t>Emergent TAVR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000" b="1" dirty="0">
                  <a:solidFill>
                    <a:srgbClr val="FFFF00"/>
                  </a:solidFill>
                </a:rPr>
                <a:t>: </a:t>
              </a:r>
              <a:r>
                <a:rPr lang="en-US" sz="2400" b="1" dirty="0">
                  <a:solidFill>
                    <a:srgbClr val="FFFF00"/>
                  </a:solidFill>
                </a:rPr>
                <a:t>retrograde approach</a:t>
              </a:r>
              <a:endParaRPr lang="fr-FR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21513" name="Text Box 18"/>
            <p:cNvSpPr txBox="1">
              <a:spLocks noChangeArrowheads="1"/>
            </p:cNvSpPr>
            <p:nvPr/>
          </p:nvSpPr>
          <p:spPr bwMode="auto">
            <a:xfrm>
              <a:off x="3403324" y="2756660"/>
              <a:ext cx="4854053" cy="40010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fr-FR" sz="2000" dirty="0">
                  <a:latin typeface="Calibri" pitchFamily="34" charset="0"/>
                </a:rPr>
                <a:t>Local </a:t>
              </a:r>
              <a:r>
                <a:rPr lang="fr-FR" sz="2000" dirty="0" err="1">
                  <a:latin typeface="Calibri" pitchFamily="34" charset="0"/>
                </a:rPr>
                <a:t>anesthesia</a:t>
              </a:r>
              <a:r>
                <a:rPr lang="fr-FR" sz="2000" dirty="0">
                  <a:latin typeface="Calibri" pitchFamily="34" charset="0"/>
                </a:rPr>
                <a:t>                 </a:t>
              </a:r>
              <a:r>
                <a:rPr lang="fr-FR" sz="2000" dirty="0" err="1">
                  <a:latin typeface="Calibri" pitchFamily="34" charset="0"/>
                </a:rPr>
                <a:t>Procedure</a:t>
              </a:r>
              <a:r>
                <a:rPr lang="fr-FR" sz="2000" dirty="0">
                  <a:latin typeface="Calibri" pitchFamily="34" charset="0"/>
                </a:rPr>
                <a:t> </a:t>
              </a:r>
              <a:r>
                <a:rPr lang="fr-FR" sz="2000" dirty="0" err="1">
                  <a:latin typeface="Calibri" pitchFamily="34" charset="0"/>
                </a:rPr>
                <a:t>duration</a:t>
              </a:r>
              <a:r>
                <a:rPr lang="fr-FR" sz="2000" dirty="0">
                  <a:latin typeface="Calibri" pitchFamily="34" charset="0"/>
                </a:rPr>
                <a:t>: 60 min</a:t>
              </a:r>
            </a:p>
          </p:txBody>
        </p:sp>
      </p:grpSp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-189316" y="13649"/>
            <a:ext cx="113323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32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Sept 2003 # 10. First </a:t>
            </a:r>
            <a:r>
              <a:rPr lang="fr-FR" altLang="fr-FR" sz="32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Planned</a:t>
            </a:r>
            <a:r>
              <a:rPr lang="fr-FR" altLang="fr-FR" sz="32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32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Retrograde</a:t>
            </a:r>
            <a:r>
              <a:rPr lang="fr-FR" altLang="fr-FR" sz="32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TAVR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4038600" y="3094583"/>
            <a:ext cx="2651687" cy="2419581"/>
            <a:chOff x="2938425" y="3962400"/>
            <a:chExt cx="2209739" cy="2419580"/>
          </a:xfrm>
        </p:grpSpPr>
        <p:grpSp>
          <p:nvGrpSpPr>
            <p:cNvPr id="24" name="Groupe 23"/>
            <p:cNvGrpSpPr/>
            <p:nvPr/>
          </p:nvGrpSpPr>
          <p:grpSpPr>
            <a:xfrm>
              <a:off x="3505054" y="3962400"/>
              <a:ext cx="1005489" cy="2014907"/>
              <a:chOff x="3596788" y="4192546"/>
              <a:chExt cx="1005489" cy="2014907"/>
            </a:xfrm>
            <a:solidFill>
              <a:srgbClr val="FFC000"/>
            </a:solidFill>
          </p:grpSpPr>
          <p:pic>
            <p:nvPicPr>
              <p:cNvPr id="21519" name="Picture 14" descr="C:\WINNT\Profiles\Administrateur\Bureau\BENSAMOUN VG-Ao Post.tif"/>
              <p:cNvPicPr>
                <a:picLocks noChangeAspect="1" noChangeArrowheads="1"/>
              </p:cNvPicPr>
              <p:nvPr/>
            </p:nvPicPr>
            <p:blipFill rotWithShape="1">
              <a:blip r:embed="rId7"/>
              <a:srcRect t="28831" b="4454"/>
              <a:stretch/>
            </p:blipFill>
            <p:spPr bwMode="auto">
              <a:xfrm>
                <a:off x="4197464" y="4192546"/>
                <a:ext cx="404813" cy="201490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20" name="Picture 15" descr="G:\Valve Implantable\I REVIVE\Patient n°6 (Mme BENSAMOUN)\BENSAMOUN VG-Ao Base.tif"/>
              <p:cNvPicPr>
                <a:picLocks noChangeAspect="1" noChangeArrowheads="1"/>
              </p:cNvPicPr>
              <p:nvPr/>
            </p:nvPicPr>
            <p:blipFill rotWithShape="1">
              <a:blip r:embed="rId8"/>
              <a:srcRect t="27989" b="4443"/>
              <a:stretch/>
            </p:blipFill>
            <p:spPr bwMode="auto">
              <a:xfrm>
                <a:off x="3596788" y="4192546"/>
                <a:ext cx="573088" cy="201014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1" name="ZoneTexte 20"/>
            <p:cNvSpPr txBox="1"/>
            <p:nvPr/>
          </p:nvSpPr>
          <p:spPr>
            <a:xfrm>
              <a:off x="2938425" y="6043426"/>
              <a:ext cx="2209739" cy="338554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chemeClr val="bg2">
                      <a:lumMod val="50000"/>
                    </a:schemeClr>
                  </a:solidFill>
                </a:rPr>
                <a:t>EOA: 0.60cm² to 1.62 cm²</a:t>
              </a: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6810290" y="3067110"/>
            <a:ext cx="3256257" cy="2420079"/>
            <a:chOff x="5800027" y="3318673"/>
            <a:chExt cx="3312780" cy="2420080"/>
          </a:xfrm>
        </p:grpSpPr>
        <p:graphicFrame>
          <p:nvGraphicFramePr>
            <p:cNvPr id="253953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40147471"/>
                </p:ext>
              </p:extLst>
            </p:nvPr>
          </p:nvGraphicFramePr>
          <p:xfrm>
            <a:off x="5899769" y="3318673"/>
            <a:ext cx="3213038" cy="24097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9" name="Photo Editor Photo" r:id="rId9" imgW="19504762" imgH="14628571" progId="">
                    <p:embed/>
                  </p:oleObj>
                </mc:Choice>
                <mc:Fallback>
                  <p:oleObj name="Photo Editor Photo" r:id="rId9" imgW="19504762" imgH="1462857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99769" y="3318673"/>
                          <a:ext cx="3213038" cy="24097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CC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5400">
                              <a:solidFill>
                                <a:srgbClr val="FF33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tx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ZoneTexte 24"/>
            <p:cNvSpPr txBox="1"/>
            <p:nvPr/>
          </p:nvSpPr>
          <p:spPr>
            <a:xfrm>
              <a:off x="5800027" y="5338643"/>
              <a:ext cx="20249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solidFill>
                    <a:srgbClr val="FFFF00"/>
                  </a:solidFill>
                </a:rPr>
                <a:t> 5 Y post-TAVR</a:t>
              </a:r>
            </a:p>
          </p:txBody>
        </p:sp>
      </p:grpSp>
      <p:pic>
        <p:nvPicPr>
          <p:cNvPr id="3" name="BEN 8 InflationValve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7780" y="1216047"/>
            <a:ext cx="2384346" cy="1986955"/>
          </a:xfrm>
          <a:prstGeom prst="rect">
            <a:avLst/>
          </a:prstGeom>
        </p:spPr>
      </p:pic>
      <p:pic>
        <p:nvPicPr>
          <p:cNvPr id="4" name="BEN 10 AngioSusPost.av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5709" y="3363687"/>
            <a:ext cx="2384346" cy="1981200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5364443" y="5734271"/>
            <a:ext cx="5030409" cy="982525"/>
            <a:chOff x="5364443" y="5734271"/>
            <a:chExt cx="5030409" cy="982525"/>
          </a:xfrm>
        </p:grpSpPr>
        <p:sp>
          <p:nvSpPr>
            <p:cNvPr id="6" name="Rectangle à coins arrondis 5"/>
            <p:cNvSpPr/>
            <p:nvPr/>
          </p:nvSpPr>
          <p:spPr>
            <a:xfrm>
              <a:off x="5364443" y="5734271"/>
              <a:ext cx="5030409" cy="98252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5940751" y="5810034"/>
              <a:ext cx="38777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solidFill>
                    <a:schemeClr val="bg2"/>
                  </a:solidFill>
                </a:rPr>
                <a:t>A first and good vision of</a:t>
              </a:r>
            </a:p>
            <a:p>
              <a:r>
                <a:rPr lang="fr-FR" sz="2400" dirty="0">
                  <a:solidFill>
                    <a:schemeClr val="bg2"/>
                  </a:solidFill>
                </a:rPr>
                <a:t>the future of TAVR !...</a:t>
              </a: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619" y="-76200"/>
            <a:ext cx="9875520" cy="867833"/>
          </a:xfrm>
        </p:spPr>
        <p:txBody>
          <a:bodyPr/>
          <a:lstStyle/>
          <a:p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PVT – Board of Directors 2003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546" y="1143000"/>
            <a:ext cx="10342705" cy="471914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Stanton Rowe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0" dirty="0">
                <a:solidFill>
                  <a:schemeClr val="bg1"/>
                </a:solidFill>
              </a:rPr>
              <a:t>President &amp; CEO</a:t>
            </a:r>
          </a:p>
          <a:p>
            <a:r>
              <a:rPr lang="en-US" b="1" dirty="0">
                <a:solidFill>
                  <a:schemeClr val="bg1"/>
                </a:solidFill>
              </a:rPr>
              <a:t>Stan Rabinovich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0" dirty="0">
                <a:solidFill>
                  <a:schemeClr val="bg1"/>
                </a:solidFill>
              </a:rPr>
              <a:t>Executive VP &amp; COO</a:t>
            </a:r>
          </a:p>
          <a:p>
            <a:r>
              <a:rPr lang="en-US" b="1" dirty="0">
                <a:solidFill>
                  <a:schemeClr val="bg1"/>
                </a:solidFill>
              </a:rPr>
              <a:t>Jeff Barnes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0" dirty="0">
                <a:solidFill>
                  <a:schemeClr val="bg1"/>
                </a:solidFill>
              </a:rPr>
              <a:t>Oxford Bioscience Partners</a:t>
            </a:r>
          </a:p>
          <a:p>
            <a:r>
              <a:rPr lang="en-US" b="1" dirty="0">
                <a:solidFill>
                  <a:schemeClr val="bg1"/>
                </a:solidFill>
              </a:rPr>
              <a:t>Yuval Binur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0" dirty="0">
                <a:solidFill>
                  <a:schemeClr val="bg1"/>
                </a:solidFill>
              </a:rPr>
              <a:t>Medica Venture Partners</a:t>
            </a:r>
          </a:p>
          <a:p>
            <a:r>
              <a:rPr lang="en-US" b="1" dirty="0">
                <a:solidFill>
                  <a:schemeClr val="bg1"/>
                </a:solidFill>
              </a:rPr>
              <a:t>Abi Zakai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0" dirty="0">
                <a:solidFill>
                  <a:schemeClr val="bg1"/>
                </a:solidFill>
              </a:rPr>
              <a:t>ARAN R&amp;D, President</a:t>
            </a:r>
          </a:p>
          <a:p>
            <a:r>
              <a:rPr lang="en-US" b="1" dirty="0">
                <a:solidFill>
                  <a:schemeClr val="bg1"/>
                </a:solidFill>
              </a:rPr>
              <a:t>Marv Woodall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0" dirty="0">
                <a:solidFill>
                  <a:schemeClr val="bg1"/>
                </a:solidFill>
              </a:rPr>
              <a:t>JJIS, Former President</a:t>
            </a:r>
          </a:p>
          <a:p>
            <a:r>
              <a:rPr lang="en-US" b="1" dirty="0">
                <a:solidFill>
                  <a:schemeClr val="bg1"/>
                </a:solidFill>
              </a:rPr>
              <a:t>Steve Oesterle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0" dirty="0">
                <a:solidFill>
                  <a:schemeClr val="bg1"/>
                </a:solidFill>
              </a:rPr>
              <a:t>Medtronic, SVP, Medicine</a:t>
            </a:r>
          </a:p>
          <a:p>
            <a:r>
              <a:rPr lang="en-US" b="1" dirty="0">
                <a:solidFill>
                  <a:schemeClr val="bg1"/>
                </a:solidFill>
              </a:rPr>
              <a:t>Paul LaViolette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0" dirty="0">
                <a:solidFill>
                  <a:schemeClr val="bg1"/>
                </a:solidFill>
              </a:rPr>
              <a:t>Boston Scientific, COO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4103876" y="5720735"/>
            <a:ext cx="6604179" cy="955964"/>
            <a:chOff x="4103876" y="5720735"/>
            <a:chExt cx="6604179" cy="955964"/>
          </a:xfrm>
        </p:grpSpPr>
        <p:sp>
          <p:nvSpPr>
            <p:cNvPr id="5" name="Rectangle à coins arrondis 4"/>
            <p:cNvSpPr/>
            <p:nvPr/>
          </p:nvSpPr>
          <p:spPr>
            <a:xfrm>
              <a:off x="4103876" y="5722592"/>
              <a:ext cx="6604179" cy="954107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4103876" y="5720735"/>
              <a:ext cx="660417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chemeClr val="bg2"/>
                  </a:solidFill>
                </a:rPr>
                <a:t>A lot of gratitude to the first </a:t>
              </a:r>
              <a:r>
                <a:rPr lang="fr-FR" sz="2800" dirty="0" err="1">
                  <a:solidFill>
                    <a:schemeClr val="bg2"/>
                  </a:solidFill>
                </a:rPr>
                <a:t>investors</a:t>
              </a:r>
              <a:endParaRPr lang="fr-FR" sz="2800" dirty="0">
                <a:solidFill>
                  <a:schemeClr val="bg2"/>
                </a:solidFill>
              </a:endParaRPr>
            </a:p>
            <a:p>
              <a:r>
                <a:rPr lang="fr-FR" sz="2800" dirty="0" err="1">
                  <a:solidFill>
                    <a:schemeClr val="bg2"/>
                  </a:solidFill>
                </a:rPr>
                <a:t>Without</a:t>
              </a:r>
              <a:r>
                <a:rPr lang="fr-FR" sz="2800" dirty="0">
                  <a:solidFill>
                    <a:schemeClr val="bg2"/>
                  </a:solidFill>
                </a:rPr>
                <a:t> </a:t>
              </a:r>
              <a:r>
                <a:rPr lang="fr-FR" sz="2800" dirty="0" err="1">
                  <a:solidFill>
                    <a:schemeClr val="bg2"/>
                  </a:solidFill>
                </a:rPr>
                <a:t>their</a:t>
              </a:r>
              <a:r>
                <a:rPr lang="fr-FR" sz="2800" dirty="0">
                  <a:solidFill>
                    <a:schemeClr val="bg2"/>
                  </a:solidFill>
                </a:rPr>
                <a:t> trust </a:t>
              </a:r>
              <a:r>
                <a:rPr lang="fr-FR" sz="2800" dirty="0" err="1">
                  <a:solidFill>
                    <a:schemeClr val="bg2"/>
                  </a:solidFill>
                </a:rPr>
                <a:t>we</a:t>
              </a:r>
              <a:r>
                <a:rPr lang="fr-FR" sz="2800" dirty="0">
                  <a:solidFill>
                    <a:schemeClr val="bg2"/>
                  </a:solidFill>
                </a:rPr>
                <a:t> </a:t>
              </a:r>
              <a:r>
                <a:rPr lang="fr-FR" sz="2800" dirty="0" err="1">
                  <a:solidFill>
                    <a:schemeClr val="bg2"/>
                  </a:solidFill>
                </a:rPr>
                <a:t>won’t</a:t>
              </a:r>
              <a:r>
                <a:rPr lang="fr-FR" sz="2800" dirty="0">
                  <a:solidFill>
                    <a:schemeClr val="bg2"/>
                  </a:solidFill>
                </a:rPr>
                <a:t> </a:t>
              </a:r>
              <a:r>
                <a:rPr lang="fr-FR" sz="2800" dirty="0" err="1">
                  <a:solidFill>
                    <a:schemeClr val="bg2"/>
                  </a:solidFill>
                </a:rPr>
                <a:t>be</a:t>
              </a:r>
              <a:r>
                <a:rPr lang="fr-FR" sz="2800" dirty="0">
                  <a:solidFill>
                    <a:schemeClr val="bg2"/>
                  </a:solidFill>
                </a:rPr>
                <a:t> </a:t>
              </a:r>
              <a:r>
                <a:rPr lang="fr-FR" sz="2800" dirty="0" err="1">
                  <a:solidFill>
                    <a:schemeClr val="bg2"/>
                  </a:solidFill>
                </a:rPr>
                <a:t>there</a:t>
              </a:r>
              <a:endParaRPr lang="fr-FR" sz="2800"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" y="76200"/>
            <a:ext cx="10972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latin typeface="+mn-lt"/>
              </a:rPr>
              <a:t>From</a:t>
            </a:r>
            <a:r>
              <a:rPr lang="fr-FR" sz="3200" dirty="0">
                <a:latin typeface="+mn-lt"/>
              </a:rPr>
              <a:t> 1985: Our Goal in </a:t>
            </a:r>
            <a:r>
              <a:rPr lang="fr-FR" sz="3200" dirty="0" err="1">
                <a:latin typeface="+mn-lt"/>
              </a:rPr>
              <a:t>Developing</a:t>
            </a:r>
            <a:r>
              <a:rPr lang="fr-FR" sz="3200" dirty="0">
                <a:latin typeface="+mn-lt"/>
              </a:rPr>
              <a:t> Transcatheter Valve Interventions for the </a:t>
            </a:r>
            <a:r>
              <a:rPr lang="fr-FR" sz="3200" dirty="0" err="1">
                <a:latin typeface="+mn-lt"/>
              </a:rPr>
              <a:t>Treatment</a:t>
            </a:r>
            <a:r>
              <a:rPr lang="fr-FR" sz="3200" dirty="0">
                <a:latin typeface="+mn-lt"/>
              </a:rPr>
              <a:t> of </a:t>
            </a:r>
            <a:r>
              <a:rPr lang="fr-FR" sz="3200" dirty="0" err="1">
                <a:latin typeface="+mn-lt"/>
              </a:rPr>
              <a:t>Degenerative</a:t>
            </a:r>
            <a:r>
              <a:rPr lang="fr-FR" sz="3200" dirty="0">
                <a:latin typeface="+mn-lt"/>
              </a:rPr>
              <a:t> AS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77669" y="1171247"/>
            <a:ext cx="9929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/>
              <a:t>« </a:t>
            </a:r>
            <a:r>
              <a:rPr lang="fr-FR" sz="2800" i="1" dirty="0" err="1"/>
              <a:t>Finding</a:t>
            </a:r>
            <a:r>
              <a:rPr lang="fr-FR" sz="2800" i="1" dirty="0"/>
              <a:t> solutions to an important </a:t>
            </a:r>
            <a:r>
              <a:rPr lang="fr-FR" sz="2800" i="1" dirty="0" err="1"/>
              <a:t>unmet</a:t>
            </a:r>
            <a:r>
              <a:rPr lang="fr-FR" sz="2800" i="1" dirty="0"/>
              <a:t> </a:t>
            </a:r>
            <a:r>
              <a:rPr lang="fr-FR" sz="2800" i="1" dirty="0" err="1"/>
              <a:t>clinical</a:t>
            </a:r>
            <a:r>
              <a:rPr lang="fr-FR" sz="2800" i="1" dirty="0"/>
              <a:t> </a:t>
            </a:r>
            <a:r>
              <a:rPr lang="fr-FR" sz="2800" i="1" dirty="0" err="1"/>
              <a:t>need</a:t>
            </a:r>
            <a:r>
              <a:rPr lang="fr-FR" sz="2800" i="1" dirty="0"/>
              <a:t> »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197253" y="2049396"/>
            <a:ext cx="10489272" cy="3457382"/>
            <a:chOff x="197251" y="2049396"/>
            <a:chExt cx="10489273" cy="3457382"/>
          </a:xfrm>
        </p:grpSpPr>
        <p:grpSp>
          <p:nvGrpSpPr>
            <p:cNvPr id="11" name="Groupe 10"/>
            <p:cNvGrpSpPr/>
            <p:nvPr/>
          </p:nvGrpSpPr>
          <p:grpSpPr>
            <a:xfrm>
              <a:off x="1895026" y="2049396"/>
              <a:ext cx="7377269" cy="3457382"/>
              <a:chOff x="1895026" y="2049396"/>
              <a:chExt cx="7377269" cy="3457382"/>
            </a:xfrm>
          </p:grpSpPr>
          <p:grpSp>
            <p:nvGrpSpPr>
              <p:cNvPr id="4" name="Group 23"/>
              <p:cNvGrpSpPr>
                <a:grpSpLocks/>
              </p:cNvGrpSpPr>
              <p:nvPr/>
            </p:nvGrpSpPr>
            <p:grpSpPr bwMode="auto">
              <a:xfrm>
                <a:off x="1895026" y="2049398"/>
                <a:ext cx="2753174" cy="3457380"/>
                <a:chOff x="-40534" y="1901008"/>
                <a:chExt cx="3116937" cy="5013387"/>
              </a:xfrm>
            </p:grpSpPr>
            <p:pic>
              <p:nvPicPr>
                <p:cNvPr id="5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lum bright="14000" contrast="20000"/>
                </a:blip>
                <a:srcRect l="29433" t="21270" r="38692" b="34184"/>
                <a:stretch>
                  <a:fillRect/>
                </a:stretch>
              </p:blipFill>
              <p:spPr bwMode="auto">
                <a:xfrm>
                  <a:off x="-40534" y="1901008"/>
                  <a:ext cx="3116937" cy="4099885"/>
                </a:xfrm>
                <a:prstGeom prst="rect">
                  <a:avLst/>
                </a:prstGeom>
                <a:noFill/>
                <a:ln w="9525">
                  <a:solidFill>
                    <a:schemeClr val="bg2">
                      <a:lumMod val="10000"/>
                    </a:schemeClr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6" name="ZoneTexte 9"/>
                <p:cNvSpPr txBox="1">
                  <a:spLocks noChangeArrowheads="1"/>
                </p:cNvSpPr>
                <p:nvPr/>
              </p:nvSpPr>
              <p:spPr bwMode="auto">
                <a:xfrm>
                  <a:off x="172320" y="5530889"/>
                  <a:ext cx="2662601" cy="1383506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12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12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12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12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12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12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12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12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12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en-US" sz="2000" i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Sept 1985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en-US" sz="1800" i="1" dirty="0" err="1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Balloon</a:t>
                  </a:r>
                  <a:r>
                    <a:rPr lang="fr-FR" altLang="en-US" sz="1800" i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Aortic 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en-US" sz="1800" i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Valvuloplasty (BAV)</a:t>
                  </a:r>
                </a:p>
              </p:txBody>
            </p:sp>
          </p:grpSp>
          <p:grpSp>
            <p:nvGrpSpPr>
              <p:cNvPr id="7" name="Groupe 19"/>
              <p:cNvGrpSpPr>
                <a:grpSpLocks/>
              </p:cNvGrpSpPr>
              <p:nvPr/>
            </p:nvGrpSpPr>
            <p:grpSpPr bwMode="auto">
              <a:xfrm>
                <a:off x="5857065" y="2049396"/>
                <a:ext cx="3415230" cy="3457382"/>
                <a:chOff x="4677820" y="2636636"/>
                <a:chExt cx="2845688" cy="3458664"/>
              </a:xfrm>
            </p:grpSpPr>
            <p:pic>
              <p:nvPicPr>
                <p:cNvPr id="8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534" t="42743" r="17973" b="3329"/>
                <a:stretch/>
              </p:blipFill>
              <p:spPr bwMode="auto">
                <a:xfrm>
                  <a:off x="4904204" y="2636636"/>
                  <a:ext cx="2385419" cy="32858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" name="ZoneTexte 14"/>
                <p:cNvSpPr txBox="1">
                  <a:spLocks noChangeArrowheads="1"/>
                </p:cNvSpPr>
                <p:nvPr/>
              </p:nvSpPr>
              <p:spPr bwMode="auto">
                <a:xfrm>
                  <a:off x="4677820" y="5079260"/>
                  <a:ext cx="2845688" cy="1016040"/>
                </a:xfrm>
                <a:prstGeom prst="rect">
                  <a:avLst/>
                </a:prstGeom>
                <a:solidFill>
                  <a:srgbClr val="FF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12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12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12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12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12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12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12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12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  <a:ea typeface="ヒラギノ角ゴ Pro W3" pitchFamily="112" charset="-128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en-US" sz="2000" i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April 2002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en-US" sz="2000" i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Transcatheter Aortic 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en-US" sz="2000" i="1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Valve Replacement (TAVR)</a:t>
                  </a:r>
                </a:p>
              </p:txBody>
            </p:sp>
          </p:grpSp>
          <p:sp>
            <p:nvSpPr>
              <p:cNvPr id="10" name="Flèche droite 9"/>
              <p:cNvSpPr/>
              <p:nvPr/>
            </p:nvSpPr>
            <p:spPr>
              <a:xfrm>
                <a:off x="4876800" y="3352800"/>
                <a:ext cx="990600" cy="49930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2" name="ZoneTexte 11"/>
            <p:cNvSpPr txBox="1"/>
            <p:nvPr/>
          </p:nvSpPr>
          <p:spPr>
            <a:xfrm>
              <a:off x="197251" y="3338860"/>
              <a:ext cx="1402948" cy="923330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/>
                <a:t>FIM: </a:t>
              </a:r>
            </a:p>
            <a:p>
              <a:r>
                <a:rPr lang="fr-FR" dirty="0"/>
                <a:t>The Lancet</a:t>
              </a:r>
            </a:p>
            <a:p>
              <a:r>
                <a:rPr lang="fr-FR" dirty="0"/>
                <a:t>Jan 1986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9296400" y="3338860"/>
              <a:ext cx="1390124" cy="923330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/>
                <a:t>FIM: </a:t>
              </a:r>
            </a:p>
            <a:p>
              <a:r>
                <a:rPr lang="fr-FR" dirty="0"/>
                <a:t>Circulation</a:t>
              </a:r>
            </a:p>
            <a:p>
              <a:r>
                <a:rPr lang="fr-FR" dirty="0" err="1"/>
                <a:t>Dec</a:t>
              </a:r>
              <a:r>
                <a:rPr lang="fr-FR" dirty="0"/>
                <a:t> 2002</a:t>
              </a: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3998258" y="5616387"/>
            <a:ext cx="6724125" cy="1261884"/>
            <a:chOff x="3962400" y="5643808"/>
            <a:chExt cx="6724125" cy="1261884"/>
          </a:xfrm>
        </p:grpSpPr>
        <p:sp>
          <p:nvSpPr>
            <p:cNvPr id="16" name="Rectangle à coins arrondis 10">
              <a:extLst>
                <a:ext uri="{FF2B5EF4-FFF2-40B4-BE49-F238E27FC236}">
                  <a16:creationId xmlns="" xmlns:a16="http://schemas.microsoft.com/office/drawing/2014/main" id="{F70224B5-8E49-4DFD-9E93-A33336E7A9DA}"/>
                </a:ext>
              </a:extLst>
            </p:cNvPr>
            <p:cNvSpPr/>
            <p:nvPr/>
          </p:nvSpPr>
          <p:spPr>
            <a:xfrm>
              <a:off x="3962400" y="5643808"/>
              <a:ext cx="6688267" cy="1214192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="" xmlns:a16="http://schemas.microsoft.com/office/drawing/2014/main" id="{7DD39617-309A-4321-B5F3-767AC80E24F3}"/>
                </a:ext>
              </a:extLst>
            </p:cNvPr>
            <p:cNvSpPr txBox="1"/>
            <p:nvPr/>
          </p:nvSpPr>
          <p:spPr>
            <a:xfrm>
              <a:off x="3962400" y="5643808"/>
              <a:ext cx="6724125" cy="12618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400" dirty="0" err="1">
                  <a:solidFill>
                    <a:schemeClr val="bg2"/>
                  </a:solidFill>
                </a:rPr>
                <a:t>Don’t</a:t>
              </a:r>
              <a:r>
                <a:rPr lang="fr-FR" sz="2400" dirty="0">
                  <a:solidFill>
                    <a:schemeClr val="bg2"/>
                  </a:solidFill>
                </a:rPr>
                <a:t> </a:t>
              </a:r>
              <a:r>
                <a:rPr lang="fr-FR" sz="2400" dirty="0" err="1">
                  <a:solidFill>
                    <a:schemeClr val="bg2"/>
                  </a:solidFill>
                </a:rPr>
                <a:t>untertake</a:t>
              </a:r>
              <a:r>
                <a:rPr lang="fr-FR" sz="2400" dirty="0">
                  <a:solidFill>
                    <a:schemeClr val="bg2"/>
                  </a:solidFill>
                </a:rPr>
                <a:t> a </a:t>
              </a:r>
              <a:r>
                <a:rPr lang="fr-FR" sz="2400" dirty="0" err="1">
                  <a:solidFill>
                    <a:schemeClr val="bg2"/>
                  </a:solidFill>
                </a:rPr>
                <a:t>project</a:t>
              </a:r>
              <a:r>
                <a:rPr lang="fr-FR" sz="2400" dirty="0">
                  <a:solidFill>
                    <a:schemeClr val="bg2"/>
                  </a:solidFill>
                </a:rPr>
                <a:t> </a:t>
              </a:r>
              <a:r>
                <a:rPr lang="fr-FR" sz="2400" dirty="0" err="1">
                  <a:solidFill>
                    <a:schemeClr val="bg2"/>
                  </a:solidFill>
                </a:rPr>
                <a:t>unless</a:t>
              </a:r>
              <a:r>
                <a:rPr lang="fr-FR" sz="2400" dirty="0">
                  <a:solidFill>
                    <a:schemeClr val="bg2"/>
                  </a:solidFill>
                </a:rPr>
                <a:t> </a:t>
              </a:r>
              <a:r>
                <a:rPr lang="fr-FR" sz="2400" dirty="0" err="1">
                  <a:solidFill>
                    <a:schemeClr val="bg2"/>
                  </a:solidFill>
                </a:rPr>
                <a:t>it</a:t>
              </a:r>
              <a:r>
                <a:rPr lang="fr-FR" sz="2400" dirty="0">
                  <a:solidFill>
                    <a:schemeClr val="bg2"/>
                  </a:solidFill>
                </a:rPr>
                <a:t> </a:t>
              </a:r>
              <a:r>
                <a:rPr lang="fr-FR" sz="2400" dirty="0" err="1">
                  <a:solidFill>
                    <a:schemeClr val="bg2"/>
                  </a:solidFill>
                </a:rPr>
                <a:t>is</a:t>
              </a:r>
              <a:r>
                <a:rPr lang="fr-FR" sz="2400" dirty="0">
                  <a:solidFill>
                    <a:schemeClr val="bg2"/>
                  </a:solidFill>
                </a:rPr>
                <a:t> </a:t>
              </a:r>
              <a:r>
                <a:rPr lang="fr-FR" sz="2400" dirty="0" err="1">
                  <a:solidFill>
                    <a:schemeClr val="bg2"/>
                  </a:solidFill>
                </a:rPr>
                <a:t>manifestly</a:t>
              </a:r>
              <a:r>
                <a:rPr lang="fr-FR" sz="2400" dirty="0">
                  <a:solidFill>
                    <a:schemeClr val="bg2"/>
                  </a:solidFill>
                </a:rPr>
                <a:t> important and </a:t>
              </a:r>
              <a:r>
                <a:rPr lang="fr-FR" sz="2400" dirty="0" err="1">
                  <a:solidFill>
                    <a:schemeClr val="bg2"/>
                  </a:solidFill>
                </a:rPr>
                <a:t>nearly</a:t>
              </a:r>
              <a:r>
                <a:rPr lang="fr-FR" sz="2400" dirty="0">
                  <a:solidFill>
                    <a:schemeClr val="bg2"/>
                  </a:solidFill>
                </a:rPr>
                <a:t> impossible </a:t>
              </a:r>
              <a:r>
                <a:rPr lang="fr-FR" sz="2800" dirty="0">
                  <a:solidFill>
                    <a:schemeClr val="bg2"/>
                  </a:solidFill>
                </a:rPr>
                <a:t>  </a:t>
              </a:r>
            </a:p>
            <a:p>
              <a:r>
                <a:rPr lang="fr-FR" sz="2400" i="1" dirty="0">
                  <a:solidFill>
                    <a:schemeClr val="bg2"/>
                  </a:solidFill>
                </a:rPr>
                <a:t>			Edwin 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218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wipe dir="r"/>
      </p:transition>
    </mc:Choice>
    <mc:Fallback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="" xmlns:a16="http://schemas.microsoft.com/office/drawing/2014/main" id="{02AF0C66-22F4-47F8-AEF6-9EDAD6CDE76F}"/>
              </a:ext>
            </a:extLst>
          </p:cNvPr>
          <p:cNvSpPr/>
          <p:nvPr/>
        </p:nvSpPr>
        <p:spPr>
          <a:xfrm>
            <a:off x="1641621" y="813331"/>
            <a:ext cx="7995340" cy="65766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252413" y="-100026"/>
            <a:ext cx="10415426" cy="10425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B5569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2004- PVT </a:t>
            </a:r>
            <a:r>
              <a:rPr lang="fr-FR" dirty="0" err="1">
                <a:solidFill>
                  <a:schemeClr val="bg1"/>
                </a:solidFill>
                <a:latin typeface="+mn-lt"/>
              </a:rPr>
              <a:t>Acquired</a:t>
            </a:r>
            <a:r>
              <a:rPr lang="fr-FR" dirty="0">
                <a:solidFill>
                  <a:schemeClr val="bg1"/>
                </a:solidFill>
                <a:latin typeface="+mn-lt"/>
              </a:rPr>
              <a:t> by Edwards </a:t>
            </a:r>
            <a:r>
              <a:rPr lang="fr-FR" dirty="0" err="1">
                <a:solidFill>
                  <a:schemeClr val="bg1"/>
                </a:solidFill>
                <a:latin typeface="+mn-lt"/>
              </a:rPr>
              <a:t>Lifesciences</a:t>
            </a:r>
            <a:endParaRPr lang="fr-FR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8262" y="911332"/>
            <a:ext cx="776206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400" b="1" dirty="0">
                <a:solidFill>
                  <a:schemeClr val="bg2"/>
                </a:solidFill>
              </a:rPr>
              <a:t>New valves, new </a:t>
            </a:r>
            <a:r>
              <a:rPr lang="fr-FR" sz="2400" b="1" dirty="0" err="1">
                <a:solidFill>
                  <a:schemeClr val="bg2"/>
                </a:solidFill>
              </a:rPr>
              <a:t>delivery</a:t>
            </a:r>
            <a:r>
              <a:rPr lang="fr-FR" sz="2400" b="1" dirty="0">
                <a:solidFill>
                  <a:schemeClr val="bg2"/>
                </a:solidFill>
              </a:rPr>
              <a:t> </a:t>
            </a:r>
            <a:r>
              <a:rPr lang="fr-FR" sz="2400" b="1" dirty="0" err="1">
                <a:solidFill>
                  <a:schemeClr val="bg2"/>
                </a:solidFill>
              </a:rPr>
              <a:t>systems</a:t>
            </a:r>
            <a:r>
              <a:rPr lang="fr-FR" sz="2400" b="1" dirty="0">
                <a:solidFill>
                  <a:schemeClr val="bg2"/>
                </a:solidFill>
              </a:rPr>
              <a:t>, new </a:t>
            </a:r>
            <a:r>
              <a:rPr lang="fr-FR" sz="2400" b="1" dirty="0" err="1">
                <a:solidFill>
                  <a:schemeClr val="bg2"/>
                </a:solidFill>
              </a:rPr>
              <a:t>approaches</a:t>
            </a:r>
            <a:endParaRPr lang="fr-FR" sz="2400" b="1" dirty="0">
              <a:solidFill>
                <a:schemeClr val="bg2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099623" y="1768798"/>
            <a:ext cx="877355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err="1">
                <a:solidFill>
                  <a:schemeClr val="bg1"/>
                </a:solidFill>
              </a:rPr>
              <a:t>From</a:t>
            </a:r>
            <a:r>
              <a:rPr lang="fr-FR" sz="2800" b="1" i="1" dirty="0">
                <a:solidFill>
                  <a:schemeClr val="bg1"/>
                </a:solidFill>
              </a:rPr>
              <a:t> </a:t>
            </a:r>
            <a:r>
              <a:rPr lang="fr-FR" sz="2800" b="1" i="1" dirty="0" err="1">
                <a:solidFill>
                  <a:schemeClr val="bg1"/>
                </a:solidFill>
              </a:rPr>
              <a:t>feasibility</a:t>
            </a:r>
            <a:r>
              <a:rPr lang="fr-FR" sz="2800" b="1" i="1" dirty="0">
                <a:solidFill>
                  <a:schemeClr val="bg1"/>
                </a:solidFill>
              </a:rPr>
              <a:t> </a:t>
            </a:r>
            <a:r>
              <a:rPr lang="fr-FR" sz="2800" b="1" i="1" dirty="0" err="1">
                <a:solidFill>
                  <a:schemeClr val="bg1"/>
                </a:solidFill>
              </a:rPr>
              <a:t>studies</a:t>
            </a:r>
            <a:r>
              <a:rPr lang="fr-FR" sz="2800" b="1" i="1" dirty="0">
                <a:solidFill>
                  <a:schemeClr val="bg1"/>
                </a:solidFill>
              </a:rPr>
              <a:t> to </a:t>
            </a:r>
            <a:r>
              <a:rPr lang="fr-FR" sz="2800" b="1" i="1" dirty="0" err="1">
                <a:solidFill>
                  <a:schemeClr val="bg1"/>
                </a:solidFill>
              </a:rPr>
              <a:t>larger</a:t>
            </a:r>
            <a:r>
              <a:rPr lang="fr-FR" sz="2800" b="1" i="1" dirty="0">
                <a:solidFill>
                  <a:schemeClr val="bg1"/>
                </a:solidFill>
              </a:rPr>
              <a:t> </a:t>
            </a:r>
            <a:r>
              <a:rPr lang="fr-FR" sz="2800" b="1" i="1" dirty="0" err="1">
                <a:solidFill>
                  <a:schemeClr val="bg1"/>
                </a:solidFill>
              </a:rPr>
              <a:t>clinical</a:t>
            </a:r>
            <a:r>
              <a:rPr lang="fr-FR" sz="2800" b="1" i="1" dirty="0">
                <a:solidFill>
                  <a:schemeClr val="bg1"/>
                </a:solidFill>
              </a:rPr>
              <a:t> </a:t>
            </a:r>
            <a:r>
              <a:rPr lang="fr-FR" sz="2800" b="1" i="1" dirty="0" err="1">
                <a:solidFill>
                  <a:schemeClr val="bg1"/>
                </a:solidFill>
              </a:rPr>
              <a:t>registries</a:t>
            </a:r>
            <a:endParaRPr lang="fr-FR" sz="2800" b="1" i="1" dirty="0">
              <a:solidFill>
                <a:schemeClr val="bg1"/>
              </a:solidFill>
            </a:endParaRPr>
          </a:p>
          <a:p>
            <a:r>
              <a:rPr lang="fr-FR" sz="2800" i="1" dirty="0">
                <a:solidFill>
                  <a:schemeClr val="bg1"/>
                </a:solidFill>
              </a:rPr>
              <a:t>and </a:t>
            </a:r>
            <a:r>
              <a:rPr lang="fr-FR" sz="2800" i="1" dirty="0" err="1">
                <a:solidFill>
                  <a:schemeClr val="bg1"/>
                </a:solidFill>
              </a:rPr>
              <a:t>randomized</a:t>
            </a:r>
            <a:r>
              <a:rPr lang="fr-FR" sz="2800" i="1" dirty="0">
                <a:solidFill>
                  <a:schemeClr val="bg1"/>
                </a:solidFill>
              </a:rPr>
              <a:t> trials</a:t>
            </a:r>
            <a:endParaRPr lang="en-US" sz="2800" b="1" i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="" xmlns:a16="http://schemas.microsoft.com/office/drawing/2014/main" id="{36991C05-8E24-4198-A3D7-A0853D34BC0D}"/>
              </a:ext>
            </a:extLst>
          </p:cNvPr>
          <p:cNvSpPr txBox="1"/>
          <p:nvPr/>
        </p:nvSpPr>
        <p:spPr>
          <a:xfrm>
            <a:off x="1758261" y="3073267"/>
            <a:ext cx="70209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The start of a new </a:t>
            </a:r>
            <a:r>
              <a:rPr lang="fr-FR" sz="4800" dirty="0" err="1"/>
              <a:t>era</a:t>
            </a:r>
            <a:r>
              <a:rPr lang="fr-FR" sz="4800" dirty="0"/>
              <a:t> for TAVR</a:t>
            </a:r>
          </a:p>
        </p:txBody>
      </p:sp>
    </p:spTree>
    <p:extLst>
      <p:ext uri="{BB962C8B-B14F-4D97-AF65-F5344CB8AC3E}">
        <p14:creationId xmlns:p14="http://schemas.microsoft.com/office/powerpoint/2010/main" val="139609371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-619124" y="252413"/>
            <a:ext cx="12098656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defTabSz="457200">
              <a:lnSpc>
                <a:spcPts val="3225"/>
              </a:lnSpc>
              <a:spcAft>
                <a:spcPts val="1200"/>
              </a:spcAft>
            </a:pPr>
            <a:r>
              <a:rPr lang="fr-FR" altLang="fr-FR" sz="3600" b="0" dirty="0">
                <a:latin typeface="+mn-lt"/>
                <a:cs typeface="+mn-cs"/>
              </a:rPr>
              <a:t>The issues of </a:t>
            </a:r>
            <a:r>
              <a:rPr lang="fr-FR" altLang="fr-FR" sz="3600" b="0" dirty="0" err="1">
                <a:latin typeface="+mn-lt"/>
                <a:cs typeface="+mn-cs"/>
              </a:rPr>
              <a:t>preclinical</a:t>
            </a:r>
            <a:r>
              <a:rPr lang="fr-FR" altLang="fr-FR" sz="3600" b="0" dirty="0">
                <a:latin typeface="+mn-lt"/>
                <a:cs typeface="+mn-cs"/>
              </a:rPr>
              <a:t> engineering</a:t>
            </a:r>
            <a:br>
              <a:rPr lang="fr-FR" altLang="fr-FR" sz="3600" b="0" dirty="0">
                <a:latin typeface="+mn-lt"/>
                <a:cs typeface="+mn-cs"/>
              </a:rPr>
            </a:br>
            <a:r>
              <a:rPr lang="fr-FR" altLang="fr-FR" sz="3600" b="0" dirty="0">
                <a:latin typeface="+mn-lt"/>
                <a:cs typeface="+mn-cs"/>
              </a:rPr>
              <a:t/>
            </a:r>
            <a:br>
              <a:rPr lang="fr-FR" altLang="fr-FR" sz="3600" b="0" dirty="0">
                <a:latin typeface="+mn-lt"/>
                <a:cs typeface="+mn-cs"/>
              </a:rPr>
            </a:br>
            <a:endParaRPr lang="fr-FR" altLang="fr-FR" sz="3600" b="0" dirty="0">
              <a:latin typeface="+mn-lt"/>
              <a:cs typeface="+mn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9080" y="4191000"/>
            <a:ext cx="4846320" cy="5222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0" hangingPunct="0">
              <a:defRPr/>
            </a:pPr>
            <a:r>
              <a:rPr lang="en-US" sz="2800" dirty="0">
                <a:solidFill>
                  <a:prstClr val="white"/>
                </a:solidFill>
                <a:latin typeface="Arial Narrow" pitchFamily="34" charset="0"/>
                <a:ea typeface="ヒラギノ角ゴ Pro W3" charset="-128"/>
                <a:cs typeface="+mn-cs"/>
              </a:rPr>
              <a:t>Delivery catheter system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6696" y="3124202"/>
            <a:ext cx="4878704" cy="5222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0" hangingPunct="0">
              <a:defRPr/>
            </a:pPr>
            <a:r>
              <a:rPr lang="en-US" sz="2800" dirty="0">
                <a:solidFill>
                  <a:prstClr val="white"/>
                </a:solidFill>
                <a:latin typeface="Arial Narrow" pitchFamily="34" charset="0"/>
                <a:ea typeface="ヒラギノ角ゴ Pro W3" charset="-128"/>
                <a:cs typeface="+mn-cs"/>
              </a:rPr>
              <a:t>Crimping / Loading system</a:t>
            </a:r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480063" y="4724401"/>
            <a:ext cx="542163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algn="l" defTabSz="457200"/>
            <a:r>
              <a:rPr lang="en-US" altLang="fr-FR" sz="2400" b="0" dirty="0">
                <a:solidFill>
                  <a:prstClr val="white"/>
                </a:solidFill>
                <a:latin typeface="+mn-lt"/>
                <a:cs typeface="+mn-cs"/>
              </a:rPr>
              <a:t>Valve housing, shaft, working handle, </a:t>
            </a:r>
          </a:p>
          <a:p>
            <a:pPr algn="l" defTabSz="457200"/>
            <a:r>
              <a:rPr lang="en-US" altLang="fr-FR" sz="2400" b="0" dirty="0">
                <a:solidFill>
                  <a:prstClr val="white"/>
                </a:solidFill>
                <a:latin typeface="+mn-lt"/>
                <a:cs typeface="+mn-cs"/>
              </a:rPr>
              <a:t>retrieve, profile, ergonomics</a:t>
            </a: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-114300" y="3657602"/>
            <a:ext cx="5303520" cy="460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defTabSz="457200"/>
            <a:r>
              <a:rPr lang="en-US" altLang="fr-FR" sz="2400" b="0" dirty="0">
                <a:solidFill>
                  <a:prstClr val="white"/>
                </a:solidFill>
                <a:latin typeface="+mn-lt"/>
                <a:cs typeface="+mn-cs"/>
              </a:rPr>
              <a:t>Atraumatic, user-friendly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83846" y="914402"/>
            <a:ext cx="4821554" cy="523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0" hangingPunct="0">
              <a:defRPr/>
            </a:pPr>
            <a:r>
              <a:rPr lang="en-US" sz="2800" dirty="0">
                <a:solidFill>
                  <a:prstClr val="white"/>
                </a:solidFill>
                <a:latin typeface="Arial Narrow" pitchFamily="34" charset="0"/>
                <a:ea typeface="ヒラギノ角ゴ Pro W3" charset="-128"/>
                <a:cs typeface="+mn-cs"/>
              </a:rPr>
              <a:t>Bioprosthetic heart valve</a:t>
            </a: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541020" y="1503359"/>
            <a:ext cx="5381626" cy="15700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algn="l" defTabSz="457200"/>
            <a:r>
              <a:rPr lang="en-US" altLang="fr-FR" sz="2400" i="1" dirty="0">
                <a:solidFill>
                  <a:prstClr val="white"/>
                </a:solidFill>
                <a:latin typeface="+mn-lt"/>
                <a:cs typeface="+mn-cs"/>
              </a:rPr>
              <a:t>Support structure</a:t>
            </a:r>
            <a:r>
              <a:rPr lang="en-US" altLang="fr-FR" sz="2400" b="0" dirty="0">
                <a:solidFill>
                  <a:prstClr val="white"/>
                </a:solidFill>
                <a:latin typeface="+mn-lt"/>
                <a:cs typeface="+mn-cs"/>
              </a:rPr>
              <a:t>: stent frame</a:t>
            </a:r>
          </a:p>
          <a:p>
            <a:pPr algn="l" defTabSz="457200"/>
            <a:r>
              <a:rPr lang="en-US" altLang="fr-FR" sz="2400" i="1" dirty="0">
                <a:solidFill>
                  <a:prstClr val="white"/>
                </a:solidFill>
                <a:latin typeface="+mn-lt"/>
                <a:cs typeface="+mn-cs"/>
              </a:rPr>
              <a:t>Valvular structure</a:t>
            </a:r>
            <a:r>
              <a:rPr lang="en-US" altLang="fr-FR" sz="2400" b="0" dirty="0">
                <a:solidFill>
                  <a:srgbClr val="FFFF00"/>
                </a:solidFill>
                <a:latin typeface="+mn-lt"/>
                <a:cs typeface="+mn-cs"/>
              </a:rPr>
              <a:t>: </a:t>
            </a:r>
            <a:r>
              <a:rPr lang="en-US" altLang="fr-FR" sz="2400" b="0" dirty="0">
                <a:solidFill>
                  <a:prstClr val="white"/>
                </a:solidFill>
                <a:latin typeface="+mn-lt"/>
                <a:cs typeface="+mn-cs"/>
              </a:rPr>
              <a:t>leaflets, </a:t>
            </a:r>
          </a:p>
          <a:p>
            <a:pPr algn="l" defTabSz="457200"/>
            <a:r>
              <a:rPr lang="en-US" altLang="fr-FR" sz="2400" b="0" dirty="0">
                <a:solidFill>
                  <a:prstClr val="white"/>
                </a:solidFill>
                <a:latin typeface="+mn-lt"/>
                <a:cs typeface="+mn-cs"/>
              </a:rPr>
              <a:t>sealing skirt, attachment posts, anchoring/function, sutures</a:t>
            </a:r>
          </a:p>
        </p:txBody>
      </p:sp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6185536" y="914400"/>
            <a:ext cx="4754880" cy="4505452"/>
            <a:chOff x="5277967" y="1255712"/>
            <a:chExt cx="3962400" cy="4505208"/>
          </a:xfrm>
          <a:noFill/>
        </p:grpSpPr>
        <p:sp>
          <p:nvSpPr>
            <p:cNvPr id="10" name="Rectangle 9"/>
            <p:cNvSpPr/>
            <p:nvPr/>
          </p:nvSpPr>
          <p:spPr>
            <a:xfrm>
              <a:off x="5446242" y="1255712"/>
              <a:ext cx="3581400" cy="4505208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>
                <a:defRPr/>
              </a:pPr>
              <a:endParaRPr lang="fr-FR" b="0">
                <a:solidFill>
                  <a:prstClr val="white"/>
                </a:solidFill>
              </a:endParaRPr>
            </a:p>
          </p:txBody>
        </p:sp>
        <p:grpSp>
          <p:nvGrpSpPr>
            <p:cNvPr id="11" name="Group 17"/>
            <p:cNvGrpSpPr>
              <a:grpSpLocks/>
            </p:cNvGrpSpPr>
            <p:nvPr/>
          </p:nvGrpSpPr>
          <p:grpSpPr bwMode="auto">
            <a:xfrm>
              <a:off x="5277967" y="1331908"/>
              <a:ext cx="3962400" cy="4362219"/>
              <a:chOff x="5277967" y="1331908"/>
              <a:chExt cx="3962400" cy="4362219"/>
            </a:xfrm>
            <a:grpFill/>
          </p:grpSpPr>
          <p:sp>
            <p:nvSpPr>
              <p:cNvPr id="14" name="TextBox 5"/>
              <p:cNvSpPr txBox="1">
                <a:spLocks noChangeArrowheads="1"/>
              </p:cNvSpPr>
              <p:nvPr/>
            </p:nvSpPr>
            <p:spPr bwMode="auto">
              <a:xfrm>
                <a:off x="5554878" y="1331908"/>
                <a:ext cx="3048000" cy="52319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9pPr>
              </a:lstStyle>
              <a:p>
                <a:pPr defTabSz="457200"/>
                <a:r>
                  <a:rPr lang="en-US" altLang="fr-FR" sz="2400" b="0" dirty="0">
                    <a:solidFill>
                      <a:srgbClr val="FFFF00"/>
                    </a:solidFill>
                    <a:cs typeface="+mn-cs"/>
                  </a:rPr>
                  <a:t>     </a:t>
                </a:r>
                <a:r>
                  <a:rPr lang="en-US" altLang="fr-FR" sz="2800" dirty="0">
                    <a:latin typeface="+mn-lt"/>
                    <a:cs typeface="+mn-cs"/>
                  </a:rPr>
                  <a:t>Design-Geometry</a:t>
                </a:r>
              </a:p>
            </p:txBody>
          </p:sp>
          <p:sp>
            <p:nvSpPr>
              <p:cNvPr id="15" name="TextBox 6"/>
              <p:cNvSpPr txBox="1">
                <a:spLocks noChangeArrowheads="1"/>
              </p:cNvSpPr>
              <p:nvPr/>
            </p:nvSpPr>
            <p:spPr bwMode="auto">
              <a:xfrm>
                <a:off x="5446713" y="2900965"/>
                <a:ext cx="3581400" cy="95405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9pPr>
              </a:lstStyle>
              <a:p>
                <a:pPr defTabSz="457200"/>
                <a:r>
                  <a:rPr lang="en-US" altLang="fr-FR" sz="2800" dirty="0">
                    <a:latin typeface="+mn-lt"/>
                    <a:cs typeface="+mn-cs"/>
                  </a:rPr>
                  <a:t>Material selection and characterization </a:t>
                </a:r>
              </a:p>
            </p:txBody>
          </p:sp>
          <p:sp>
            <p:nvSpPr>
              <p:cNvPr id="16" name="TextBox 8"/>
              <p:cNvSpPr txBox="1">
                <a:spLocks noChangeArrowheads="1"/>
              </p:cNvSpPr>
              <p:nvPr/>
            </p:nvSpPr>
            <p:spPr bwMode="auto">
              <a:xfrm>
                <a:off x="5277967" y="4740072"/>
                <a:ext cx="3962400" cy="95405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9pPr>
              </a:lstStyle>
              <a:p>
                <a:pPr defTabSz="457200"/>
                <a:r>
                  <a:rPr lang="en-US" altLang="fr-FR" sz="2800" dirty="0">
                    <a:latin typeface="+mn-lt"/>
                    <a:cs typeface="+mn-cs"/>
                  </a:rPr>
                  <a:t>Material manufacturing </a:t>
                </a:r>
              </a:p>
              <a:p>
                <a:pPr defTabSz="457200"/>
                <a:r>
                  <a:rPr lang="en-US" altLang="fr-FR" sz="2800" dirty="0">
                    <a:latin typeface="+mn-lt"/>
                    <a:cs typeface="+mn-cs"/>
                  </a:rPr>
                  <a:t>and processing</a:t>
                </a:r>
                <a:endParaRPr lang="en-US" altLang="fr-FR" sz="2400" dirty="0">
                  <a:latin typeface="+mn-lt"/>
                  <a:cs typeface="+mn-cs"/>
                </a:endParaRPr>
              </a:p>
            </p:txBody>
          </p:sp>
        </p:grpSp>
        <p:sp>
          <p:nvSpPr>
            <p:cNvPr id="12" name="Up-Down Arrow 28"/>
            <p:cNvSpPr/>
            <p:nvPr/>
          </p:nvSpPr>
          <p:spPr>
            <a:xfrm>
              <a:off x="7043267" y="2028715"/>
              <a:ext cx="371475" cy="723861"/>
            </a:xfrm>
            <a:prstGeom prst="upDownArrow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>
                <a:defRPr/>
              </a:pPr>
              <a:endParaRPr lang="fr-FR" b="0">
                <a:solidFill>
                  <a:prstClr val="white"/>
                </a:solidFill>
              </a:endParaRPr>
            </a:p>
          </p:txBody>
        </p:sp>
        <p:sp>
          <p:nvSpPr>
            <p:cNvPr id="13" name="Up-Down Arrow 29"/>
            <p:cNvSpPr/>
            <p:nvPr/>
          </p:nvSpPr>
          <p:spPr>
            <a:xfrm>
              <a:off x="7071842" y="3935198"/>
              <a:ext cx="371475" cy="723861"/>
            </a:xfrm>
            <a:prstGeom prst="upDownArrow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>
                <a:defRPr/>
              </a:pPr>
              <a:endParaRPr lang="fr-FR" b="0">
                <a:solidFill>
                  <a:prstClr val="white"/>
                </a:solidFill>
              </a:endParaRPr>
            </a:p>
          </p:txBody>
        </p:sp>
      </p:grpSp>
      <p:sp>
        <p:nvSpPr>
          <p:cNvPr id="17" name="Left-Right Arrow 16"/>
          <p:cNvSpPr/>
          <p:nvPr/>
        </p:nvSpPr>
        <p:spPr>
          <a:xfrm>
            <a:off x="5375910" y="990602"/>
            <a:ext cx="809626" cy="371475"/>
          </a:xfrm>
          <a:prstGeom prst="left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endParaRPr lang="fr-FR" b="0">
              <a:solidFill>
                <a:prstClr val="white"/>
              </a:solidFill>
            </a:endParaRPr>
          </a:p>
        </p:txBody>
      </p:sp>
      <p:sp>
        <p:nvSpPr>
          <p:cNvPr id="18" name="Left-Right Arrow 17"/>
          <p:cNvSpPr/>
          <p:nvPr/>
        </p:nvSpPr>
        <p:spPr>
          <a:xfrm>
            <a:off x="5338763" y="3107390"/>
            <a:ext cx="883920" cy="371475"/>
          </a:xfrm>
          <a:prstGeom prst="left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endParaRPr lang="fr-FR" b="0">
              <a:solidFill>
                <a:prstClr val="white"/>
              </a:solidFill>
            </a:endParaRPr>
          </a:p>
        </p:txBody>
      </p:sp>
      <p:sp>
        <p:nvSpPr>
          <p:cNvPr id="19" name="Left-Right Arrow 19"/>
          <p:cNvSpPr/>
          <p:nvPr/>
        </p:nvSpPr>
        <p:spPr>
          <a:xfrm>
            <a:off x="5375910" y="4284664"/>
            <a:ext cx="883920" cy="371475"/>
          </a:xfrm>
          <a:prstGeom prst="left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endParaRPr lang="fr-FR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0321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-619124" y="252413"/>
            <a:ext cx="12098656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defTabSz="457200">
              <a:lnSpc>
                <a:spcPts val="3225"/>
              </a:lnSpc>
              <a:spcAft>
                <a:spcPts val="1200"/>
              </a:spcAft>
            </a:pPr>
            <a:r>
              <a:rPr lang="fr-FR" altLang="fr-FR" sz="3600" b="0" dirty="0">
                <a:latin typeface="+mn-lt"/>
                <a:cs typeface="+mn-cs"/>
              </a:rPr>
              <a:t>The issues of </a:t>
            </a:r>
            <a:r>
              <a:rPr lang="fr-FR" altLang="fr-FR" sz="3600" b="0" dirty="0" err="1">
                <a:latin typeface="+mn-lt"/>
                <a:cs typeface="+mn-cs"/>
              </a:rPr>
              <a:t>preclinical</a:t>
            </a:r>
            <a:r>
              <a:rPr lang="fr-FR" altLang="fr-FR" sz="3600" b="0" dirty="0">
                <a:latin typeface="+mn-lt"/>
                <a:cs typeface="+mn-cs"/>
              </a:rPr>
              <a:t> engineering</a:t>
            </a:r>
            <a:br>
              <a:rPr lang="fr-FR" altLang="fr-FR" sz="3600" b="0" dirty="0">
                <a:latin typeface="+mn-lt"/>
                <a:cs typeface="+mn-cs"/>
              </a:rPr>
            </a:br>
            <a:r>
              <a:rPr lang="fr-FR" altLang="fr-FR" sz="3600" b="0" dirty="0">
                <a:solidFill>
                  <a:prstClr val="white"/>
                </a:solidFill>
                <a:latin typeface="Arial Narrow" pitchFamily="34" charset="0"/>
                <a:cs typeface="+mn-cs"/>
              </a:rPr>
              <a:t/>
            </a:r>
            <a:br>
              <a:rPr lang="fr-FR" altLang="fr-FR" sz="3600" b="0" dirty="0">
                <a:solidFill>
                  <a:prstClr val="white"/>
                </a:solidFill>
                <a:latin typeface="Arial Narrow" pitchFamily="34" charset="0"/>
                <a:cs typeface="+mn-cs"/>
              </a:rPr>
            </a:br>
            <a:endParaRPr lang="fr-FR" altLang="fr-FR" sz="3600" b="0" dirty="0">
              <a:solidFill>
                <a:prstClr val="white"/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" y="663575"/>
            <a:ext cx="10702290" cy="9144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 i="1">
                <a:solidFill>
                  <a:schemeClr val="tx1"/>
                </a:solidFill>
                <a:latin typeface="Impact" pitchFamily="34" charset="0"/>
                <a:ea typeface="MS PGothic" pitchFamily="34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fr-FR" sz="3200" i="1" dirty="0">
                <a:solidFill>
                  <a:schemeClr val="bg1"/>
                </a:solidFill>
                <a:latin typeface="Arial Narrow" pitchFamily="34" charset="0"/>
                <a:ea typeface="ヒラギノ角ゴ Pro W3" charset="-128"/>
                <a:cs typeface="Arial" pitchFamily="34" charset="0"/>
              </a:rPr>
              <a:t>The” philosophy” of the transcatheter valve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177166" y="1349187"/>
            <a:ext cx="10078626" cy="1524000"/>
            <a:chOff x="177166" y="1295400"/>
            <a:chExt cx="10078626" cy="1524000"/>
          </a:xfrm>
        </p:grpSpPr>
        <p:grpSp>
          <p:nvGrpSpPr>
            <p:cNvPr id="24" name="Groupe 23"/>
            <p:cNvGrpSpPr/>
            <p:nvPr/>
          </p:nvGrpSpPr>
          <p:grpSpPr>
            <a:xfrm>
              <a:off x="177166" y="1295400"/>
              <a:ext cx="10052684" cy="1524000"/>
              <a:chOff x="177166" y="1295400"/>
              <a:chExt cx="10052684" cy="152400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4820273" y="1295400"/>
                <a:ext cx="5409577" cy="15240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4" name="Group 48"/>
              <p:cNvGrpSpPr>
                <a:grpSpLocks/>
              </p:cNvGrpSpPr>
              <p:nvPr/>
            </p:nvGrpSpPr>
            <p:grpSpPr bwMode="auto">
              <a:xfrm>
                <a:off x="177166" y="1465266"/>
                <a:ext cx="3804284" cy="896937"/>
                <a:chOff x="247140" y="2082162"/>
                <a:chExt cx="3168884" cy="897892"/>
              </a:xfrm>
            </p:grpSpPr>
            <p:sp>
              <p:nvSpPr>
                <p:cNvPr id="5" name="Rounded Rectangle 34"/>
                <p:cNvSpPr/>
                <p:nvPr/>
              </p:nvSpPr>
              <p:spPr>
                <a:xfrm>
                  <a:off x="618456" y="2082162"/>
                  <a:ext cx="2358018" cy="897892"/>
                </a:xfrm>
                <a:prstGeom prst="roundRect">
                  <a:avLst/>
                </a:prstGeom>
                <a:solidFill>
                  <a:schemeClr val="tx2">
                    <a:lumMod val="7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57200">
                    <a:defRPr/>
                  </a:pPr>
                  <a:endParaRPr lang="fr-FR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" name="Oval 4"/>
                <p:cNvSpPr/>
                <p:nvPr/>
              </p:nvSpPr>
              <p:spPr>
                <a:xfrm>
                  <a:off x="247140" y="2082162"/>
                  <a:ext cx="3168884" cy="89789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25400" tIns="25400" rIns="25400" bIns="25400" spcCol="1270" anchor="ctr"/>
                <a:lstStyle/>
                <a:p>
                  <a:pPr defTabSz="88900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r>
                    <a:rPr lang="en-US" sz="3200" b="0" dirty="0">
                      <a:solidFill>
                        <a:prstClr val="white"/>
                      </a:solidFill>
                      <a:latin typeface="Arial Narrow" pitchFamily="34" charset="0"/>
                    </a:rPr>
                    <a:t>Hemodynamic</a:t>
                  </a:r>
                  <a:endParaRPr lang="fr-CH" sz="3200" b="0" dirty="0">
                    <a:solidFill>
                      <a:prstClr val="white"/>
                    </a:solidFill>
                    <a:latin typeface="Arial Narrow" pitchFamily="34" charset="0"/>
                  </a:endParaRPr>
                </a:p>
              </p:txBody>
            </p:sp>
          </p:grpSp>
        </p:grpSp>
        <p:sp>
          <p:nvSpPr>
            <p:cNvPr id="14" name="Rounded Rectangle 51"/>
            <p:cNvSpPr/>
            <p:nvPr/>
          </p:nvSpPr>
          <p:spPr bwMode="auto">
            <a:xfrm>
              <a:off x="4630328" y="1529094"/>
              <a:ext cx="5625464" cy="98107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>
                <a:buFont typeface="Arial" pitchFamily="34" charset="0"/>
                <a:buChar char="•"/>
                <a:defRPr/>
              </a:pPr>
              <a:r>
                <a:rPr lang="en-US" sz="2400" b="0" dirty="0">
                  <a:solidFill>
                    <a:prstClr val="white"/>
                  </a:solidFill>
                  <a:latin typeface="Arial Narrow" pitchFamily="34" charset="0"/>
                </a:rPr>
                <a:t> </a:t>
              </a:r>
              <a:r>
                <a:rPr lang="en-US" sz="2400" b="0" dirty="0">
                  <a:solidFill>
                    <a:prstClr val="white"/>
                  </a:solidFill>
                </a:rPr>
                <a:t>High EOA / Low gradient</a:t>
              </a:r>
            </a:p>
            <a:p>
              <a:pPr defTabSz="457200">
                <a:buFont typeface="Arial" pitchFamily="34" charset="0"/>
                <a:buChar char="•"/>
                <a:defRPr/>
              </a:pPr>
              <a:r>
                <a:rPr lang="en-US" sz="2400" b="0" dirty="0">
                  <a:solidFill>
                    <a:prstClr val="white"/>
                  </a:solidFill>
                </a:rPr>
                <a:t> Proper </a:t>
              </a:r>
              <a:r>
                <a:rPr lang="en-US" sz="2400" b="0" dirty="0" err="1">
                  <a:solidFill>
                    <a:prstClr val="white"/>
                  </a:solidFill>
                </a:rPr>
                <a:t>coaptation</a:t>
              </a:r>
              <a:r>
                <a:rPr lang="en-US" sz="2400" b="0" dirty="0">
                  <a:solidFill>
                    <a:prstClr val="white"/>
                  </a:solidFill>
                </a:rPr>
                <a:t> of the leaflets</a:t>
              </a:r>
            </a:p>
            <a:p>
              <a:pPr defTabSz="457200">
                <a:buFont typeface="Arial" pitchFamily="34" charset="0"/>
                <a:buChar char="•"/>
                <a:defRPr/>
              </a:pPr>
              <a:r>
                <a:rPr lang="en-US" sz="2400" b="0" dirty="0">
                  <a:solidFill>
                    <a:prstClr val="white"/>
                  </a:solidFill>
                </a:rPr>
                <a:t> Tissue deflection matching</a:t>
              </a:r>
            </a:p>
            <a:p>
              <a:pPr defTabSz="457200">
                <a:buFont typeface="Arial" pitchFamily="34" charset="0"/>
                <a:buChar char="•"/>
                <a:defRPr/>
              </a:pPr>
              <a:r>
                <a:rPr lang="en-US" sz="2400" b="0" dirty="0">
                  <a:solidFill>
                    <a:prstClr val="white"/>
                  </a:solidFill>
                </a:rPr>
                <a:t> Minimized regurgitation / Leak</a:t>
              </a:r>
              <a:endParaRPr lang="fr-CH" sz="2400" b="0" dirty="0">
                <a:solidFill>
                  <a:prstClr val="white"/>
                </a:solidFill>
              </a:endParaRPr>
            </a:p>
          </p:txBody>
        </p:sp>
        <p:sp>
          <p:nvSpPr>
            <p:cNvPr id="17" name="Right Arrow 57"/>
            <p:cNvSpPr/>
            <p:nvPr/>
          </p:nvSpPr>
          <p:spPr bwMode="auto">
            <a:xfrm>
              <a:off x="3797842" y="1721557"/>
              <a:ext cx="683896" cy="48418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>
                <a:defRPr/>
              </a:pPr>
              <a:endParaRPr lang="fr-FR" b="0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118110" y="4229100"/>
            <a:ext cx="10227218" cy="1252818"/>
            <a:chOff x="118110" y="4229100"/>
            <a:chExt cx="10227218" cy="1252818"/>
          </a:xfrm>
        </p:grpSpPr>
        <p:grpSp>
          <p:nvGrpSpPr>
            <p:cNvPr id="26" name="Groupe 25"/>
            <p:cNvGrpSpPr/>
            <p:nvPr/>
          </p:nvGrpSpPr>
          <p:grpSpPr>
            <a:xfrm>
              <a:off x="118110" y="4229100"/>
              <a:ext cx="10111740" cy="1181100"/>
              <a:chOff x="118110" y="4229100"/>
              <a:chExt cx="10111740" cy="11811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4820273" y="4229100"/>
                <a:ext cx="5409577" cy="11811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0" name="Group 47"/>
              <p:cNvGrpSpPr>
                <a:grpSpLocks/>
              </p:cNvGrpSpPr>
              <p:nvPr/>
            </p:nvGrpSpPr>
            <p:grpSpPr bwMode="auto">
              <a:xfrm>
                <a:off x="118110" y="4381500"/>
                <a:ext cx="3802380" cy="896937"/>
                <a:chOff x="815553" y="4605338"/>
                <a:chExt cx="3168884" cy="897892"/>
              </a:xfrm>
            </p:grpSpPr>
            <p:sp>
              <p:nvSpPr>
                <p:cNvPr id="11" name="Rounded Rectangle 43"/>
                <p:cNvSpPr/>
                <p:nvPr/>
              </p:nvSpPr>
              <p:spPr>
                <a:xfrm>
                  <a:off x="1255323" y="4605338"/>
                  <a:ext cx="2359199" cy="897892"/>
                </a:xfrm>
                <a:prstGeom prst="roundRect">
                  <a:avLst/>
                </a:prstGeom>
                <a:solidFill>
                  <a:schemeClr val="tx2">
                    <a:lumMod val="7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57200">
                    <a:defRPr/>
                  </a:pPr>
                  <a:endParaRPr lang="fr-FR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" name="Oval 4"/>
                <p:cNvSpPr/>
                <p:nvPr/>
              </p:nvSpPr>
              <p:spPr>
                <a:xfrm>
                  <a:off x="815553" y="4605338"/>
                  <a:ext cx="3168884" cy="89789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25400" tIns="25400" rIns="25400" bIns="25400" spcCol="1270" anchor="ctr"/>
                <a:lstStyle/>
                <a:p>
                  <a:pPr defTabSz="88900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r>
                    <a:rPr lang="en-US" sz="3200" b="0" dirty="0">
                      <a:solidFill>
                        <a:prstClr val="white"/>
                      </a:solidFill>
                      <a:latin typeface="Arial Narrow" pitchFamily="34" charset="0"/>
                    </a:rPr>
                    <a:t>Durability</a:t>
                  </a:r>
                  <a:endParaRPr lang="fr-CH" sz="3200" b="0" dirty="0">
                    <a:solidFill>
                      <a:prstClr val="white"/>
                    </a:solidFill>
                    <a:latin typeface="Arial Narrow" pitchFamily="34" charset="0"/>
                  </a:endParaRPr>
                </a:p>
              </p:txBody>
            </p:sp>
          </p:grpSp>
        </p:grpSp>
        <p:sp>
          <p:nvSpPr>
            <p:cNvPr id="15" name="Rounded Rectangle 52"/>
            <p:cNvSpPr/>
            <p:nvPr/>
          </p:nvSpPr>
          <p:spPr bwMode="auto">
            <a:xfrm>
              <a:off x="4481738" y="4529418"/>
              <a:ext cx="5863590" cy="9525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>
                <a:buFont typeface="Arial" pitchFamily="34" charset="0"/>
                <a:buChar char="•"/>
                <a:defRPr/>
              </a:pPr>
              <a:r>
                <a:rPr lang="en-US" sz="2400" b="0" dirty="0">
                  <a:solidFill>
                    <a:prstClr val="white"/>
                  </a:solidFill>
                  <a:latin typeface="Arial Narrow" pitchFamily="34" charset="0"/>
                </a:rPr>
                <a:t> </a:t>
              </a:r>
              <a:r>
                <a:rPr lang="en-US" sz="2400" b="0" dirty="0">
                  <a:solidFill>
                    <a:prstClr val="white"/>
                  </a:solidFill>
                </a:rPr>
                <a:t>Resistant Leaflet Tissue</a:t>
              </a:r>
            </a:p>
            <a:p>
              <a:pPr defTabSz="457200">
                <a:buFont typeface="Arial" pitchFamily="34" charset="0"/>
                <a:buChar char="•"/>
                <a:defRPr/>
              </a:pPr>
              <a:r>
                <a:rPr lang="en-US" sz="2400" b="0" dirty="0">
                  <a:solidFill>
                    <a:prstClr val="white"/>
                  </a:solidFill>
                </a:rPr>
                <a:t> Uniform stress distribution on leaflets</a:t>
              </a:r>
            </a:p>
            <a:p>
              <a:pPr defTabSz="457200">
                <a:buFont typeface="Arial" pitchFamily="34" charset="0"/>
                <a:buChar char="•"/>
                <a:defRPr/>
              </a:pPr>
              <a:r>
                <a:rPr lang="en-US" sz="2400" b="0" dirty="0">
                  <a:solidFill>
                    <a:prstClr val="white"/>
                  </a:solidFill>
                </a:rPr>
                <a:t> Leaflets resisting calcification</a:t>
              </a:r>
            </a:p>
            <a:p>
              <a:pPr defTabSz="457200">
                <a:defRPr/>
              </a:pPr>
              <a:endParaRPr lang="fr-CH" sz="2400" b="0" dirty="0">
                <a:solidFill>
                  <a:prstClr val="white"/>
                </a:solidFill>
              </a:endParaRPr>
            </a:p>
          </p:txBody>
        </p:sp>
        <p:sp>
          <p:nvSpPr>
            <p:cNvPr id="18" name="Right Arrow 58"/>
            <p:cNvSpPr/>
            <p:nvPr/>
          </p:nvSpPr>
          <p:spPr bwMode="auto">
            <a:xfrm>
              <a:off x="3849893" y="4545012"/>
              <a:ext cx="683896" cy="48418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>
                <a:defRPr/>
              </a:pPr>
              <a:endParaRPr lang="fr-FR" b="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177166" y="2971800"/>
            <a:ext cx="10575832" cy="1143000"/>
            <a:chOff x="177166" y="2819400"/>
            <a:chExt cx="10575832" cy="1143000"/>
          </a:xfrm>
        </p:grpSpPr>
        <p:grpSp>
          <p:nvGrpSpPr>
            <p:cNvPr id="25" name="Groupe 24"/>
            <p:cNvGrpSpPr/>
            <p:nvPr/>
          </p:nvGrpSpPr>
          <p:grpSpPr>
            <a:xfrm>
              <a:off x="177166" y="2819400"/>
              <a:ext cx="10052684" cy="1143000"/>
              <a:chOff x="177166" y="2819400"/>
              <a:chExt cx="10052684" cy="114300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4820273" y="2819400"/>
                <a:ext cx="5409577" cy="11430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7" name="Group 45"/>
              <p:cNvGrpSpPr>
                <a:grpSpLocks/>
              </p:cNvGrpSpPr>
              <p:nvPr/>
            </p:nvGrpSpPr>
            <p:grpSpPr bwMode="auto">
              <a:xfrm>
                <a:off x="177166" y="2835275"/>
                <a:ext cx="3804284" cy="898525"/>
                <a:chOff x="887497" y="3366611"/>
                <a:chExt cx="3168884" cy="897892"/>
              </a:xfrm>
            </p:grpSpPr>
            <p:sp>
              <p:nvSpPr>
                <p:cNvPr id="8" name="Rounded Rectangle 37"/>
                <p:cNvSpPr/>
                <p:nvPr/>
              </p:nvSpPr>
              <p:spPr>
                <a:xfrm>
                  <a:off x="1258813" y="3366611"/>
                  <a:ext cx="2358018" cy="897892"/>
                </a:xfrm>
                <a:prstGeom prst="roundRect">
                  <a:avLst/>
                </a:prstGeom>
                <a:solidFill>
                  <a:schemeClr val="tx2">
                    <a:lumMod val="7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defTabSz="457200">
                    <a:defRPr/>
                  </a:pPr>
                  <a:endParaRPr lang="fr-FR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" name="Oval 4"/>
                <p:cNvSpPr/>
                <p:nvPr/>
              </p:nvSpPr>
              <p:spPr>
                <a:xfrm>
                  <a:off x="887497" y="3366611"/>
                  <a:ext cx="3168884" cy="89789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lIns="25400" tIns="25400" rIns="25400" bIns="25400" spcCol="1270" anchor="ctr"/>
                <a:lstStyle/>
                <a:p>
                  <a:pPr defTabSz="889000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r>
                    <a:rPr lang="en-US" sz="3200" b="0" dirty="0">
                      <a:solidFill>
                        <a:prstClr val="white"/>
                      </a:solidFill>
                      <a:latin typeface="Arial Narrow" pitchFamily="34" charset="0"/>
                    </a:rPr>
                    <a:t>Safety</a:t>
                  </a:r>
                  <a:endParaRPr lang="fr-CH" sz="3200" b="0" dirty="0">
                    <a:solidFill>
                      <a:prstClr val="white"/>
                    </a:solidFill>
                    <a:latin typeface="Arial Narrow" pitchFamily="34" charset="0"/>
                  </a:endParaRPr>
                </a:p>
              </p:txBody>
            </p:sp>
          </p:grpSp>
        </p:grpSp>
        <p:sp>
          <p:nvSpPr>
            <p:cNvPr id="16" name="Rounded Rectangle 53"/>
            <p:cNvSpPr/>
            <p:nvPr/>
          </p:nvSpPr>
          <p:spPr bwMode="auto">
            <a:xfrm>
              <a:off x="4392202" y="2879724"/>
              <a:ext cx="6360796" cy="100647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>
                <a:buFont typeface="Arial" pitchFamily="34" charset="0"/>
                <a:buChar char="•"/>
                <a:defRPr/>
              </a:pPr>
              <a:r>
                <a:rPr lang="en-US" sz="2400" b="0" dirty="0">
                  <a:solidFill>
                    <a:prstClr val="white"/>
                  </a:solidFill>
                  <a:latin typeface="Arial Narrow" pitchFamily="34" charset="0"/>
                </a:rPr>
                <a:t> </a:t>
              </a:r>
              <a:r>
                <a:rPr lang="en-US" sz="2400" b="0" dirty="0">
                  <a:solidFill>
                    <a:prstClr val="white"/>
                  </a:solidFill>
                </a:rPr>
                <a:t>Minimized interference with anatomy</a:t>
              </a:r>
            </a:p>
            <a:p>
              <a:pPr defTabSz="457200">
                <a:buFont typeface="Arial" pitchFamily="34" charset="0"/>
                <a:buChar char="•"/>
                <a:defRPr/>
              </a:pPr>
              <a:r>
                <a:rPr lang="en-US" sz="2400" b="0" dirty="0">
                  <a:solidFill>
                    <a:prstClr val="white"/>
                  </a:solidFill>
                </a:rPr>
                <a:t> Low crimped profile</a:t>
              </a:r>
            </a:p>
            <a:p>
              <a:pPr defTabSz="457200">
                <a:buFont typeface="Arial" pitchFamily="34" charset="0"/>
                <a:buChar char="•"/>
                <a:defRPr/>
              </a:pPr>
              <a:r>
                <a:rPr lang="en-US" sz="2400" b="0" dirty="0">
                  <a:solidFill>
                    <a:prstClr val="white"/>
                  </a:solidFill>
                </a:rPr>
                <a:t> Deploy and anchor safely, predictably</a:t>
              </a:r>
              <a:endParaRPr lang="fr-CH" sz="2400" b="0" dirty="0">
                <a:solidFill>
                  <a:prstClr val="white"/>
                </a:solidFill>
              </a:endParaRPr>
            </a:p>
          </p:txBody>
        </p:sp>
        <p:sp>
          <p:nvSpPr>
            <p:cNvPr id="19" name="Right Arrow 59"/>
            <p:cNvSpPr/>
            <p:nvPr/>
          </p:nvSpPr>
          <p:spPr bwMode="auto">
            <a:xfrm>
              <a:off x="3797842" y="3048000"/>
              <a:ext cx="683896" cy="48418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>
                <a:defRPr/>
              </a:pPr>
              <a:endParaRPr lang="fr-FR" b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47823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" y="-76200"/>
            <a:ext cx="9875520" cy="86783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PVT – A </a:t>
            </a:r>
            <a:r>
              <a:rPr lang="en-US" dirty="0" err="1"/>
              <a:t>wonderfull</a:t>
            </a:r>
            <a:r>
              <a:rPr lang="en-US" dirty="0"/>
              <a:t> Scientific Advisory Board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3201" y="685800"/>
            <a:ext cx="10637520" cy="4565446"/>
          </a:xfrm>
        </p:spPr>
        <p:txBody>
          <a:bodyPr>
            <a:normAutofit/>
          </a:bodyPr>
          <a:lstStyle/>
          <a:p>
            <a:pPr eaLnBrk="1" hangingPunct="1">
              <a:lnSpc>
                <a:spcPct val="75000"/>
              </a:lnSpc>
            </a:pPr>
            <a:endParaRPr lang="en-US" sz="2400" dirty="0"/>
          </a:p>
          <a:p>
            <a:pPr lvl="1" eaLnBrk="1" hangingPunct="1">
              <a:lnSpc>
                <a:spcPct val="75000"/>
              </a:lnSpc>
            </a:pPr>
            <a:r>
              <a:rPr lang="en-US" b="1" dirty="0">
                <a:solidFill>
                  <a:schemeClr val="tx1"/>
                </a:solidFill>
              </a:rPr>
              <a:t>Marty Leon</a:t>
            </a:r>
            <a:r>
              <a:rPr lang="en-US" dirty="0">
                <a:solidFill>
                  <a:schemeClr val="tx1"/>
                </a:solidFill>
              </a:rPr>
              <a:t>, MD, </a:t>
            </a:r>
            <a:r>
              <a:rPr lang="en-US" b="0" dirty="0">
                <a:solidFill>
                  <a:schemeClr val="tx1"/>
                </a:solidFill>
              </a:rPr>
              <a:t>Lenox Hill Hospital, New York</a:t>
            </a:r>
          </a:p>
          <a:p>
            <a:pPr lvl="1" eaLnBrk="1" hangingPunct="1">
              <a:lnSpc>
                <a:spcPct val="75000"/>
              </a:lnSpc>
            </a:pPr>
            <a:r>
              <a:rPr lang="en-US" b="1" dirty="0">
                <a:solidFill>
                  <a:schemeClr val="tx1"/>
                </a:solidFill>
              </a:rPr>
              <a:t>Alain Cribier</a:t>
            </a:r>
            <a:r>
              <a:rPr lang="en-US" dirty="0">
                <a:solidFill>
                  <a:schemeClr val="tx1"/>
                </a:solidFill>
              </a:rPr>
              <a:t>, MD, </a:t>
            </a:r>
            <a:r>
              <a:rPr lang="en-US" b="0" dirty="0">
                <a:solidFill>
                  <a:schemeClr val="tx1"/>
                </a:solidFill>
              </a:rPr>
              <a:t>Rouen University Hospital, Rouen</a:t>
            </a:r>
          </a:p>
          <a:p>
            <a:pPr lvl="1" eaLnBrk="1" hangingPunct="1">
              <a:lnSpc>
                <a:spcPct val="75000"/>
              </a:lnSpc>
            </a:pPr>
            <a:r>
              <a:rPr lang="en-US" b="1" dirty="0">
                <a:solidFill>
                  <a:schemeClr val="tx1"/>
                </a:solidFill>
              </a:rPr>
              <a:t>Jeff Moses</a:t>
            </a:r>
            <a:r>
              <a:rPr lang="en-US" dirty="0">
                <a:solidFill>
                  <a:schemeClr val="tx1"/>
                </a:solidFill>
              </a:rPr>
              <a:t>, MD, </a:t>
            </a:r>
            <a:r>
              <a:rPr lang="en-US" b="0" dirty="0">
                <a:solidFill>
                  <a:schemeClr val="tx1"/>
                </a:solidFill>
              </a:rPr>
              <a:t>Lenox Hill Hospital, New York</a:t>
            </a:r>
          </a:p>
          <a:p>
            <a:pPr lvl="1" eaLnBrk="1" hangingPunct="1">
              <a:lnSpc>
                <a:spcPct val="75000"/>
              </a:lnSpc>
            </a:pPr>
            <a:r>
              <a:rPr lang="en-US" b="1" dirty="0">
                <a:solidFill>
                  <a:schemeClr val="tx1"/>
                </a:solidFill>
              </a:rPr>
              <a:t>Donald Baim</a:t>
            </a:r>
            <a:r>
              <a:rPr lang="en-US" dirty="0">
                <a:solidFill>
                  <a:schemeClr val="tx1"/>
                </a:solidFill>
              </a:rPr>
              <a:t>, MD, </a:t>
            </a:r>
            <a:r>
              <a:rPr lang="en-US" b="0" dirty="0">
                <a:solidFill>
                  <a:schemeClr val="tx1"/>
                </a:solidFill>
              </a:rPr>
              <a:t>Harvard Medical School, Boston</a:t>
            </a:r>
          </a:p>
          <a:p>
            <a:pPr lvl="1" eaLnBrk="1" hangingPunct="1">
              <a:lnSpc>
                <a:spcPct val="75000"/>
              </a:lnSpc>
            </a:pPr>
            <a:r>
              <a:rPr lang="en-US" b="1" dirty="0">
                <a:solidFill>
                  <a:schemeClr val="tx1"/>
                </a:solidFill>
              </a:rPr>
              <a:t>Bill O’Neill</a:t>
            </a:r>
            <a:r>
              <a:rPr lang="en-US" dirty="0">
                <a:solidFill>
                  <a:schemeClr val="tx1"/>
                </a:solidFill>
              </a:rPr>
              <a:t>, MD, </a:t>
            </a:r>
            <a:r>
              <a:rPr lang="en-US" b="0" dirty="0">
                <a:solidFill>
                  <a:schemeClr val="tx1"/>
                </a:solidFill>
              </a:rPr>
              <a:t>Beaumont Hospital, Detroit</a:t>
            </a:r>
          </a:p>
          <a:p>
            <a:pPr lvl="1" eaLnBrk="1" hangingPunct="1">
              <a:lnSpc>
                <a:spcPct val="75000"/>
              </a:lnSpc>
            </a:pPr>
            <a:r>
              <a:rPr lang="en-US" b="1" dirty="0">
                <a:solidFill>
                  <a:schemeClr val="tx1"/>
                </a:solidFill>
              </a:rPr>
              <a:t>Mehmet Oz</a:t>
            </a:r>
            <a:r>
              <a:rPr lang="en-US" dirty="0">
                <a:solidFill>
                  <a:schemeClr val="tx1"/>
                </a:solidFill>
              </a:rPr>
              <a:t>, MD, </a:t>
            </a:r>
            <a:r>
              <a:rPr lang="en-US" b="0" dirty="0">
                <a:solidFill>
                  <a:schemeClr val="tx1"/>
                </a:solidFill>
              </a:rPr>
              <a:t>Columbia University Hospital</a:t>
            </a:r>
          </a:p>
          <a:p>
            <a:pPr lvl="1" eaLnBrk="1" hangingPunct="1">
              <a:lnSpc>
                <a:spcPct val="75000"/>
              </a:lnSpc>
            </a:pPr>
            <a:r>
              <a:rPr lang="en-US" b="1" dirty="0">
                <a:solidFill>
                  <a:schemeClr val="tx1"/>
                </a:solidFill>
              </a:rPr>
              <a:t>Antonio Colombo</a:t>
            </a:r>
            <a:r>
              <a:rPr lang="en-US" dirty="0">
                <a:solidFill>
                  <a:schemeClr val="tx1"/>
                </a:solidFill>
              </a:rPr>
              <a:t>, MD, </a:t>
            </a:r>
            <a:r>
              <a:rPr lang="en-US" b="0" dirty="0">
                <a:solidFill>
                  <a:schemeClr val="tx1"/>
                </a:solidFill>
              </a:rPr>
              <a:t>Columbus Hospital, Milan</a:t>
            </a:r>
          </a:p>
          <a:p>
            <a:pPr lvl="1" eaLnBrk="1" hangingPunct="1">
              <a:lnSpc>
                <a:spcPct val="75000"/>
              </a:lnSpc>
            </a:pPr>
            <a:r>
              <a:rPr lang="en-US" b="1" dirty="0">
                <a:solidFill>
                  <a:schemeClr val="tx1"/>
                </a:solidFill>
              </a:rPr>
              <a:t>Patrick Serruys</a:t>
            </a:r>
            <a:r>
              <a:rPr lang="en-US" dirty="0">
                <a:solidFill>
                  <a:schemeClr val="tx1"/>
                </a:solidFill>
              </a:rPr>
              <a:t>, MD, </a:t>
            </a:r>
            <a:r>
              <a:rPr lang="en-US" b="0" dirty="0">
                <a:solidFill>
                  <a:schemeClr val="tx1"/>
                </a:solidFill>
              </a:rPr>
              <a:t>Thoraxcenter, Rotterdam</a:t>
            </a:r>
          </a:p>
          <a:p>
            <a:pPr lvl="1" eaLnBrk="1" hangingPunct="1">
              <a:lnSpc>
                <a:spcPct val="75000"/>
              </a:lnSpc>
            </a:pPr>
            <a:r>
              <a:rPr lang="en-US" b="1" dirty="0">
                <a:solidFill>
                  <a:schemeClr val="tx1"/>
                </a:solidFill>
              </a:rPr>
              <a:t>Ted Feldman</a:t>
            </a:r>
            <a:r>
              <a:rPr lang="en-US" dirty="0">
                <a:solidFill>
                  <a:schemeClr val="tx1"/>
                </a:solidFill>
              </a:rPr>
              <a:t>, MD, </a:t>
            </a:r>
            <a:r>
              <a:rPr lang="en-US" b="0" dirty="0">
                <a:solidFill>
                  <a:schemeClr val="tx1"/>
                </a:solidFill>
              </a:rPr>
              <a:t>Evanston Hospital, Chicago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4294967295"/>
          </p:nvPr>
        </p:nvSpPr>
        <p:spPr>
          <a:xfrm>
            <a:off x="2068439" y="6305168"/>
            <a:ext cx="6835927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TAVI: History &amp; Future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="" xmlns:a16="http://schemas.microsoft.com/office/drawing/2014/main" id="{A9D1EA01-52B9-4525-831B-50E541EA1197}"/>
              </a:ext>
            </a:extLst>
          </p:cNvPr>
          <p:cNvSpPr txBox="1"/>
          <p:nvPr/>
        </p:nvSpPr>
        <p:spPr>
          <a:xfrm>
            <a:off x="228600" y="304800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/>
              <a:t>Two</a:t>
            </a:r>
            <a:r>
              <a:rPr lang="fr-FR" sz="3600" dirty="0"/>
              <a:t> major indirect impacts of </a:t>
            </a:r>
          </a:p>
          <a:p>
            <a:r>
              <a:rPr lang="fr-FR" sz="3600" dirty="0" err="1"/>
              <a:t>this</a:t>
            </a:r>
            <a:r>
              <a:rPr lang="fr-FR" sz="3600" dirty="0"/>
              <a:t> </a:t>
            </a:r>
            <a:r>
              <a:rPr lang="en-US" sz="3600" dirty="0"/>
              <a:t>criticized</a:t>
            </a:r>
            <a:r>
              <a:rPr lang="fr-FR" sz="3600" dirty="0"/>
              <a:t> </a:t>
            </a:r>
            <a:r>
              <a:rPr lang="fr-FR" sz="3600" dirty="0" err="1"/>
              <a:t>procedure</a:t>
            </a:r>
            <a:endParaRPr lang="fr-FR" sz="3600" dirty="0"/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CCED3C6F-5E9B-42AD-9AC3-4C7441776B2E}"/>
              </a:ext>
            </a:extLst>
          </p:cNvPr>
          <p:cNvSpPr txBox="1"/>
          <p:nvPr/>
        </p:nvSpPr>
        <p:spPr>
          <a:xfrm>
            <a:off x="1066800" y="2797076"/>
            <a:ext cx="3733800" cy="230832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1- </a:t>
            </a:r>
            <a:r>
              <a:rPr lang="fr-FR" sz="2400" dirty="0" err="1"/>
              <a:t>Having</a:t>
            </a:r>
            <a:r>
              <a:rPr lang="fr-FR" sz="2400" dirty="0"/>
              <a:t> </a:t>
            </a:r>
            <a:r>
              <a:rPr lang="fr-FR" sz="2400" dirty="0" err="1"/>
              <a:t>pushed</a:t>
            </a:r>
            <a:r>
              <a:rPr lang="fr-FR" sz="2400" dirty="0"/>
              <a:t> the </a:t>
            </a:r>
            <a:r>
              <a:rPr lang="fr-FR" sz="2400" dirty="0" err="1"/>
              <a:t>cardiac</a:t>
            </a:r>
            <a:r>
              <a:rPr lang="fr-FR" sz="2400" dirty="0"/>
              <a:t> surgeons, </a:t>
            </a:r>
            <a:r>
              <a:rPr lang="fr-FR" sz="2400" dirty="0" err="1"/>
              <a:t>since</a:t>
            </a:r>
            <a:r>
              <a:rPr lang="fr-FR" sz="2400" dirty="0"/>
              <a:t> the </a:t>
            </a:r>
            <a:r>
              <a:rPr lang="fr-FR" sz="2400" dirty="0" err="1"/>
              <a:t>early</a:t>
            </a:r>
            <a:r>
              <a:rPr lang="fr-FR" sz="2400" dirty="0"/>
              <a:t> 1990s, to expand the  indications of  SAVR to </a:t>
            </a:r>
            <a:r>
              <a:rPr lang="fr-FR" sz="2400" dirty="0" err="1"/>
              <a:t>elderly</a:t>
            </a:r>
            <a:r>
              <a:rPr lang="fr-FR" sz="2400" dirty="0"/>
              <a:t> patients (no </a:t>
            </a:r>
            <a:r>
              <a:rPr lang="fr-FR" sz="2400" dirty="0" err="1"/>
              <a:t>age</a:t>
            </a:r>
            <a:r>
              <a:rPr lang="fr-FR" sz="2400" dirty="0"/>
              <a:t> </a:t>
            </a:r>
            <a:r>
              <a:rPr lang="fr-FR" sz="2400" dirty="0" err="1"/>
              <a:t>limit</a:t>
            </a:r>
            <a:r>
              <a:rPr lang="fr-FR" sz="2400" dirty="0"/>
              <a:t> 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67B82691-01B7-492C-82BA-8FC26925295E}"/>
              </a:ext>
            </a:extLst>
          </p:cNvPr>
          <p:cNvSpPr txBox="1"/>
          <p:nvPr/>
        </p:nvSpPr>
        <p:spPr>
          <a:xfrm>
            <a:off x="5715000" y="2797076"/>
            <a:ext cx="3962400" cy="230832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2- </a:t>
            </a:r>
            <a:r>
              <a:rPr lang="fr-FR" sz="2400" dirty="0" err="1"/>
              <a:t>Having</a:t>
            </a:r>
            <a:r>
              <a:rPr lang="fr-FR" sz="2400" dirty="0"/>
              <a:t> </a:t>
            </a:r>
            <a:r>
              <a:rPr lang="fr-FR" sz="2400" dirty="0" err="1"/>
              <a:t>pushed</a:t>
            </a:r>
            <a:r>
              <a:rPr lang="fr-FR" sz="2400" dirty="0"/>
              <a:t> </a:t>
            </a:r>
            <a:r>
              <a:rPr lang="fr-FR" sz="2400" dirty="0" err="1"/>
              <a:t>our</a:t>
            </a:r>
            <a:r>
              <a:rPr lang="fr-FR" sz="2400" dirty="0"/>
              <a:t> team to </a:t>
            </a:r>
            <a:r>
              <a:rPr lang="fr-FR" sz="2400" dirty="0" err="1"/>
              <a:t>develop</a:t>
            </a:r>
            <a:r>
              <a:rPr lang="fr-FR" sz="2400" dirty="0"/>
              <a:t> TAVR as a solution </a:t>
            </a:r>
            <a:r>
              <a:rPr lang="fr-FR" sz="2400" dirty="0" err="1"/>
              <a:t>against</a:t>
            </a:r>
            <a:r>
              <a:rPr lang="fr-FR" sz="2400" dirty="0"/>
              <a:t> </a:t>
            </a:r>
            <a:r>
              <a:rPr lang="fr-FR" sz="2400" dirty="0" err="1"/>
              <a:t>early</a:t>
            </a:r>
            <a:r>
              <a:rPr lang="fr-FR" sz="2400" dirty="0"/>
              <a:t> </a:t>
            </a:r>
            <a:r>
              <a:rPr lang="fr-FR" sz="2400" dirty="0" err="1"/>
              <a:t>restenosis</a:t>
            </a:r>
            <a:r>
              <a:rPr lang="fr-FR" sz="2400" dirty="0"/>
              <a:t>, </a:t>
            </a:r>
            <a:r>
              <a:rPr lang="fr-FR" sz="2400" dirty="0" err="1"/>
              <a:t>using</a:t>
            </a:r>
            <a:r>
              <a:rPr lang="fr-FR" sz="2400" dirty="0"/>
              <a:t> a </a:t>
            </a:r>
            <a:r>
              <a:rPr lang="fr-FR" sz="2400" dirty="0" err="1"/>
              <a:t>similar</a:t>
            </a:r>
            <a:r>
              <a:rPr lang="fr-FR" sz="2400" dirty="0"/>
              <a:t> </a:t>
            </a:r>
            <a:r>
              <a:rPr lang="fr-FR" sz="2400" dirty="0" err="1"/>
              <a:t>procedural</a:t>
            </a:r>
            <a:r>
              <a:rPr lang="fr-FR" sz="2400" dirty="0"/>
              <a:t> technique</a:t>
            </a:r>
            <a:endParaRPr lang="fr-FR" dirty="0"/>
          </a:p>
        </p:txBody>
      </p:sp>
      <p:sp>
        <p:nvSpPr>
          <p:cNvPr id="6" name="Flèche : bas 5">
            <a:extLst>
              <a:ext uri="{FF2B5EF4-FFF2-40B4-BE49-F238E27FC236}">
                <a16:creationId xmlns="" xmlns:a16="http://schemas.microsoft.com/office/drawing/2014/main" id="{92CED17E-14E5-4679-BD1D-3C7D0ABCD464}"/>
              </a:ext>
            </a:extLst>
          </p:cNvPr>
          <p:cNvSpPr/>
          <p:nvPr/>
        </p:nvSpPr>
        <p:spPr>
          <a:xfrm rot="1846202">
            <a:off x="3488870" y="1802701"/>
            <a:ext cx="6096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 : bas 6">
            <a:extLst>
              <a:ext uri="{FF2B5EF4-FFF2-40B4-BE49-F238E27FC236}">
                <a16:creationId xmlns="" xmlns:a16="http://schemas.microsoft.com/office/drawing/2014/main" id="{3768D228-2456-4B78-8D87-A52B1AB73047}"/>
              </a:ext>
            </a:extLst>
          </p:cNvPr>
          <p:cNvSpPr/>
          <p:nvPr/>
        </p:nvSpPr>
        <p:spPr>
          <a:xfrm rot="19923618">
            <a:off x="6486412" y="1806598"/>
            <a:ext cx="6096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322450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oneTexte 13">
            <a:extLst>
              <a:ext uri="{FF2B5EF4-FFF2-40B4-BE49-F238E27FC236}">
                <a16:creationId xmlns="" xmlns:a16="http://schemas.microsoft.com/office/drawing/2014/main" id="{5DA64EA5-40C6-451D-AF41-0E0A5A492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355" y="-86618"/>
            <a:ext cx="87238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b="0" dirty="0" err="1">
                <a:solidFill>
                  <a:schemeClr val="bg1"/>
                </a:solidFill>
                <a:latin typeface="+mn-lt"/>
              </a:rPr>
              <a:t>What</a:t>
            </a:r>
            <a:r>
              <a:rPr lang="fr-FR" altLang="en-US" b="0" dirty="0">
                <a:solidFill>
                  <a:schemeClr val="bg1"/>
                </a:solidFill>
                <a:latin typeface="+mn-lt"/>
              </a:rPr>
              <a:t> made possible the </a:t>
            </a:r>
            <a:r>
              <a:rPr lang="fr-FR" altLang="en-US" b="0" dirty="0" err="1">
                <a:solidFill>
                  <a:schemeClr val="bg1"/>
                </a:solidFill>
                <a:latin typeface="+mn-lt"/>
              </a:rPr>
              <a:t>development</a:t>
            </a:r>
            <a:r>
              <a:rPr lang="fr-FR" altLang="en-US" b="0" dirty="0">
                <a:solidFill>
                  <a:schemeClr val="bg1"/>
                </a:solidFill>
                <a:latin typeface="+mn-lt"/>
              </a:rPr>
              <a:t> of </a:t>
            </a:r>
            <a:r>
              <a:rPr lang="fr-FR" altLang="en-US" b="0" dirty="0" err="1">
                <a:solidFill>
                  <a:schemeClr val="bg1"/>
                </a:solidFill>
                <a:latin typeface="+mn-lt"/>
              </a:rPr>
              <a:t>these</a:t>
            </a:r>
            <a:r>
              <a:rPr lang="fr-FR" altLang="en-US" b="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b="0" dirty="0">
                <a:solidFill>
                  <a:schemeClr val="bg1"/>
                </a:solidFill>
                <a:latin typeface="+mn-lt"/>
              </a:rPr>
              <a:t>innovative technologies in Rouen ?</a:t>
            </a:r>
            <a:endParaRPr lang="en-US" altLang="en-US" b="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CFAFDCDA-5392-49BB-865A-D9C328BC460C}"/>
              </a:ext>
            </a:extLst>
          </p:cNvPr>
          <p:cNvGrpSpPr/>
          <p:nvPr/>
        </p:nvGrpSpPr>
        <p:grpSpPr>
          <a:xfrm>
            <a:off x="1206297" y="1094649"/>
            <a:ext cx="8629231" cy="4311662"/>
            <a:chOff x="1206296" y="1094649"/>
            <a:chExt cx="8629231" cy="4311662"/>
          </a:xfrm>
        </p:grpSpPr>
        <p:sp>
          <p:nvSpPr>
            <p:cNvPr id="57357" name="ZoneTexte 12">
              <a:extLst>
                <a:ext uri="{FF2B5EF4-FFF2-40B4-BE49-F238E27FC236}">
                  <a16:creationId xmlns="" xmlns:a16="http://schemas.microsoft.com/office/drawing/2014/main" id="{22EFC1B2-39EA-4655-893B-E4F9C46A24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6296" y="1094649"/>
              <a:ext cx="82958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9pPr>
            </a:lstStyle>
            <a:p>
              <a:pPr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fr-FR" altLang="fr-FR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1- The crucial influence of </a:t>
              </a:r>
              <a:r>
                <a:rPr lang="fr-FR" altLang="fr-FR" sz="28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outstanding</a:t>
              </a:r>
              <a:r>
                <a:rPr lang="fr-FR" altLang="fr-FR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mentors</a:t>
              </a:r>
            </a:p>
          </p:txBody>
        </p:sp>
        <p:grpSp>
          <p:nvGrpSpPr>
            <p:cNvPr id="6" name="Groupe 11">
              <a:extLst>
                <a:ext uri="{FF2B5EF4-FFF2-40B4-BE49-F238E27FC236}">
                  <a16:creationId xmlns="" xmlns:a16="http://schemas.microsoft.com/office/drawing/2014/main" id="{8AAB68C4-7380-408F-A486-911058960CA7}"/>
                </a:ext>
              </a:extLst>
            </p:cNvPr>
            <p:cNvGrpSpPr/>
            <p:nvPr/>
          </p:nvGrpSpPr>
          <p:grpSpPr bwMode="auto">
            <a:xfrm>
              <a:off x="1391826" y="2036588"/>
              <a:ext cx="3962400" cy="2480487"/>
              <a:chOff x="2037281" y="1762828"/>
              <a:chExt cx="6184978" cy="4057078"/>
            </a:xfrm>
            <a:solidFill>
              <a:schemeClr val="tx2"/>
            </a:solidFill>
          </p:grpSpPr>
          <p:pic>
            <p:nvPicPr>
              <p:cNvPr id="11" name="Image 10" descr="Swan.jpg">
                <a:extLst>
                  <a:ext uri="{FF2B5EF4-FFF2-40B4-BE49-F238E27FC236}">
                    <a16:creationId xmlns="" xmlns:a16="http://schemas.microsoft.com/office/drawing/2014/main" id="{EACAB500-9337-49EF-9E0E-F88E45F262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02067" y="1762828"/>
                <a:ext cx="3220192" cy="4057078"/>
              </a:xfrm>
              <a:prstGeom prst="rect">
                <a:avLst/>
              </a:prstGeom>
              <a:grpFill/>
              <a:ln>
                <a:solidFill>
                  <a:srgbClr val="FFFF00"/>
                </a:solidFill>
              </a:ln>
            </p:spPr>
          </p:pic>
          <p:pic>
            <p:nvPicPr>
              <p:cNvPr id="12" name="Image 11" descr="GANZ.jpg">
                <a:extLst>
                  <a:ext uri="{FF2B5EF4-FFF2-40B4-BE49-F238E27FC236}">
                    <a16:creationId xmlns="" xmlns:a16="http://schemas.microsoft.com/office/drawing/2014/main" id="{F7C401C2-2E81-4525-BCA2-5DD229DE9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37281" y="1762828"/>
                <a:ext cx="2964786" cy="4057078"/>
              </a:xfrm>
              <a:prstGeom prst="rect">
                <a:avLst/>
              </a:prstGeom>
              <a:grpFill/>
              <a:ln>
                <a:solidFill>
                  <a:srgbClr val="FFFF00"/>
                </a:solidFill>
              </a:ln>
            </p:spPr>
          </p:pic>
        </p:grpSp>
        <p:pic>
          <p:nvPicPr>
            <p:cNvPr id="16" name="Picture 2" descr="C:\Users\Dr Cribier\Desktop\Autres photos pour HE - Copie\photo (6).JPG">
              <a:extLst>
                <a:ext uri="{FF2B5EF4-FFF2-40B4-BE49-F238E27FC236}">
                  <a16:creationId xmlns="" xmlns:a16="http://schemas.microsoft.com/office/drawing/2014/main" id="{51C5391B-CB94-48D0-8935-217FE72074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r="11127"/>
            <a:stretch>
              <a:fillRect/>
            </a:stretch>
          </p:blipFill>
          <p:spPr bwMode="auto">
            <a:xfrm>
              <a:off x="6096000" y="1776995"/>
              <a:ext cx="3607752" cy="2716017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e 4">
              <a:extLst>
                <a:ext uri="{FF2B5EF4-FFF2-40B4-BE49-F238E27FC236}">
                  <a16:creationId xmlns="" xmlns:a16="http://schemas.microsoft.com/office/drawing/2014/main" id="{A94620E8-E08D-43D5-A49D-F081BCF924F8}"/>
                </a:ext>
              </a:extLst>
            </p:cNvPr>
            <p:cNvGrpSpPr/>
            <p:nvPr/>
          </p:nvGrpSpPr>
          <p:grpSpPr>
            <a:xfrm>
              <a:off x="1391827" y="4517075"/>
              <a:ext cx="3790543" cy="881457"/>
              <a:chOff x="509316" y="4737896"/>
              <a:chExt cx="3790543" cy="881457"/>
            </a:xfrm>
          </p:grpSpPr>
          <p:sp>
            <p:nvSpPr>
              <p:cNvPr id="3" name="ZoneTexte 2">
                <a:extLst>
                  <a:ext uri="{FF2B5EF4-FFF2-40B4-BE49-F238E27FC236}">
                    <a16:creationId xmlns="" xmlns:a16="http://schemas.microsoft.com/office/drawing/2014/main" id="{6DEFEAD0-62C0-4D85-9038-C65BE12793BD}"/>
                  </a:ext>
                </a:extLst>
              </p:cNvPr>
              <p:cNvSpPr txBox="1"/>
              <p:nvPr/>
            </p:nvSpPr>
            <p:spPr>
              <a:xfrm>
                <a:off x="569954" y="4737896"/>
                <a:ext cx="16189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William </a:t>
                </a:r>
                <a:r>
                  <a:rPr lang="fr-FR" dirty="0" err="1"/>
                  <a:t>Ganz</a:t>
                </a:r>
                <a:endParaRPr lang="fr-FR" dirty="0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="" xmlns:a16="http://schemas.microsoft.com/office/drawing/2014/main" id="{E0FA86A2-9FE0-4143-80DA-80AE879B07F9}"/>
                  </a:ext>
                </a:extLst>
              </p:cNvPr>
              <p:cNvSpPr txBox="1"/>
              <p:nvPr/>
            </p:nvSpPr>
            <p:spPr>
              <a:xfrm>
                <a:off x="2640430" y="4737896"/>
                <a:ext cx="1659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Jeremy Swan</a:t>
                </a:r>
              </a:p>
            </p:txBody>
          </p:sp>
          <p:sp>
            <p:nvSpPr>
              <p:cNvPr id="4" name="ZoneTexte 3">
                <a:extLst>
                  <a:ext uri="{FF2B5EF4-FFF2-40B4-BE49-F238E27FC236}">
                    <a16:creationId xmlns="" xmlns:a16="http://schemas.microsoft.com/office/drawing/2014/main" id="{F1CC6E0C-13AE-4027-A551-66C2DF915783}"/>
                  </a:ext>
                </a:extLst>
              </p:cNvPr>
              <p:cNvSpPr txBox="1"/>
              <p:nvPr/>
            </p:nvSpPr>
            <p:spPr>
              <a:xfrm>
                <a:off x="509316" y="5250021"/>
                <a:ext cx="37113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>
                    <a:solidFill>
                      <a:srgbClr val="FFFF00"/>
                    </a:solidFill>
                  </a:rPr>
                  <a:t>Cedars</a:t>
                </a:r>
                <a:r>
                  <a:rPr lang="fr-FR" dirty="0">
                    <a:solidFill>
                      <a:srgbClr val="FFFF00"/>
                    </a:solidFill>
                  </a:rPr>
                  <a:t> Sinaï </a:t>
                </a:r>
                <a:r>
                  <a:rPr lang="fr-FR" dirty="0" err="1">
                    <a:solidFill>
                      <a:srgbClr val="FFFF00"/>
                    </a:solidFill>
                  </a:rPr>
                  <a:t>Medical</a:t>
                </a:r>
                <a:r>
                  <a:rPr lang="fr-FR" dirty="0">
                    <a:solidFill>
                      <a:srgbClr val="FFFF00"/>
                    </a:solidFill>
                  </a:rPr>
                  <a:t> Center, LA</a:t>
                </a:r>
              </a:p>
            </p:txBody>
          </p:sp>
        </p:grpSp>
        <p:grpSp>
          <p:nvGrpSpPr>
            <p:cNvPr id="22" name="Groupe 21">
              <a:extLst>
                <a:ext uri="{FF2B5EF4-FFF2-40B4-BE49-F238E27FC236}">
                  <a16:creationId xmlns="" xmlns:a16="http://schemas.microsoft.com/office/drawing/2014/main" id="{46713D63-6B12-405E-8DAB-6AB3CA1641A0}"/>
                </a:ext>
              </a:extLst>
            </p:cNvPr>
            <p:cNvGrpSpPr/>
            <p:nvPr/>
          </p:nvGrpSpPr>
          <p:grpSpPr>
            <a:xfrm>
              <a:off x="5807950" y="4550786"/>
              <a:ext cx="4027577" cy="855525"/>
              <a:chOff x="351202" y="4619207"/>
              <a:chExt cx="4027577" cy="855525"/>
            </a:xfrm>
          </p:grpSpPr>
          <p:sp>
            <p:nvSpPr>
              <p:cNvPr id="23" name="ZoneTexte 22">
                <a:extLst>
                  <a:ext uri="{FF2B5EF4-FFF2-40B4-BE49-F238E27FC236}">
                    <a16:creationId xmlns="" xmlns:a16="http://schemas.microsoft.com/office/drawing/2014/main" id="{F4624C17-22CE-4EDE-8556-1ABB0AD3616E}"/>
                  </a:ext>
                </a:extLst>
              </p:cNvPr>
              <p:cNvSpPr txBox="1"/>
              <p:nvPr/>
            </p:nvSpPr>
            <p:spPr>
              <a:xfrm>
                <a:off x="1650691" y="4619207"/>
                <a:ext cx="14285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Brice Letac</a:t>
                </a: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="" xmlns:a16="http://schemas.microsoft.com/office/drawing/2014/main" id="{B75CBFF9-2D85-4B1F-A6B5-CB1AEB7C55F7}"/>
                  </a:ext>
                </a:extLst>
              </p:cNvPr>
              <p:cNvSpPr txBox="1"/>
              <p:nvPr/>
            </p:nvSpPr>
            <p:spPr>
              <a:xfrm>
                <a:off x="351202" y="5105400"/>
                <a:ext cx="40275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FFFF00"/>
                    </a:solidFill>
                  </a:rPr>
                  <a:t>  </a:t>
                </a:r>
                <a:r>
                  <a:rPr lang="fr-FR" dirty="0" err="1">
                    <a:solidFill>
                      <a:srgbClr val="FFFF00"/>
                    </a:solidFill>
                  </a:rPr>
                  <a:t>Director</a:t>
                </a:r>
                <a:r>
                  <a:rPr lang="fr-FR" dirty="0">
                    <a:solidFill>
                      <a:srgbClr val="FFFF00"/>
                    </a:solidFill>
                  </a:rPr>
                  <a:t> Dpt of </a:t>
                </a:r>
                <a:r>
                  <a:rPr lang="fr-FR" dirty="0" err="1">
                    <a:solidFill>
                      <a:srgbClr val="FFFF00"/>
                    </a:solidFill>
                  </a:rPr>
                  <a:t>Cardiology</a:t>
                </a:r>
                <a:r>
                  <a:rPr lang="fr-FR" dirty="0">
                    <a:solidFill>
                      <a:srgbClr val="FFFF00"/>
                    </a:solidFill>
                  </a:rPr>
                  <a:t>, Rouen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829293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="" xmlns:a16="http://schemas.microsoft.com/office/drawing/2014/main" id="{59D1D2FB-69DA-4F94-B70D-D7E19B389791}"/>
              </a:ext>
            </a:extLst>
          </p:cNvPr>
          <p:cNvGrpSpPr>
            <a:grpSpLocks/>
          </p:cNvGrpSpPr>
          <p:nvPr/>
        </p:nvGrpSpPr>
        <p:grpSpPr bwMode="auto">
          <a:xfrm>
            <a:off x="-1" y="1017538"/>
            <a:ext cx="10972801" cy="4367567"/>
            <a:chOff x="-933293" y="1001028"/>
            <a:chExt cx="11201317" cy="4367037"/>
          </a:xfrm>
        </p:grpSpPr>
        <p:grpSp>
          <p:nvGrpSpPr>
            <p:cNvPr id="24" name="Groupe 1">
              <a:extLst>
                <a:ext uri="{FF2B5EF4-FFF2-40B4-BE49-F238E27FC236}">
                  <a16:creationId xmlns="" xmlns:a16="http://schemas.microsoft.com/office/drawing/2014/main" id="{F7A1B357-B7DB-4EB6-9AE8-D94DF29EF6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933293" y="1001028"/>
              <a:ext cx="11201317" cy="4367037"/>
              <a:chOff x="-933293" y="1001028"/>
              <a:chExt cx="11201317" cy="4367037"/>
            </a:xfrm>
          </p:grpSpPr>
          <p:sp>
            <p:nvSpPr>
              <p:cNvPr id="27" name="TextBox 2">
                <a:extLst>
                  <a:ext uri="{FF2B5EF4-FFF2-40B4-BE49-F238E27FC236}">
                    <a16:creationId xmlns="" xmlns:a16="http://schemas.microsoft.com/office/drawing/2014/main" id="{95C4936E-4E69-4A3F-9A56-4EAFE166B323}"/>
                  </a:ext>
                </a:extLst>
              </p:cNvPr>
              <p:cNvSpPr txBox="1"/>
              <p:nvPr/>
            </p:nvSpPr>
            <p:spPr bwMode="auto">
              <a:xfrm>
                <a:off x="-933293" y="1001028"/>
                <a:ext cx="11201317" cy="9539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457200">
                  <a:defRPr/>
                </a:pPr>
                <a:r>
                  <a:rPr lang="en-US" sz="2800" b="0" dirty="0">
                    <a:solidFill>
                      <a:prstClr val="white"/>
                    </a:solidFill>
                    <a:latin typeface="Arial" panose="020B0604020202020204" pitchFamily="34" charset="0"/>
                    <a:ea typeface="ヒラギノ角ゴ Pro W3" charset="-128"/>
                    <a:cs typeface="Arial" panose="020B0604020202020204" pitchFamily="34" charset="0"/>
                  </a:rPr>
                  <a:t>2- 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ヒラギノ角ゴ Pro W3" charset="-128"/>
                    <a:cs typeface="Arial" panose="020B0604020202020204" pitchFamily="34" charset="0"/>
                  </a:rPr>
                  <a:t>A “Dream Team”</a:t>
                </a:r>
              </a:p>
              <a:p>
                <a:pPr defTabSz="457200">
                  <a:defRPr/>
                </a:pPr>
                <a:r>
                  <a:rPr lang="en-US" sz="2800" b="0" dirty="0">
                    <a:solidFill>
                      <a:prstClr val="white"/>
                    </a:solidFill>
                    <a:latin typeface="Arial" panose="020B0604020202020204" pitchFamily="34" charset="0"/>
                    <a:ea typeface="ヒラギノ角ゴ Pro W3" charset="-128"/>
                    <a:cs typeface="Arial" panose="020B0604020202020204" pitchFamily="34" charset="0"/>
                  </a:rPr>
                  <a:t>of nurses, technicians, TAVI coordinator, cardiologists and surgeons</a:t>
                </a:r>
              </a:p>
            </p:txBody>
          </p:sp>
          <p:pic>
            <p:nvPicPr>
              <p:cNvPr id="28" name="Image 1" descr="Equipe du Training Center Rouen.JPG">
                <a:extLst>
                  <a:ext uri="{FF2B5EF4-FFF2-40B4-BE49-F238E27FC236}">
                    <a16:creationId xmlns="" xmlns:a16="http://schemas.microsoft.com/office/drawing/2014/main" id="{88ADCAD4-17FF-4839-AD00-8377B069F2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lum brigh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76" t="15707" r="2786" b="26626"/>
              <a:stretch/>
            </p:blipFill>
            <p:spPr bwMode="auto">
              <a:xfrm>
                <a:off x="1274255" y="2141074"/>
                <a:ext cx="6581775" cy="3226991"/>
              </a:xfrm>
              <a:prstGeom prst="rect">
                <a:avLst/>
              </a:prstGeom>
              <a:noFill/>
              <a:ln w="9525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" name="ZoneTexte 1">
              <a:extLst>
                <a:ext uri="{FF2B5EF4-FFF2-40B4-BE49-F238E27FC236}">
                  <a16:creationId xmlns="" xmlns:a16="http://schemas.microsoft.com/office/drawing/2014/main" id="{9A552346-68AC-4A33-8C88-2BAF68F276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793" y="2068386"/>
              <a:ext cx="666337" cy="369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9pPr>
            </a:lstStyle>
            <a:p>
              <a:pPr algn="l" defTabSz="457200" eaLnBrk="0" hangingPunct="0">
                <a:spcBef>
                  <a:spcPct val="0"/>
                </a:spcBef>
                <a:buNone/>
              </a:pPr>
              <a:r>
                <a:rPr lang="fr-FR" altLang="en-US" sz="1800" b="0" dirty="0">
                  <a:solidFill>
                    <a:prstClr val="black"/>
                  </a:solidFill>
                  <a:cs typeface="+mn-cs"/>
                </a:rPr>
                <a:t>2010</a:t>
              </a:r>
              <a:endParaRPr lang="en-US" altLang="en-US" sz="1800" b="0" dirty="0">
                <a:solidFill>
                  <a:prstClr val="black"/>
                </a:solidFill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="" xmlns:a16="http://schemas.microsoft.com/office/drawing/2014/main" id="{394FAD02-CBFC-445E-AAB6-154B82846D58}"/>
              </a:ext>
            </a:extLst>
          </p:cNvPr>
          <p:cNvGrpSpPr>
            <a:grpSpLocks/>
          </p:cNvGrpSpPr>
          <p:nvPr/>
        </p:nvGrpSpPr>
        <p:grpSpPr bwMode="auto">
          <a:xfrm>
            <a:off x="4125331" y="5594658"/>
            <a:ext cx="6583855" cy="1263342"/>
            <a:chOff x="5886323" y="-1090774"/>
            <a:chExt cx="6719779" cy="1265580"/>
          </a:xfrm>
        </p:grpSpPr>
        <p:sp>
          <p:nvSpPr>
            <p:cNvPr id="20" name="Rectangle à coins arrondis 7">
              <a:extLst>
                <a:ext uri="{FF2B5EF4-FFF2-40B4-BE49-F238E27FC236}">
                  <a16:creationId xmlns="" xmlns:a16="http://schemas.microsoft.com/office/drawing/2014/main" id="{427B8C31-BE1C-4FC7-A903-688AB8E3911D}"/>
                </a:ext>
              </a:extLst>
            </p:cNvPr>
            <p:cNvSpPr/>
            <p:nvPr/>
          </p:nvSpPr>
          <p:spPr>
            <a:xfrm>
              <a:off x="5886323" y="-1090774"/>
              <a:ext cx="6719779" cy="1265580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0" hangingPunct="0">
                <a:defRPr/>
              </a:pPr>
              <a:endParaRPr lang="en-US" b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ZoneTexte 6">
              <a:extLst>
                <a:ext uri="{FF2B5EF4-FFF2-40B4-BE49-F238E27FC236}">
                  <a16:creationId xmlns="" xmlns:a16="http://schemas.microsoft.com/office/drawing/2014/main" id="{88F7D2A1-68A7-48D5-8C8D-988DC01E17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6324" y="-1027650"/>
              <a:ext cx="6719778" cy="120245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ヒラギノ角ゴ Pro W3" charset="-128"/>
                </a:defRPr>
              </a:lvl9pPr>
            </a:lstStyle>
            <a:p>
              <a:pPr defTabSz="457200" eaLnBrk="0" hangingPunct="0">
                <a:spcBef>
                  <a:spcPct val="0"/>
                </a:spcBef>
                <a:buNone/>
              </a:pPr>
              <a:r>
                <a:rPr lang="en-US" altLang="en-US" sz="2400" dirty="0">
                  <a:solidFill>
                    <a:schemeClr val="bg2"/>
                  </a:solidFill>
                  <a:cs typeface="+mn-cs"/>
                </a:rPr>
                <a:t>An incredible high and rare relationship, </a:t>
              </a:r>
            </a:p>
            <a:p>
              <a:pPr defTabSz="457200" eaLnBrk="0" hangingPunct="0">
                <a:spcBef>
                  <a:spcPct val="0"/>
                </a:spcBef>
                <a:buNone/>
              </a:pPr>
              <a:r>
                <a:rPr lang="en-US" altLang="en-US" sz="2400" dirty="0">
                  <a:solidFill>
                    <a:schemeClr val="bg2"/>
                  </a:solidFill>
                  <a:cs typeface="+mn-cs"/>
                </a:rPr>
                <a:t>support and interaction between cardiac surgeons</a:t>
              </a:r>
            </a:p>
            <a:p>
              <a:pPr defTabSz="457200" eaLnBrk="0" hangingPunct="0">
                <a:spcBef>
                  <a:spcPct val="0"/>
                </a:spcBef>
                <a:buNone/>
              </a:pPr>
              <a:r>
                <a:rPr lang="en-US" altLang="en-US" sz="2400" dirty="0">
                  <a:solidFill>
                    <a:schemeClr val="bg2"/>
                  </a:solidFill>
                  <a:cs typeface="+mn-cs"/>
                </a:rPr>
                <a:t> and interventional cardiologists </a:t>
              </a:r>
            </a:p>
          </p:txBody>
        </p:sp>
      </p:grpSp>
      <p:sp>
        <p:nvSpPr>
          <p:cNvPr id="29" name="ZoneTexte 13">
            <a:extLst>
              <a:ext uri="{FF2B5EF4-FFF2-40B4-BE49-F238E27FC236}">
                <a16:creationId xmlns="" xmlns:a16="http://schemas.microsoft.com/office/drawing/2014/main" id="{1EDBF54D-C709-4450-A772-B61E99A03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1" y="-133578"/>
            <a:ext cx="87238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b="0" dirty="0" err="1">
                <a:solidFill>
                  <a:schemeClr val="bg1"/>
                </a:solidFill>
                <a:latin typeface="+mn-lt"/>
              </a:rPr>
              <a:t>What</a:t>
            </a:r>
            <a:r>
              <a:rPr lang="fr-FR" altLang="en-US" b="0" dirty="0">
                <a:solidFill>
                  <a:schemeClr val="bg1"/>
                </a:solidFill>
                <a:latin typeface="+mn-lt"/>
              </a:rPr>
              <a:t> made possible the </a:t>
            </a:r>
            <a:r>
              <a:rPr lang="fr-FR" altLang="en-US" b="0" dirty="0" err="1">
                <a:solidFill>
                  <a:schemeClr val="bg1"/>
                </a:solidFill>
                <a:latin typeface="+mn-lt"/>
              </a:rPr>
              <a:t>development</a:t>
            </a:r>
            <a:r>
              <a:rPr lang="fr-FR" altLang="en-US" b="0" dirty="0">
                <a:solidFill>
                  <a:schemeClr val="bg1"/>
                </a:solidFill>
                <a:latin typeface="+mn-lt"/>
              </a:rPr>
              <a:t> of </a:t>
            </a:r>
            <a:r>
              <a:rPr lang="fr-FR" altLang="en-US" b="0" dirty="0" err="1">
                <a:solidFill>
                  <a:schemeClr val="bg1"/>
                </a:solidFill>
                <a:latin typeface="+mn-lt"/>
              </a:rPr>
              <a:t>these</a:t>
            </a:r>
            <a:r>
              <a:rPr lang="fr-FR" altLang="en-US" b="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b="0" dirty="0">
                <a:solidFill>
                  <a:schemeClr val="bg1"/>
                </a:solidFill>
                <a:latin typeface="+mn-lt"/>
              </a:rPr>
              <a:t>innovative technologies in Rouen ?</a:t>
            </a:r>
            <a:endParaRPr lang="en-US" altLang="en-US" b="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="" xmlns:a16="http://schemas.microsoft.com/office/drawing/2014/main" id="{A9F64908-7B17-4649-81F4-CF37C9EA14EF}"/>
              </a:ext>
            </a:extLst>
          </p:cNvPr>
          <p:cNvGrpSpPr/>
          <p:nvPr/>
        </p:nvGrpSpPr>
        <p:grpSpPr>
          <a:xfrm>
            <a:off x="5047157" y="2574512"/>
            <a:ext cx="3727037" cy="2799601"/>
            <a:chOff x="5047158" y="2574512"/>
            <a:chExt cx="3727037" cy="2799601"/>
          </a:xfrm>
        </p:grpSpPr>
        <p:grpSp>
          <p:nvGrpSpPr>
            <p:cNvPr id="30" name="Groupe 13">
              <a:extLst>
                <a:ext uri="{FF2B5EF4-FFF2-40B4-BE49-F238E27FC236}">
                  <a16:creationId xmlns="" xmlns:a16="http://schemas.microsoft.com/office/drawing/2014/main" id="{A288954B-3D37-4CB7-9320-120BF7CF88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7158" y="4419610"/>
              <a:ext cx="3727037" cy="954503"/>
              <a:chOff x="4918233" y="4519572"/>
              <a:chExt cx="3728346" cy="953833"/>
            </a:xfrm>
          </p:grpSpPr>
          <p:sp>
            <p:nvSpPr>
              <p:cNvPr id="31" name="ZoneTexte 3">
                <a:extLst>
                  <a:ext uri="{FF2B5EF4-FFF2-40B4-BE49-F238E27FC236}">
                    <a16:creationId xmlns="" xmlns:a16="http://schemas.microsoft.com/office/drawing/2014/main" id="{84FFEE46-8AD0-4E6F-B069-629264E441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18233" y="4519572"/>
                <a:ext cx="1735250" cy="953437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9pPr>
              </a:lstStyle>
              <a:p>
                <a:pPr defTabSz="457200" eaLnBrk="0" hangingPunct="0">
                  <a:spcBef>
                    <a:spcPct val="0"/>
                  </a:spcBef>
                  <a:buNone/>
                </a:pPr>
                <a:r>
                  <a:rPr lang="fr-FR" altLang="en-US" sz="2000" dirty="0">
                    <a:solidFill>
                      <a:prstClr val="black"/>
                    </a:solidFill>
                    <a:cs typeface="+mn-cs"/>
                  </a:rPr>
                  <a:t>Pr J.P. </a:t>
                </a:r>
                <a:r>
                  <a:rPr lang="fr-FR" altLang="en-US" sz="2000" dirty="0" err="1">
                    <a:solidFill>
                      <a:prstClr val="black"/>
                    </a:solidFill>
                    <a:cs typeface="+mn-cs"/>
                  </a:rPr>
                  <a:t>Bessou</a:t>
                </a:r>
                <a:endParaRPr lang="fr-FR" altLang="en-US" sz="2000" dirty="0">
                  <a:solidFill>
                    <a:prstClr val="black"/>
                  </a:solidFill>
                  <a:cs typeface="+mn-cs"/>
                </a:endParaRPr>
              </a:p>
              <a:p>
                <a:pPr defTabSz="457200" eaLnBrk="0" hangingPunct="0">
                  <a:spcBef>
                    <a:spcPct val="0"/>
                  </a:spcBef>
                  <a:buNone/>
                </a:pPr>
                <a:r>
                  <a:rPr lang="fr-FR" altLang="en-US" sz="1800" i="1" dirty="0">
                    <a:solidFill>
                      <a:prstClr val="black"/>
                    </a:solidFill>
                    <a:cs typeface="+mn-cs"/>
                  </a:rPr>
                  <a:t>Head of</a:t>
                </a:r>
                <a:endParaRPr lang="fr-FR" altLang="en-US" sz="1400" i="1" dirty="0">
                  <a:solidFill>
                    <a:prstClr val="black"/>
                  </a:solidFill>
                  <a:cs typeface="+mn-cs"/>
                </a:endParaRPr>
              </a:p>
              <a:p>
                <a:pPr defTabSz="457200" eaLnBrk="0" hangingPunct="0">
                  <a:spcBef>
                    <a:spcPct val="0"/>
                  </a:spcBef>
                  <a:buNone/>
                </a:pPr>
                <a:r>
                  <a:rPr lang="fr-FR" altLang="en-US" sz="1400" i="1" dirty="0">
                    <a:solidFill>
                      <a:prstClr val="black"/>
                    </a:solidFill>
                    <a:cs typeface="+mn-cs"/>
                  </a:rPr>
                  <a:t> </a:t>
                </a:r>
                <a:r>
                  <a:rPr lang="fr-FR" altLang="en-US" sz="1800" i="1" dirty="0" err="1">
                    <a:solidFill>
                      <a:prstClr val="black"/>
                    </a:solidFill>
                    <a:cs typeface="+mn-cs"/>
                  </a:rPr>
                  <a:t>Cardiac</a:t>
                </a:r>
                <a:r>
                  <a:rPr lang="fr-FR" altLang="en-US" sz="1800" i="1" dirty="0">
                    <a:solidFill>
                      <a:prstClr val="black"/>
                    </a:solidFill>
                    <a:cs typeface="+mn-cs"/>
                  </a:rPr>
                  <a:t> </a:t>
                </a:r>
                <a:r>
                  <a:rPr lang="fr-FR" altLang="en-US" sz="1800" i="1" dirty="0" err="1">
                    <a:solidFill>
                      <a:prstClr val="black"/>
                    </a:solidFill>
                    <a:cs typeface="+mn-cs"/>
                  </a:rPr>
                  <a:t>Surgery</a:t>
                </a:r>
                <a:endParaRPr lang="fr-FR" altLang="en-US" sz="2000" i="1" dirty="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32" name="ZoneTexte 5">
                <a:extLst>
                  <a:ext uri="{FF2B5EF4-FFF2-40B4-BE49-F238E27FC236}">
                    <a16:creationId xmlns="" xmlns:a16="http://schemas.microsoft.com/office/drawing/2014/main" id="{88CE4C7A-57E6-45F9-A13D-BFE11BE16F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03508" y="4519968"/>
                <a:ext cx="2043071" cy="953437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ヒラギノ角ゴ Pro W3" charset="-128"/>
                  </a:defRPr>
                </a:lvl9pPr>
              </a:lstStyle>
              <a:p>
                <a:pPr defTabSz="457200" eaLnBrk="0" hangingPunct="0">
                  <a:spcBef>
                    <a:spcPct val="0"/>
                  </a:spcBef>
                  <a:buNone/>
                </a:pPr>
                <a:r>
                  <a:rPr lang="fr-FR" altLang="en-US" sz="2000" dirty="0">
                    <a:solidFill>
                      <a:prstClr val="black"/>
                    </a:solidFill>
                    <a:cs typeface="+mn-cs"/>
                  </a:rPr>
                  <a:t>Pr H. Eltchaninoff</a:t>
                </a:r>
              </a:p>
              <a:p>
                <a:pPr defTabSz="457200" eaLnBrk="0" hangingPunct="0">
                  <a:spcBef>
                    <a:spcPct val="0"/>
                  </a:spcBef>
                  <a:buNone/>
                </a:pPr>
                <a:r>
                  <a:rPr lang="fr-FR" altLang="en-US" sz="1800" i="1" dirty="0">
                    <a:solidFill>
                      <a:prstClr val="black"/>
                    </a:solidFill>
                    <a:cs typeface="+mn-cs"/>
                  </a:rPr>
                  <a:t>Head of </a:t>
                </a:r>
              </a:p>
              <a:p>
                <a:pPr defTabSz="457200" eaLnBrk="0" hangingPunct="0">
                  <a:spcBef>
                    <a:spcPct val="0"/>
                  </a:spcBef>
                  <a:buNone/>
                </a:pPr>
                <a:r>
                  <a:rPr lang="fr-FR" altLang="en-US" sz="1800" i="1" dirty="0" err="1">
                    <a:solidFill>
                      <a:prstClr val="black"/>
                    </a:solidFill>
                    <a:cs typeface="+mn-cs"/>
                  </a:rPr>
                  <a:t>Cardiology</a:t>
                </a:r>
                <a:endParaRPr lang="fr-FR" altLang="en-US" sz="1800" i="1" dirty="0">
                  <a:solidFill>
                    <a:prstClr val="black"/>
                  </a:solidFill>
                  <a:cs typeface="+mn-cs"/>
                </a:endParaRPr>
              </a:p>
            </p:txBody>
          </p:sp>
        </p:grpSp>
        <p:sp>
          <p:nvSpPr>
            <p:cNvPr id="2" name="Ellipse 1">
              <a:extLst>
                <a:ext uri="{FF2B5EF4-FFF2-40B4-BE49-F238E27FC236}">
                  <a16:creationId xmlns="" xmlns:a16="http://schemas.microsoft.com/office/drawing/2014/main" id="{D535B535-FC0D-486E-8599-1989197C8B96}"/>
                </a:ext>
              </a:extLst>
            </p:cNvPr>
            <p:cNvSpPr/>
            <p:nvPr/>
          </p:nvSpPr>
          <p:spPr>
            <a:xfrm>
              <a:off x="5943601" y="2574512"/>
              <a:ext cx="1813754" cy="1692688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04223124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089"/>
          <p:cNvSpPr txBox="1">
            <a:spLocks noChangeArrowheads="1"/>
          </p:cNvSpPr>
          <p:nvPr/>
        </p:nvSpPr>
        <p:spPr bwMode="auto">
          <a:xfrm>
            <a:off x="7118875" y="3629988"/>
            <a:ext cx="11541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ヒラギノ角ゴ Pro W3" charset="-128"/>
              </a:rPr>
              <a:t> </a:t>
            </a:r>
          </a:p>
        </p:txBody>
      </p:sp>
      <p:sp>
        <p:nvSpPr>
          <p:cNvPr id="26" name="Text Box 3090"/>
          <p:cNvSpPr txBox="1">
            <a:spLocks noChangeArrowheads="1"/>
          </p:cNvSpPr>
          <p:nvPr/>
        </p:nvSpPr>
        <p:spPr bwMode="auto">
          <a:xfrm>
            <a:off x="8079456" y="3629988"/>
            <a:ext cx="9335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ヒラギノ角ゴ Pro W3" charset="-128"/>
              </a:rPr>
              <a:t> </a:t>
            </a:r>
          </a:p>
        </p:txBody>
      </p:sp>
      <p:sp>
        <p:nvSpPr>
          <p:cNvPr id="27" name="Text Box 3092"/>
          <p:cNvSpPr txBox="1">
            <a:spLocks noChangeArrowheads="1"/>
          </p:cNvSpPr>
          <p:nvPr/>
        </p:nvSpPr>
        <p:spPr bwMode="auto">
          <a:xfrm>
            <a:off x="9819323" y="3630667"/>
            <a:ext cx="6874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ヒラギノ角ゴ Pro W3" charset="-128"/>
            </a:endParaRPr>
          </a:p>
        </p:txBody>
      </p:sp>
      <p:sp>
        <p:nvSpPr>
          <p:cNvPr id="28" name="Text Box 3091"/>
          <p:cNvSpPr txBox="1">
            <a:spLocks noChangeArrowheads="1"/>
          </p:cNvSpPr>
          <p:nvPr/>
        </p:nvSpPr>
        <p:spPr bwMode="auto">
          <a:xfrm>
            <a:off x="8834497" y="3623117"/>
            <a:ext cx="11013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ヒラギノ角ゴ Pro W3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430499" y="-46414"/>
            <a:ext cx="117642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4680B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Batang" pitchFamily="18" charset="-127"/>
                <a:cs typeface="Arial" pitchFamily="34" charset="0"/>
              </a:rPr>
              <a:t> </a:t>
            </a:r>
            <a:r>
              <a:rPr kumimoji="0" lang="en-US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Batang" pitchFamily="18" charset="-127"/>
                <a:cs typeface="Arial" pitchFamily="34" charset="0"/>
              </a:rPr>
              <a:t>Therapeutic Options for Symptomatic AS</a:t>
            </a:r>
            <a:endParaRPr kumimoji="0" lang="en-US" altLang="fr-FR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Batang" pitchFamily="18" charset="-127"/>
              <a:cs typeface="Arial" pitchFamily="34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10953797" y="958957"/>
            <a:ext cx="759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-1183584" y="2590800"/>
            <a:ext cx="76408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 charset="-128"/>
              </a:rPr>
              <a:t>The standard of care for </a:t>
            </a:r>
            <a:r>
              <a:rPr kumimoji="0" lang="fr-FR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 charset="-128"/>
              </a:rPr>
              <a:t>decades</a:t>
            </a:r>
            <a:endParaRPr kumimoji="0" lang="fr-FR" altLang="fr-FR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ヒラギノ角ゴ Pro W3" charset="-128"/>
            </a:endParaRP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818211" y="1423256"/>
            <a:ext cx="3637282" cy="1147623"/>
            <a:chOff x="800677" y="1821174"/>
            <a:chExt cx="4542828" cy="1261420"/>
          </a:xfrm>
        </p:grpSpPr>
        <p:pic>
          <p:nvPicPr>
            <p:cNvPr id="10" name="Picture 6" descr="ccv-valve_mecanique[1]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5497" y="1821174"/>
              <a:ext cx="1611026" cy="1261420"/>
            </a:xfrm>
            <a:prstGeom prst="rect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7" descr="trtchir2[1]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677" y="1821174"/>
              <a:ext cx="1464819" cy="1261420"/>
            </a:xfrm>
            <a:prstGeom prst="rect">
              <a:avLst/>
            </a:prstGeom>
            <a:noFill/>
            <a:ln w="9525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9" descr="valve_bio[1]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6662" y="1821174"/>
              <a:ext cx="1466843" cy="126142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C000"/>
              </a:solidFill>
            </a:ln>
          </p:spPr>
        </p:pic>
      </p:grp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436153" y="3717429"/>
            <a:ext cx="4399667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 charset="-128"/>
              </a:rPr>
              <a:t>Low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 charset="-128"/>
              </a:rPr>
              <a:t> </a:t>
            </a:r>
            <a:r>
              <a:rPr kumimoji="0" lang="fr-FR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 charset="-128"/>
              </a:rPr>
              <a:t>mortality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 charset="-128"/>
              </a:rPr>
              <a:t> in good </a:t>
            </a:r>
            <a:r>
              <a:rPr kumimoji="0" lang="fr-FR" alt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 charset="-128"/>
              </a:rPr>
              <a:t>surgical</a:t>
            </a:r>
            <a:r>
              <a:rPr kumimoji="0" lang="fr-FR" alt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 charset="-128"/>
              </a:rPr>
              <a:t> candidates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 charset="-128"/>
              </a:rPr>
              <a:t>Return to normal life </a:t>
            </a:r>
            <a:r>
              <a:rPr kumimoji="0" lang="fr-FR" altLang="fr-FR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 charset="-128"/>
              </a:rPr>
              <a:t>expectancy</a:t>
            </a:r>
            <a:endParaRPr kumimoji="0" lang="fr-FR" altLang="fr-FR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ヒラギノ角ゴ Pro W3" charset="-128"/>
            </a:endParaRPr>
          </a:p>
        </p:txBody>
      </p:sp>
      <p:sp>
        <p:nvSpPr>
          <p:cNvPr id="7" name="Down Arrow 28"/>
          <p:cNvSpPr/>
          <p:nvPr/>
        </p:nvSpPr>
        <p:spPr bwMode="auto">
          <a:xfrm>
            <a:off x="2316612" y="3064973"/>
            <a:ext cx="423729" cy="65452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370879" y="809525"/>
            <a:ext cx="2446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Surgical</a:t>
            </a:r>
            <a:r>
              <a: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AVR</a:t>
            </a:r>
          </a:p>
        </p:txBody>
      </p:sp>
      <p:grpSp>
        <p:nvGrpSpPr>
          <p:cNvPr id="34" name="Groupe 33"/>
          <p:cNvGrpSpPr/>
          <p:nvPr/>
        </p:nvGrpSpPr>
        <p:grpSpPr>
          <a:xfrm>
            <a:off x="6024781" y="4158251"/>
            <a:ext cx="4724401" cy="1251949"/>
            <a:chOff x="6024781" y="4048071"/>
            <a:chExt cx="4724401" cy="1251949"/>
          </a:xfrm>
        </p:grpSpPr>
        <p:sp>
          <p:nvSpPr>
            <p:cNvPr id="39" name="Rectangle 41"/>
            <p:cNvSpPr>
              <a:spLocks noChangeArrowheads="1"/>
            </p:cNvSpPr>
            <p:nvPr/>
          </p:nvSpPr>
          <p:spPr bwMode="auto">
            <a:xfrm>
              <a:off x="6024781" y="4776800"/>
              <a:ext cx="472440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ヒラギノ角ゴ Pro W3" charset="-128"/>
                </a:rPr>
                <a:t>Mortality</a:t>
              </a:r>
              <a:r>
                <a:rPr kumimoji="0" lang="fr-FR" alt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ヒラギノ角ゴ Pro W3" charset="-128"/>
                </a:rPr>
                <a:t> &gt; 80% at 2 </a:t>
              </a:r>
              <a:r>
                <a:rPr kumimoji="0" lang="fr-FR" altLang="fr-FR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ヒラギノ角ゴ Pro W3" charset="-128"/>
                </a:rPr>
                <a:t>years</a:t>
              </a:r>
              <a:endParaRPr kumimoji="0" lang="fr-FR" alt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 W3" charset="-128"/>
              </a:endParaRPr>
            </a:p>
          </p:txBody>
        </p:sp>
        <p:sp>
          <p:nvSpPr>
            <p:cNvPr id="50" name="Down Arrow 28"/>
            <p:cNvSpPr/>
            <p:nvPr/>
          </p:nvSpPr>
          <p:spPr bwMode="auto">
            <a:xfrm>
              <a:off x="8334359" y="4048071"/>
              <a:ext cx="423729" cy="654527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4422607" y="796992"/>
            <a:ext cx="7314089" cy="3186361"/>
            <a:chOff x="4422607" y="796992"/>
            <a:chExt cx="7314089" cy="3186361"/>
          </a:xfrm>
        </p:grpSpPr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4508423" y="796992"/>
              <a:ext cx="722827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ヒラギノ角ゴ Pro W3" charset="-128"/>
                </a:rPr>
                <a:t>   </a:t>
              </a:r>
              <a:r>
                <a:rPr kumimoji="0" lang="fr-FR" alt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Arial"/>
                  <a:ea typeface="ヒラギノ角ゴ Pro W3" charset="-128"/>
                </a:rPr>
                <a:t>SAVR </a:t>
              </a:r>
              <a:r>
                <a:rPr kumimoji="0" lang="fr-FR" altLang="fr-FR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Arial"/>
                  <a:ea typeface="ヒラギノ角ゴ Pro W3" charset="-128"/>
                </a:rPr>
                <a:t>declined</a:t>
              </a:r>
              <a:r>
                <a:rPr kumimoji="0" lang="fr-FR" alt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Arial"/>
                  <a:ea typeface="ヒラギノ角ゴ Pro W3" charset="-128"/>
                </a:rPr>
                <a:t> in 1/3 of cases</a:t>
              </a:r>
              <a:endPara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ヒラギノ角ゴ Pro W3" charset="-128"/>
              </a:endParaRPr>
            </a:p>
          </p:txBody>
        </p:sp>
        <p:grpSp>
          <p:nvGrpSpPr>
            <p:cNvPr id="51" name="Groupe 50"/>
            <p:cNvGrpSpPr/>
            <p:nvPr/>
          </p:nvGrpSpPr>
          <p:grpSpPr>
            <a:xfrm>
              <a:off x="6324600" y="1295400"/>
              <a:ext cx="4424582" cy="2687953"/>
              <a:chOff x="5061405" y="552690"/>
              <a:chExt cx="3485107" cy="2335877"/>
            </a:xfrm>
          </p:grpSpPr>
          <p:pic>
            <p:nvPicPr>
              <p:cNvPr id="21" name="Image 25" descr="Registres.png"/>
              <p:cNvPicPr>
                <a:picLocks noChangeAspect="1"/>
              </p:cNvPicPr>
              <p:nvPr/>
            </p:nvPicPr>
            <p:blipFill>
              <a:blip r:embed="rId5"/>
              <a:srcRect l="11028" t="3773" r="43739" b="26076"/>
              <a:stretch>
                <a:fillRect/>
              </a:stretch>
            </p:blipFill>
            <p:spPr bwMode="auto">
              <a:xfrm>
                <a:off x="5061405" y="929443"/>
                <a:ext cx="3212789" cy="1681741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 Box 8"/>
              <p:cNvSpPr txBox="1">
                <a:spLocks noChangeArrowheads="1"/>
              </p:cNvSpPr>
              <p:nvPr/>
            </p:nvSpPr>
            <p:spPr bwMode="auto">
              <a:xfrm>
                <a:off x="6598030" y="564590"/>
                <a:ext cx="1075172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7D177A"/>
                  </a:buClr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alt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ヒラギノ角ゴ Pro W3" charset="-128"/>
                  </a:rPr>
                  <a:t>No AVR</a:t>
                </a:r>
              </a:p>
            </p:txBody>
          </p:sp>
          <p:sp>
            <p:nvSpPr>
              <p:cNvPr id="18" name="Text Box 9"/>
              <p:cNvSpPr txBox="1">
                <a:spLocks noChangeArrowheads="1"/>
              </p:cNvSpPr>
              <p:nvPr/>
            </p:nvSpPr>
            <p:spPr bwMode="auto">
              <a:xfrm>
                <a:off x="7810141" y="552690"/>
                <a:ext cx="736371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7D177A"/>
                  </a:buClr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en-US" altLang="fr-FR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ヒラギノ角ゴ Pro W3" charset="-128"/>
                  </a:rPr>
                  <a:t>AVR</a:t>
                </a:r>
              </a:p>
            </p:txBody>
          </p:sp>
          <p:sp>
            <p:nvSpPr>
              <p:cNvPr id="19" name="Rectangle 6"/>
              <p:cNvSpPr>
                <a:spLocks noChangeArrowheads="1"/>
              </p:cNvSpPr>
              <p:nvPr/>
            </p:nvSpPr>
            <p:spPr bwMode="auto">
              <a:xfrm>
                <a:off x="6313330" y="613649"/>
                <a:ext cx="334474" cy="233737"/>
              </a:xfrm>
              <a:prstGeom prst="rect">
                <a:avLst/>
              </a:prstGeom>
              <a:gradFill rotWithShape="0">
                <a:gsLst>
                  <a:gs pos="0">
                    <a:srgbClr val="5E4776"/>
                  </a:gs>
                  <a:gs pos="50000">
                    <a:srgbClr val="CC99FF"/>
                  </a:gs>
                  <a:gs pos="100000">
                    <a:srgbClr val="5E477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7D177A"/>
                  </a:buClr>
                  <a:buSzTx/>
                  <a:buFont typeface="Arial" pitchFamily="34" charset="0"/>
                  <a:buChar char="•"/>
                  <a:tabLst/>
                  <a:defRPr/>
                </a:pPr>
                <a:endParaRPr kumimoji="0" lang="fr-FR" altLang="fr-FR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ヒラギノ角ゴ Pro W3" charset="-128"/>
                </a:endParaRPr>
              </a:p>
            </p:txBody>
          </p:sp>
          <p:sp>
            <p:nvSpPr>
              <p:cNvPr id="20" name="Rectangle 7"/>
              <p:cNvSpPr>
                <a:spLocks noChangeArrowheads="1"/>
              </p:cNvSpPr>
              <p:nvPr/>
            </p:nvSpPr>
            <p:spPr bwMode="auto">
              <a:xfrm>
                <a:off x="7455090" y="625441"/>
                <a:ext cx="334472" cy="220748"/>
              </a:xfrm>
              <a:prstGeom prst="rect">
                <a:avLst/>
              </a:prstGeom>
              <a:gradFill rotWithShape="0">
                <a:gsLst>
                  <a:gs pos="0">
                    <a:srgbClr val="3B003B"/>
                  </a:gs>
                  <a:gs pos="50000">
                    <a:srgbClr val="800080"/>
                  </a:gs>
                  <a:gs pos="100000">
                    <a:srgbClr val="3B003B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marL="342900" indent="-34290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2pPr>
                <a:lvl3pPr marL="895350" indent="-22860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  <a:ea typeface="ヒラギノ角ゴ Pro W3" charset="-128"/>
                  </a:defRPr>
                </a:lvl9pPr>
              </a:lstStyle>
              <a:p>
                <a:pPr marL="895350" marR="0" lvl="2" indent="-22860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7D177A"/>
                  </a:buClr>
                  <a:buSzTx/>
                  <a:buFont typeface="Arial" pitchFamily="34" charset="0"/>
                  <a:buNone/>
                  <a:tabLst/>
                  <a:defRPr/>
                </a:pPr>
                <a:endParaRPr kumimoji="0" lang="fr-FR" altLang="fr-FR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ヒラギノ角ゴ Pro W3" charset="-128"/>
                </a:endParaRPr>
              </a:p>
            </p:txBody>
          </p:sp>
          <p:sp>
            <p:nvSpPr>
              <p:cNvPr id="40" name="ZoneTexte 39"/>
              <p:cNvSpPr txBox="1"/>
              <p:nvPr/>
            </p:nvSpPr>
            <p:spPr>
              <a:xfrm>
                <a:off x="5487017" y="2576942"/>
                <a:ext cx="345743" cy="311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ＭＳ Ｐゴシック" charset="0"/>
                  </a:rPr>
                  <a:t>Bouma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ＭＳ Ｐゴシック" charset="0"/>
                  </a:rPr>
                  <a:t>1999</a:t>
                </a:r>
              </a:p>
            </p:txBody>
          </p:sp>
          <p:sp>
            <p:nvSpPr>
              <p:cNvPr id="42" name="ZoneTexte 41"/>
              <p:cNvSpPr txBox="1"/>
              <p:nvPr/>
            </p:nvSpPr>
            <p:spPr>
              <a:xfrm>
                <a:off x="6102757" y="2576943"/>
                <a:ext cx="265314" cy="311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ＭＳ Ｐゴシック" charset="0"/>
                  </a:rPr>
                  <a:t>Iung</a:t>
                </a:r>
                <a:endPara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ＭＳ Ｐゴシック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ＭＳ Ｐゴシック" charset="0"/>
                  </a:rPr>
                  <a:t>2004</a:t>
                </a:r>
              </a:p>
            </p:txBody>
          </p:sp>
          <p:sp>
            <p:nvSpPr>
              <p:cNvPr id="43" name="ZoneTexte 42"/>
              <p:cNvSpPr txBox="1"/>
              <p:nvPr/>
            </p:nvSpPr>
            <p:spPr>
              <a:xfrm>
                <a:off x="6630655" y="2576943"/>
                <a:ext cx="329856" cy="311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ＭＳ Ｐゴシック" charset="0"/>
                  </a:rPr>
                  <a:t>Pellika</a:t>
                </a:r>
                <a:endPara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ＭＳ Ｐゴシック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ＭＳ Ｐゴシック" charset="0"/>
                  </a:rPr>
                  <a:t>2005 </a:t>
                </a:r>
              </a:p>
            </p:txBody>
          </p:sp>
          <p:sp>
            <p:nvSpPr>
              <p:cNvPr id="44" name="ZoneTexte 43"/>
              <p:cNvSpPr txBox="1"/>
              <p:nvPr/>
            </p:nvSpPr>
            <p:spPr>
              <a:xfrm>
                <a:off x="7167262" y="2576943"/>
                <a:ext cx="410285" cy="311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ＭＳ Ｐゴシック" charset="0"/>
                  </a:rPr>
                  <a:t>Charlson</a:t>
                </a:r>
                <a:endPara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ea typeface="ＭＳ Ｐゴシック" charset="0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ＭＳ Ｐゴシック" charset="0"/>
                  </a:rPr>
                  <a:t>2006 </a:t>
                </a:r>
              </a:p>
            </p:txBody>
          </p:sp>
          <p:sp>
            <p:nvSpPr>
              <p:cNvPr id="45" name="ZoneTexte 44"/>
              <p:cNvSpPr txBox="1"/>
              <p:nvPr/>
            </p:nvSpPr>
            <p:spPr>
              <a:xfrm>
                <a:off x="7834771" y="2576943"/>
                <a:ext cx="284181" cy="3116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ＭＳ Ｐゴシック" charset="0"/>
                  </a:rPr>
                  <a:t>Bach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ＭＳ Ｐゴシック" charset="0"/>
                  </a:rPr>
                  <a:t>2006 </a:t>
                </a:r>
              </a:p>
            </p:txBody>
          </p:sp>
        </p:grpSp>
        <p:sp>
          <p:nvSpPr>
            <p:cNvPr id="2" name="ZoneTexte 1"/>
            <p:cNvSpPr txBox="1"/>
            <p:nvPr/>
          </p:nvSpPr>
          <p:spPr>
            <a:xfrm>
              <a:off x="4422607" y="842327"/>
              <a:ext cx="923651" cy="52322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BUT</a:t>
              </a:r>
            </a:p>
          </p:txBody>
        </p:sp>
      </p:grpSp>
      <p:grpSp>
        <p:nvGrpSpPr>
          <p:cNvPr id="48" name="Groupe 47"/>
          <p:cNvGrpSpPr/>
          <p:nvPr/>
        </p:nvGrpSpPr>
        <p:grpSpPr>
          <a:xfrm>
            <a:off x="6324600" y="3251075"/>
            <a:ext cx="1525168" cy="826171"/>
            <a:chOff x="4835820" y="3771929"/>
            <a:chExt cx="1525168" cy="826171"/>
          </a:xfrm>
        </p:grpSpPr>
        <p:sp>
          <p:nvSpPr>
            <p:cNvPr id="37" name="Rectangle à coins arrondis 36"/>
            <p:cNvSpPr/>
            <p:nvPr/>
          </p:nvSpPr>
          <p:spPr>
            <a:xfrm>
              <a:off x="4835820" y="3951769"/>
              <a:ext cx="1364360" cy="62743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lèche vers le haut 30"/>
            <p:cNvSpPr/>
            <p:nvPr/>
          </p:nvSpPr>
          <p:spPr bwMode="auto">
            <a:xfrm rot="2640000">
              <a:off x="6039371" y="3771929"/>
              <a:ext cx="321617" cy="407657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ZoneTexte 34"/>
            <p:cNvSpPr txBox="1">
              <a:spLocks noChangeArrowheads="1"/>
            </p:cNvSpPr>
            <p:nvPr/>
          </p:nvSpPr>
          <p:spPr bwMode="auto">
            <a:xfrm>
              <a:off x="4835820" y="3951769"/>
              <a:ext cx="136436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itchFamily="34" charset="0"/>
                  <a:ea typeface="ヒラギノ角ゴ Pro W3" charset="-128"/>
                </a:rPr>
                <a:t>Euro </a:t>
              </a:r>
              <a:r>
                <a:rPr kumimoji="0" lang="fr-FR" altLang="fr-FR" sz="1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itchFamily="34" charset="0"/>
                  <a:ea typeface="ヒラギノ角ゴ Pro W3" charset="-128"/>
                </a:rPr>
                <a:t>Heart</a:t>
              </a:r>
              <a:endParaRPr kumimoji="0" lang="fr-FR" alt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ヒラギノ角ゴ Pro W3" charset="-128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itchFamily="34" charset="0"/>
                  <a:ea typeface="ヒラギノ角ゴ Pro W3" charset="-128"/>
                </a:rPr>
                <a:t>Survey 1994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="" xmlns:a16="http://schemas.microsoft.com/office/drawing/2014/main" id="{4A62A052-D23E-4FAA-9152-1362A39CD617}"/>
              </a:ext>
            </a:extLst>
          </p:cNvPr>
          <p:cNvGrpSpPr/>
          <p:nvPr/>
        </p:nvGrpSpPr>
        <p:grpSpPr>
          <a:xfrm>
            <a:off x="2336691" y="5813761"/>
            <a:ext cx="10615759" cy="871558"/>
            <a:chOff x="2336691" y="5910242"/>
            <a:chExt cx="10615759" cy="871558"/>
          </a:xfrm>
        </p:grpSpPr>
        <p:sp>
          <p:nvSpPr>
            <p:cNvPr id="35" name="Rectangle à coins arrondis 34"/>
            <p:cNvSpPr/>
            <p:nvPr/>
          </p:nvSpPr>
          <p:spPr>
            <a:xfrm>
              <a:off x="4477735" y="5910242"/>
              <a:ext cx="6290065" cy="871558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 rot="21586863">
              <a:off x="2336691" y="5950805"/>
              <a:ext cx="10615759" cy="830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5554A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In the 1980s in Rouen, SAVR was regularly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5554A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rPr>
                <a:t>declined in patients older than 70 y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55238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="" xmlns:a16="http://schemas.microsoft.com/office/drawing/2014/main" id="{2DF7433B-D767-4124-8575-5B76CB5BC251}"/>
              </a:ext>
            </a:extLst>
          </p:cNvPr>
          <p:cNvGrpSpPr/>
          <p:nvPr/>
        </p:nvGrpSpPr>
        <p:grpSpPr>
          <a:xfrm>
            <a:off x="4850512" y="1143000"/>
            <a:ext cx="5969888" cy="2350532"/>
            <a:chOff x="4850512" y="1143000"/>
            <a:chExt cx="5969888" cy="2350532"/>
          </a:xfrm>
        </p:grpSpPr>
        <p:sp>
          <p:nvSpPr>
            <p:cNvPr id="6" name="Flèche droite 5"/>
            <p:cNvSpPr/>
            <p:nvPr/>
          </p:nvSpPr>
          <p:spPr>
            <a:xfrm>
              <a:off x="4850512" y="1730562"/>
              <a:ext cx="559688" cy="3810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="" xmlns:a16="http://schemas.microsoft.com/office/drawing/2014/main" id="{403BB323-93A7-41BC-8A19-D05C74B35325}"/>
                </a:ext>
              </a:extLst>
            </p:cNvPr>
            <p:cNvGrpSpPr/>
            <p:nvPr/>
          </p:nvGrpSpPr>
          <p:grpSpPr>
            <a:xfrm>
              <a:off x="5288116" y="1143000"/>
              <a:ext cx="5532284" cy="2350532"/>
              <a:chOff x="5288116" y="1143000"/>
              <a:chExt cx="5532284" cy="2350532"/>
            </a:xfrm>
          </p:grpSpPr>
          <p:grpSp>
            <p:nvGrpSpPr>
              <p:cNvPr id="30" name="Group 81">
                <a:extLst>
                  <a:ext uri="{FF2B5EF4-FFF2-40B4-BE49-F238E27FC236}">
                    <a16:creationId xmlns="" xmlns:a16="http://schemas.microsoft.com/office/drawing/2014/main" id="{5180D5A0-8DED-412A-86E3-57037049E7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62322" y="1164130"/>
                <a:ext cx="1229478" cy="2002511"/>
                <a:chOff x="4648" y="289"/>
                <a:chExt cx="968" cy="709"/>
              </a:xfrm>
            </p:grpSpPr>
            <p:pic>
              <p:nvPicPr>
                <p:cNvPr id="31" name="Picture 67">
                  <a:extLst>
                    <a:ext uri="{FF2B5EF4-FFF2-40B4-BE49-F238E27FC236}">
                      <a16:creationId xmlns="" xmlns:a16="http://schemas.microsoft.com/office/drawing/2014/main" id="{AA0DD041-2095-4225-913C-3E02036C55C6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42" t="363" r="47562"/>
                <a:stretch>
                  <a:fillRect/>
                </a:stretch>
              </p:blipFill>
              <p:spPr bwMode="auto">
                <a:xfrm>
                  <a:off x="4648" y="289"/>
                  <a:ext cx="471" cy="706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68">
                  <a:extLst>
                    <a:ext uri="{FF2B5EF4-FFF2-40B4-BE49-F238E27FC236}">
                      <a16:creationId xmlns="" xmlns:a16="http://schemas.microsoft.com/office/drawing/2014/main" id="{0A0CE06B-3D34-489E-97FF-01817AA7CD18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717" r="22287"/>
                <a:stretch>
                  <a:fillRect/>
                </a:stretch>
              </p:blipFill>
              <p:spPr bwMode="auto">
                <a:xfrm>
                  <a:off x="5164" y="289"/>
                  <a:ext cx="452" cy="709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" name="ZoneTexte 3"/>
              <p:cNvSpPr txBox="1"/>
              <p:nvPr/>
            </p:nvSpPr>
            <p:spPr>
              <a:xfrm>
                <a:off x="5288116" y="3124200"/>
                <a:ext cx="55322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/>
                  <a:t>No </a:t>
                </a:r>
                <a:r>
                  <a:rPr lang="fr-FR" i="1" dirty="0" err="1"/>
                  <a:t>symptom</a:t>
                </a:r>
                <a:r>
                  <a:rPr lang="fr-FR" i="1" dirty="0"/>
                  <a:t> </a:t>
                </a:r>
                <a:r>
                  <a:rPr lang="fr-FR" i="1" dirty="0" err="1"/>
                  <a:t>during</a:t>
                </a:r>
                <a:r>
                  <a:rPr lang="fr-FR" i="1" dirty="0"/>
                  <a:t> 2 </a:t>
                </a:r>
                <a:r>
                  <a:rPr lang="fr-FR" i="1" dirty="0" err="1"/>
                  <a:t>years</a:t>
                </a:r>
                <a:r>
                  <a:rPr lang="fr-FR" i="1" dirty="0"/>
                  <a:t>, return to normal life</a:t>
                </a:r>
              </a:p>
            </p:txBody>
          </p:sp>
          <p:pic>
            <p:nvPicPr>
              <p:cNvPr id="28" name="Picture 65" descr="\\Workstation\WorkStation (E)\Scanner\AC\Scan3.jpg">
                <a:extLst>
                  <a:ext uri="{FF2B5EF4-FFF2-40B4-BE49-F238E27FC236}">
                    <a16:creationId xmlns="" xmlns:a16="http://schemas.microsoft.com/office/drawing/2014/main" id="{A9D8B1F2-7317-4944-8F14-48FBB1D0FA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78" b="6142"/>
              <a:stretch>
                <a:fillRect/>
              </a:stretch>
            </p:blipFill>
            <p:spPr bwMode="auto">
              <a:xfrm>
                <a:off x="5531996" y="1143000"/>
                <a:ext cx="1856670" cy="2003425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66" descr="\\Workstation\WorkStation (E)\Scanner\AC\Scan4.jpg">
                <a:extLst>
                  <a:ext uri="{FF2B5EF4-FFF2-40B4-BE49-F238E27FC236}">
                    <a16:creationId xmlns="" xmlns:a16="http://schemas.microsoft.com/office/drawing/2014/main" id="{95BB5E84-99B4-437C-9F15-B7E4152464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1" b="5539"/>
              <a:stretch>
                <a:fillRect/>
              </a:stretch>
            </p:blipFill>
            <p:spPr bwMode="auto">
              <a:xfrm>
                <a:off x="7381963" y="1143000"/>
                <a:ext cx="1838237" cy="2019300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61442" name="ZoneTexte 23"/>
          <p:cNvSpPr txBox="1">
            <a:spLocks noChangeArrowheads="1"/>
          </p:cNvSpPr>
          <p:nvPr/>
        </p:nvSpPr>
        <p:spPr bwMode="auto">
          <a:xfrm>
            <a:off x="1132940" y="-92868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1443" name="ZoneTexte 24"/>
          <p:cNvSpPr txBox="1">
            <a:spLocks noChangeArrowheads="1"/>
          </p:cNvSpPr>
          <p:nvPr/>
        </p:nvSpPr>
        <p:spPr bwMode="auto">
          <a:xfrm>
            <a:off x="266702" y="-79739"/>
            <a:ext cx="104012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Rouen, Sept 1985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F.I.M. - </a:t>
            </a:r>
            <a:r>
              <a:rPr lang="fr-FR" altLang="fr-F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Balloon</a:t>
            </a:r>
            <a:r>
              <a:rPr lang="fr-FR" alt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 Aortic Valvuloplasty</a:t>
            </a:r>
          </a:p>
        </p:txBody>
      </p:sp>
      <p:sp>
        <p:nvSpPr>
          <p:cNvPr id="954401" name="Text Box 33"/>
          <p:cNvSpPr txBox="1">
            <a:spLocks noChangeArrowheads="1"/>
          </p:cNvSpPr>
          <p:nvPr/>
        </p:nvSpPr>
        <p:spPr bwMode="auto">
          <a:xfrm>
            <a:off x="4681949" y="139223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Aft>
                <a:spcPts val="1200"/>
              </a:spcAft>
              <a:defRPr/>
            </a:pPr>
            <a:endParaRPr lang="fr-FR" dirty="0">
              <a:solidFill>
                <a:srgbClr val="FF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4" name="Groupe 43"/>
          <p:cNvGrpSpPr/>
          <p:nvPr/>
        </p:nvGrpSpPr>
        <p:grpSpPr>
          <a:xfrm>
            <a:off x="4267200" y="3505202"/>
            <a:ext cx="7393750" cy="3024749"/>
            <a:chOff x="3294907" y="3833251"/>
            <a:chExt cx="6947451" cy="3024749"/>
          </a:xfrm>
        </p:grpSpPr>
        <p:sp>
          <p:nvSpPr>
            <p:cNvPr id="61450" name="TextBox 25"/>
            <p:cNvSpPr txBox="1">
              <a:spLocks noChangeArrowheads="1"/>
            </p:cNvSpPr>
            <p:nvPr/>
          </p:nvSpPr>
          <p:spPr bwMode="auto">
            <a:xfrm>
              <a:off x="3294907" y="3833251"/>
              <a:ext cx="694745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2000" b="0" dirty="0" err="1">
                  <a:latin typeface="+mn-lt"/>
                  <a:cs typeface="Arial" pitchFamily="34" charset="0"/>
                </a:rPr>
                <a:t>Enthusiastic</a:t>
              </a:r>
              <a:r>
                <a:rPr lang="fr-FR" altLang="fr-FR" sz="2000" b="0" dirty="0">
                  <a:latin typeface="+mn-lt"/>
                  <a:cs typeface="Arial" pitchFamily="34" charset="0"/>
                </a:rPr>
                <a:t> </a:t>
              </a:r>
              <a:r>
                <a:rPr lang="fr-FR" altLang="fr-FR" sz="2000" b="0" dirty="0" err="1">
                  <a:latin typeface="+mn-lt"/>
                  <a:cs typeface="Arial" pitchFamily="34" charset="0"/>
                </a:rPr>
                <a:t>response</a:t>
              </a:r>
              <a:r>
                <a:rPr lang="fr-FR" altLang="fr-FR" sz="2000" b="0" dirty="0">
                  <a:latin typeface="+mn-lt"/>
                  <a:cs typeface="Arial" pitchFamily="34" charset="0"/>
                </a:rPr>
                <a:t> of the </a:t>
              </a:r>
              <a:r>
                <a:rPr lang="fr-FR" altLang="fr-FR" sz="2000" b="0" dirty="0" err="1">
                  <a:latin typeface="+mn-lt"/>
                  <a:cs typeface="Arial" pitchFamily="34" charset="0"/>
                </a:rPr>
                <a:t>medical</a:t>
              </a:r>
              <a:r>
                <a:rPr lang="fr-FR" altLang="fr-FR" sz="2000" b="0" dirty="0">
                  <a:latin typeface="+mn-lt"/>
                  <a:cs typeface="Arial" pitchFamily="34" charset="0"/>
                </a:rPr>
                <a:t> </a:t>
              </a:r>
              <a:r>
                <a:rPr lang="fr-FR" altLang="fr-FR" sz="2000" b="0" dirty="0" err="1">
                  <a:latin typeface="+mn-lt"/>
                  <a:cs typeface="Arial" pitchFamily="34" charset="0"/>
                </a:rPr>
                <a:t>community</a:t>
              </a:r>
              <a:r>
                <a:rPr lang="fr-FR" altLang="fr-FR" sz="2000" b="0" dirty="0">
                  <a:latin typeface="+mn-lt"/>
                  <a:cs typeface="Arial" pitchFamily="34" charset="0"/>
                </a:rPr>
                <a:t> </a:t>
              </a:r>
              <a:r>
                <a:rPr lang="fr-FR" altLang="fr-FR" sz="1600" b="1" dirty="0">
                  <a:latin typeface="+mn-lt"/>
                  <a:cs typeface="Arial" pitchFamily="34" charset="0"/>
                </a:rPr>
                <a:t>!</a:t>
              </a:r>
            </a:p>
          </p:txBody>
        </p:sp>
        <p:pic>
          <p:nvPicPr>
            <p:cNvPr id="24" name="Picture 2" descr="\\Workstation\WorkStation (E)\Scanner\AC\Courrs RA n&amp;b.jpg"/>
            <p:cNvPicPr>
              <a:picLocks noChangeAspect="1" noChangeArrowheads="1"/>
            </p:cNvPicPr>
            <p:nvPr/>
          </p:nvPicPr>
          <p:blipFill>
            <a:blip r:embed="rId6"/>
            <a:srcRect l="3125" r="3125"/>
            <a:stretch>
              <a:fillRect/>
            </a:stretch>
          </p:blipFill>
          <p:spPr bwMode="auto">
            <a:xfrm>
              <a:off x="4370200" y="4291322"/>
              <a:ext cx="4653664" cy="2566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" name="Rectangle 17"/>
          <p:cNvSpPr>
            <a:spLocks noChangeArrowheads="1"/>
          </p:cNvSpPr>
          <p:nvPr/>
        </p:nvSpPr>
        <p:spPr bwMode="auto">
          <a:xfrm>
            <a:off x="151041" y="1143000"/>
            <a:ext cx="4530907" cy="2123658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fr-FR" altLang="fr-FR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</a:rPr>
              <a:t>  </a:t>
            </a:r>
            <a:r>
              <a:rPr lang="fr-FR" altLang="fr-FR" sz="2000" b="1" dirty="0">
                <a:solidFill>
                  <a:schemeClr val="bg2"/>
                </a:solidFill>
                <a:latin typeface="Arial" pitchFamily="34" charset="0"/>
              </a:rPr>
              <a:t>72 </a:t>
            </a:r>
            <a:r>
              <a:rPr lang="fr-FR" altLang="fr-FR" sz="2000" b="1" dirty="0" err="1">
                <a:solidFill>
                  <a:schemeClr val="bg2"/>
                </a:solidFill>
                <a:latin typeface="Arial" pitchFamily="34" charset="0"/>
              </a:rPr>
              <a:t>year</a:t>
            </a:r>
            <a:r>
              <a:rPr lang="fr-FR" altLang="fr-FR" sz="2000" b="1" dirty="0">
                <a:solidFill>
                  <a:schemeClr val="bg2"/>
                </a:solidFill>
                <a:latin typeface="Arial" pitchFamily="34" charset="0"/>
              </a:rPr>
              <a:t>-</a:t>
            </a:r>
            <a:r>
              <a:rPr lang="fr-FR" altLang="fr-FR" sz="2000" b="1" dirty="0" err="1">
                <a:solidFill>
                  <a:schemeClr val="bg2"/>
                </a:solidFill>
                <a:latin typeface="Arial" pitchFamily="34" charset="0"/>
              </a:rPr>
              <a:t>old</a:t>
            </a:r>
            <a:r>
              <a:rPr lang="fr-FR" altLang="fr-FR" sz="2000" b="1" dirty="0">
                <a:solidFill>
                  <a:schemeClr val="bg2"/>
                </a:solidFill>
                <a:latin typeface="Arial" pitchFamily="34" charset="0"/>
              </a:rPr>
              <a:t> </a:t>
            </a:r>
            <a:r>
              <a:rPr lang="fr-FR" altLang="fr-FR" sz="2000" b="1" dirty="0" err="1">
                <a:solidFill>
                  <a:schemeClr val="bg2"/>
                </a:solidFill>
                <a:latin typeface="Arial" pitchFamily="34" charset="0"/>
              </a:rPr>
              <a:t>woman</a:t>
            </a:r>
            <a:endParaRPr lang="fr-FR" altLang="fr-FR" sz="2400" b="1" dirty="0">
              <a:solidFill>
                <a:schemeClr val="bg2"/>
              </a:solidFill>
              <a:latin typeface="Arial" pitchFamily="34" charset="0"/>
            </a:endParaRPr>
          </a:p>
          <a:p>
            <a:pPr eaLnBrk="1" hangingPunct="1">
              <a:spcAft>
                <a:spcPts val="0"/>
              </a:spcAft>
              <a:buFont typeface="Arial" pitchFamily="34" charset="0"/>
              <a:buChar char="•"/>
            </a:pPr>
            <a:r>
              <a:rPr lang="fr-FR" altLang="fr-FR" sz="2000" i="1" dirty="0">
                <a:solidFill>
                  <a:schemeClr val="bg2"/>
                </a:solidFill>
              </a:rPr>
              <a:t>   </a:t>
            </a:r>
            <a:r>
              <a:rPr lang="fr-FR" altLang="fr-FR" sz="2000" b="1" i="1" dirty="0" err="1">
                <a:solidFill>
                  <a:schemeClr val="bg2"/>
                </a:solidFill>
              </a:rPr>
              <a:t>Highly</a:t>
            </a:r>
            <a:r>
              <a:rPr lang="fr-FR" altLang="fr-FR" sz="2000" b="1" i="1" dirty="0">
                <a:solidFill>
                  <a:schemeClr val="bg2"/>
                </a:solidFill>
              </a:rPr>
              <a:t> </a:t>
            </a:r>
            <a:r>
              <a:rPr lang="fr-FR" altLang="fr-FR" sz="2000" b="1" i="1" dirty="0" err="1">
                <a:solidFill>
                  <a:schemeClr val="bg2"/>
                </a:solidFill>
              </a:rPr>
              <a:t>symptomatic</a:t>
            </a:r>
            <a:r>
              <a:rPr lang="fr-FR" altLang="fr-FR" sz="2000" b="1" i="1" dirty="0">
                <a:solidFill>
                  <a:schemeClr val="bg2"/>
                </a:solidFill>
              </a:rPr>
              <a:t>: </a:t>
            </a:r>
            <a:endParaRPr lang="fr-FR" altLang="fr-FR" b="1" i="1" dirty="0">
              <a:solidFill>
                <a:schemeClr val="bg2"/>
              </a:solidFill>
            </a:endParaRPr>
          </a:p>
          <a:p>
            <a:pPr algn="l" eaLnBrk="1" hangingPunct="1"/>
            <a:r>
              <a:rPr lang="fr-FR" altLang="fr-FR" dirty="0">
                <a:solidFill>
                  <a:schemeClr val="bg2"/>
                </a:solidFill>
              </a:rPr>
              <a:t>      - </a:t>
            </a:r>
            <a:r>
              <a:rPr lang="fr-FR" altLang="fr-FR" dirty="0" err="1">
                <a:solidFill>
                  <a:schemeClr val="bg2"/>
                </a:solidFill>
              </a:rPr>
              <a:t>Several</a:t>
            </a:r>
            <a:r>
              <a:rPr lang="fr-FR" altLang="fr-FR" dirty="0">
                <a:solidFill>
                  <a:schemeClr val="bg2"/>
                </a:solidFill>
              </a:rPr>
              <a:t> </a:t>
            </a:r>
            <a:r>
              <a:rPr lang="fr-FR" altLang="fr-FR" dirty="0" err="1">
                <a:solidFill>
                  <a:schemeClr val="bg2"/>
                </a:solidFill>
              </a:rPr>
              <a:t>daily</a:t>
            </a:r>
            <a:r>
              <a:rPr lang="fr-FR" altLang="fr-FR" dirty="0">
                <a:solidFill>
                  <a:schemeClr val="bg2"/>
                </a:solidFill>
              </a:rPr>
              <a:t> syncopal </a:t>
            </a:r>
            <a:r>
              <a:rPr lang="fr-FR" altLang="fr-FR" dirty="0" err="1">
                <a:solidFill>
                  <a:schemeClr val="bg2"/>
                </a:solidFill>
              </a:rPr>
              <a:t>attacks</a:t>
            </a:r>
            <a:endParaRPr lang="fr-FR" altLang="fr-FR" dirty="0">
              <a:solidFill>
                <a:schemeClr val="bg2"/>
              </a:solidFill>
            </a:endParaRPr>
          </a:p>
          <a:p>
            <a:pPr algn="l" eaLnBrk="1" hangingPunct="1"/>
            <a:r>
              <a:rPr lang="fr-FR" altLang="fr-FR" dirty="0">
                <a:solidFill>
                  <a:schemeClr val="bg2"/>
                </a:solidFill>
              </a:rPr>
              <a:t>      - NYHA IV</a:t>
            </a:r>
          </a:p>
          <a:p>
            <a:pPr algn="l" eaLnBrk="1" hangingPunct="1">
              <a:spcAft>
                <a:spcPts val="600"/>
              </a:spcAft>
            </a:pPr>
            <a:r>
              <a:rPr lang="fr-FR" altLang="fr-FR" dirty="0">
                <a:solidFill>
                  <a:schemeClr val="bg2"/>
                </a:solidFill>
              </a:rPr>
              <a:t>      - CAD (</a:t>
            </a:r>
            <a:r>
              <a:rPr lang="fr-FR" altLang="fr-FR" dirty="0" err="1">
                <a:solidFill>
                  <a:schemeClr val="bg2"/>
                </a:solidFill>
              </a:rPr>
              <a:t>angina</a:t>
            </a:r>
            <a:r>
              <a:rPr lang="fr-FR" altLang="fr-FR" dirty="0">
                <a:solidFill>
                  <a:schemeClr val="bg2"/>
                </a:solidFill>
              </a:rPr>
              <a:t>  / </a:t>
            </a:r>
            <a:r>
              <a:rPr lang="fr-FR" altLang="fr-FR" dirty="0" err="1">
                <a:solidFill>
                  <a:schemeClr val="bg2"/>
                </a:solidFill>
              </a:rPr>
              <a:t>past</a:t>
            </a:r>
            <a:r>
              <a:rPr lang="fr-FR" altLang="fr-FR" dirty="0">
                <a:solidFill>
                  <a:schemeClr val="bg2"/>
                </a:solidFill>
              </a:rPr>
              <a:t>-AMI)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fr-FR" altLang="fr-FR" i="1" dirty="0">
                <a:solidFill>
                  <a:schemeClr val="bg2"/>
                </a:solidFill>
              </a:rPr>
              <a:t>   </a:t>
            </a:r>
            <a:r>
              <a:rPr lang="fr-FR" altLang="fr-FR" i="1" dirty="0" err="1">
                <a:solidFill>
                  <a:srgbClr val="FF0000"/>
                </a:solidFill>
              </a:rPr>
              <a:t>D</a:t>
            </a:r>
            <a:r>
              <a:rPr lang="fr-FR" altLang="fr-FR" b="1" i="1" dirty="0" err="1">
                <a:solidFill>
                  <a:srgbClr val="FF0000"/>
                </a:solidFill>
              </a:rPr>
              <a:t>eclined</a:t>
            </a:r>
            <a:r>
              <a:rPr lang="fr-FR" altLang="fr-FR" b="1" i="1" dirty="0">
                <a:solidFill>
                  <a:srgbClr val="FF0000"/>
                </a:solidFill>
              </a:rPr>
              <a:t> for </a:t>
            </a:r>
            <a:r>
              <a:rPr lang="fr-FR" altLang="fr-FR" b="1" i="1" dirty="0" err="1">
                <a:solidFill>
                  <a:srgbClr val="FF0000"/>
                </a:solidFill>
              </a:rPr>
              <a:t>surgery</a:t>
            </a:r>
            <a:r>
              <a:rPr lang="fr-FR" altLang="fr-FR" dirty="0">
                <a:solidFill>
                  <a:srgbClr val="FF0000"/>
                </a:solidFill>
              </a:rPr>
              <a:t>  (</a:t>
            </a:r>
            <a:r>
              <a:rPr lang="fr-FR" altLang="fr-FR" dirty="0" err="1">
                <a:solidFill>
                  <a:srgbClr val="FF0000"/>
                </a:solidFill>
              </a:rPr>
              <a:t>age</a:t>
            </a:r>
            <a:r>
              <a:rPr lang="fr-FR" altLang="fr-FR" dirty="0">
                <a:solidFill>
                  <a:srgbClr val="FF0000"/>
                </a:solidFill>
              </a:rPr>
              <a:t> + CAD)</a:t>
            </a:r>
            <a:endParaRPr lang="fr-FR" altLang="fr-FR" sz="2000" dirty="0">
              <a:solidFill>
                <a:srgbClr val="FF0000"/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146750" y="1143000"/>
            <a:ext cx="5263450" cy="3048000"/>
            <a:chOff x="-570809" y="990600"/>
            <a:chExt cx="5146324" cy="3048000"/>
          </a:xfrm>
        </p:grpSpPr>
        <p:pic>
          <p:nvPicPr>
            <p:cNvPr id="36" name="Image 35" descr="IMG_0162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0809" y="990600"/>
              <a:ext cx="4876800" cy="304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 6"/>
            <p:cNvSpPr/>
            <p:nvPr/>
          </p:nvSpPr>
          <p:spPr>
            <a:xfrm>
              <a:off x="4191000" y="990600"/>
              <a:ext cx="384515" cy="2350532"/>
            </a:xfrm>
            <a:prstGeom prst="rect">
              <a:avLst/>
            </a:prstGeom>
            <a:solidFill>
              <a:srgbClr val="4F5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43" name="Groupe 42"/>
          <p:cNvGrpSpPr/>
          <p:nvPr/>
        </p:nvGrpSpPr>
        <p:grpSpPr>
          <a:xfrm>
            <a:off x="469442" y="4093321"/>
            <a:ext cx="4196981" cy="1401085"/>
            <a:chOff x="57999" y="4288218"/>
            <a:chExt cx="4352745" cy="2452226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57999" y="4288218"/>
              <a:ext cx="4352745" cy="2452226"/>
              <a:chOff x="1515027" y="3386822"/>
              <a:chExt cx="3447838" cy="1899097"/>
            </a:xfrm>
          </p:grpSpPr>
          <p:pic>
            <p:nvPicPr>
              <p:cNvPr id="61455" name="Picture 60" descr="\\Workstation\WorkStation (E)\Scanner\AC\Scan2.jpg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290"/>
              <a:stretch>
                <a:fillRect/>
              </a:stretch>
            </p:blipFill>
            <p:spPr bwMode="auto">
              <a:xfrm>
                <a:off x="1515030" y="3386822"/>
                <a:ext cx="3447157" cy="1549300"/>
              </a:xfrm>
              <a:prstGeom prst="rect">
                <a:avLst/>
              </a:prstGeom>
              <a:gradFill rotWithShape="0">
                <a:gsLst>
                  <a:gs pos="0">
                    <a:srgbClr val="002F00"/>
                  </a:gs>
                  <a:gs pos="50000">
                    <a:srgbClr val="006600"/>
                  </a:gs>
                  <a:gs pos="100000">
                    <a:srgbClr val="002F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1515027" y="4925929"/>
                <a:ext cx="3447838" cy="3599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fr-FR">
                  <a:solidFill>
                    <a:prstClr val="white"/>
                  </a:solidFill>
                </a:endParaRPr>
              </a:p>
            </p:txBody>
          </p:sp>
          <p:pic>
            <p:nvPicPr>
              <p:cNvPr id="61457" name="Picture 60" descr="\\Workstation\WorkStation (E)\Scanner\AC\Scan2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939" t="93143"/>
              <a:stretch>
                <a:fillRect/>
              </a:stretch>
            </p:blipFill>
            <p:spPr bwMode="auto">
              <a:xfrm>
                <a:off x="1645623" y="4997887"/>
                <a:ext cx="3217348" cy="16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2" name="Rectangle 41"/>
            <p:cNvSpPr/>
            <p:nvPr/>
          </p:nvSpPr>
          <p:spPr>
            <a:xfrm>
              <a:off x="58003" y="4288218"/>
              <a:ext cx="4323318" cy="2452226"/>
            </a:xfrm>
            <a:prstGeom prst="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518478" y="847546"/>
            <a:ext cx="4663123" cy="331252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24"/>
          <p:cNvSpPr txBox="1">
            <a:spLocks noChangeArrowheads="1"/>
          </p:cNvSpPr>
          <p:nvPr/>
        </p:nvSpPr>
        <p:spPr bwMode="auto">
          <a:xfrm>
            <a:off x="330368" y="76202"/>
            <a:ext cx="104012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3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From</a:t>
            </a: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1985- </a:t>
            </a:r>
            <a:r>
              <a:rPr lang="fr-FR" altLang="fr-FR" sz="3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Balloon</a:t>
            </a: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altLang="fr-FR" sz="36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Aortic</a:t>
            </a:r>
            <a:r>
              <a:rPr lang="fr-FR" altLang="fr-FR" sz="36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Valvuloplasty   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5877309" y="847546"/>
            <a:ext cx="4370091" cy="3332967"/>
            <a:chOff x="5715000" y="1015305"/>
            <a:chExt cx="4979690" cy="3869598"/>
          </a:xfrm>
        </p:grpSpPr>
        <p:sp>
          <p:nvSpPr>
            <p:cNvPr id="57" name="Rectangle 56"/>
            <p:cNvSpPr/>
            <p:nvPr/>
          </p:nvSpPr>
          <p:spPr>
            <a:xfrm>
              <a:off x="5715000" y="1015305"/>
              <a:ext cx="4979690" cy="3845862"/>
            </a:xfrm>
            <a:prstGeom prst="rect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 dirty="0"/>
            </a:p>
          </p:txBody>
        </p:sp>
        <p:grpSp>
          <p:nvGrpSpPr>
            <p:cNvPr id="3" name="Groupe 55"/>
            <p:cNvGrpSpPr/>
            <p:nvPr/>
          </p:nvGrpSpPr>
          <p:grpSpPr>
            <a:xfrm>
              <a:off x="5805884" y="1015305"/>
              <a:ext cx="4709371" cy="3869598"/>
              <a:chOff x="4062505" y="818083"/>
              <a:chExt cx="4702905" cy="3869598"/>
            </a:xfrm>
          </p:grpSpPr>
          <p:sp>
            <p:nvSpPr>
              <p:cNvPr id="12" name="Text Box 19"/>
              <p:cNvSpPr txBox="1">
                <a:spLocks noChangeArrowheads="1"/>
              </p:cNvSpPr>
              <p:nvPr/>
            </p:nvSpPr>
            <p:spPr bwMode="auto">
              <a:xfrm>
                <a:off x="5006391" y="818083"/>
                <a:ext cx="3041145" cy="4287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b="1" dirty="0" err="1">
                    <a:solidFill>
                      <a:schemeClr val="bg2"/>
                    </a:solidFill>
                  </a:rPr>
                  <a:t>Mechanisms</a:t>
                </a:r>
                <a:r>
                  <a:rPr lang="fr-FR" b="1" dirty="0">
                    <a:solidFill>
                      <a:schemeClr val="bg2"/>
                    </a:solidFill>
                  </a:rPr>
                  <a:t> of action:</a:t>
                </a:r>
              </a:p>
            </p:txBody>
          </p:sp>
          <p:grpSp>
            <p:nvGrpSpPr>
              <p:cNvPr id="6" name="Groupe 21"/>
              <p:cNvGrpSpPr/>
              <p:nvPr/>
            </p:nvGrpSpPr>
            <p:grpSpPr>
              <a:xfrm>
                <a:off x="5037079" y="2947482"/>
                <a:ext cx="3159976" cy="1302083"/>
                <a:chOff x="3440719" y="4151170"/>
                <a:chExt cx="3159976" cy="1302083"/>
              </a:xfrm>
            </p:grpSpPr>
            <p:pic>
              <p:nvPicPr>
                <p:cNvPr id="14" name="Picture 14" descr="C:\Cours Cardio\Cours RA-IA\Diap5.jpg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27713" t="21217" r="30499" b="9572"/>
                <a:stretch>
                  <a:fillRect/>
                </a:stretch>
              </p:blipFill>
              <p:spPr bwMode="auto">
                <a:xfrm rot="10800000">
                  <a:off x="4894380" y="4151170"/>
                  <a:ext cx="1510057" cy="1294491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16" name="Picture 6" descr="C:\Cours Cardio\Cours RA-IA\Diap7.jpg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35211" t="12245" r="14084" b="12245"/>
                <a:stretch>
                  <a:fillRect/>
                </a:stretch>
              </p:blipFill>
              <p:spPr bwMode="auto">
                <a:xfrm>
                  <a:off x="3440719" y="4158761"/>
                  <a:ext cx="1453661" cy="1294492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21" name="ZoneTexte 20"/>
                <p:cNvSpPr txBox="1"/>
                <p:nvPr/>
              </p:nvSpPr>
              <p:spPr>
                <a:xfrm>
                  <a:off x="5883457" y="4151170"/>
                  <a:ext cx="717238" cy="3037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100" b="1" dirty="0"/>
                    <a:t>23 mm</a:t>
                  </a:r>
                </a:p>
              </p:txBody>
            </p:sp>
          </p:grpSp>
          <p:grpSp>
            <p:nvGrpSpPr>
              <p:cNvPr id="8" name="Groupe 27"/>
              <p:cNvGrpSpPr/>
              <p:nvPr/>
            </p:nvGrpSpPr>
            <p:grpSpPr>
              <a:xfrm>
                <a:off x="4194676" y="1213027"/>
                <a:ext cx="4554450" cy="1302083"/>
                <a:chOff x="3985126" y="1036298"/>
                <a:chExt cx="4554450" cy="1302083"/>
              </a:xfrm>
            </p:grpSpPr>
            <p:grpSp>
              <p:nvGrpSpPr>
                <p:cNvPr id="9" name="Groupe 22"/>
                <p:cNvGrpSpPr/>
                <p:nvPr/>
              </p:nvGrpSpPr>
              <p:grpSpPr>
                <a:xfrm>
                  <a:off x="3985126" y="1036298"/>
                  <a:ext cx="2986820" cy="1302083"/>
                  <a:chOff x="369948" y="4151170"/>
                  <a:chExt cx="2986820" cy="1302083"/>
                </a:xfrm>
              </p:grpSpPr>
              <p:grpSp>
                <p:nvGrpSpPr>
                  <p:cNvPr id="10" name="Groupe 18"/>
                  <p:cNvGrpSpPr/>
                  <p:nvPr/>
                </p:nvGrpSpPr>
                <p:grpSpPr>
                  <a:xfrm>
                    <a:off x="369948" y="4151170"/>
                    <a:ext cx="2917704" cy="1302083"/>
                    <a:chOff x="369948" y="4151170"/>
                    <a:chExt cx="2917704" cy="1302083"/>
                  </a:xfrm>
                </p:grpSpPr>
                <p:pic>
                  <p:nvPicPr>
                    <p:cNvPr id="11" name="Picture 18" descr="RA calcification_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/>
                    <a:srcRect l="23293" t="52381" r="22563" b="15425"/>
                    <a:stretch>
                      <a:fillRect/>
                    </a:stretch>
                  </p:blipFill>
                  <p:spPr bwMode="auto">
                    <a:xfrm>
                      <a:off x="1807407" y="4151170"/>
                      <a:ext cx="1480245" cy="130208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5" name="Picture 18" descr="RA calcification_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/>
                    <a:srcRect l="23069" t="8478" r="20742" b="58376"/>
                    <a:stretch>
                      <a:fillRect/>
                    </a:stretch>
                  </p:blipFill>
                  <p:spPr bwMode="auto">
                    <a:xfrm>
                      <a:off x="369948" y="4158761"/>
                      <a:ext cx="1507713" cy="129449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18" name="Rectangle 17"/>
                    <p:cNvSpPr/>
                    <p:nvPr/>
                  </p:nvSpPr>
                  <p:spPr>
                    <a:xfrm>
                      <a:off x="369948" y="4151170"/>
                      <a:ext cx="2917704" cy="1294492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sp>
                <p:nvSpPr>
                  <p:cNvPr id="20" name="ZoneTexte 19"/>
                  <p:cNvSpPr txBox="1"/>
                  <p:nvPr/>
                </p:nvSpPr>
                <p:spPr>
                  <a:xfrm>
                    <a:off x="2639530" y="4158761"/>
                    <a:ext cx="717238" cy="3037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100" b="1" dirty="0">
                        <a:solidFill>
                          <a:srgbClr val="FFFF00"/>
                        </a:solidFill>
                      </a:rPr>
                      <a:t>23 mm</a:t>
                    </a:r>
                  </a:p>
                </p:txBody>
              </p:sp>
            </p:grpSp>
            <p:pic>
              <p:nvPicPr>
                <p:cNvPr id="7" name="Picture 2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 l="53751" t="31250" r="7813" b="21249"/>
                <a:stretch>
                  <a:fillRect/>
                </a:stretch>
              </p:blipFill>
              <p:spPr bwMode="auto">
                <a:xfrm>
                  <a:off x="7097062" y="1043889"/>
                  <a:ext cx="1442514" cy="1294492"/>
                </a:xfrm>
                <a:prstGeom prst="rect">
                  <a:avLst/>
                </a:prstGeom>
                <a:noFill/>
                <a:ln w="9525">
                  <a:solidFill>
                    <a:srgbClr val="FFFF00"/>
                  </a:solidFill>
                  <a:miter lim="800000"/>
                  <a:headEnd/>
                  <a:tailEnd/>
                </a:ln>
              </p:spPr>
            </p:pic>
            <p:cxnSp>
              <p:nvCxnSpPr>
                <p:cNvPr id="26" name="Connecteur droit avec flèche 25"/>
                <p:cNvCxnSpPr/>
                <p:nvPr/>
              </p:nvCxnSpPr>
              <p:spPr>
                <a:xfrm rot="5400000" flipH="1" flipV="1">
                  <a:off x="5878321" y="2102377"/>
                  <a:ext cx="253107" cy="122546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cteur droit avec flèche 28"/>
                <p:cNvCxnSpPr/>
                <p:nvPr/>
              </p:nvCxnSpPr>
              <p:spPr>
                <a:xfrm rot="5400000" flipH="1" flipV="1">
                  <a:off x="7402321" y="1892827"/>
                  <a:ext cx="253107" cy="122546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avec flèche 39"/>
                <p:cNvCxnSpPr/>
                <p:nvPr/>
              </p:nvCxnSpPr>
              <p:spPr>
                <a:xfrm rot="16200000" flipV="1">
                  <a:off x="7734222" y="1527068"/>
                  <a:ext cx="244609" cy="2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avec flèche 40"/>
                <p:cNvCxnSpPr/>
                <p:nvPr/>
              </p:nvCxnSpPr>
              <p:spPr>
                <a:xfrm rot="5400000" flipH="1" flipV="1">
                  <a:off x="7859521" y="1588027"/>
                  <a:ext cx="253107" cy="122546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droit avec flèche 41"/>
                <p:cNvCxnSpPr/>
                <p:nvPr/>
              </p:nvCxnSpPr>
              <p:spPr>
                <a:xfrm flipV="1">
                  <a:off x="7282383" y="1634006"/>
                  <a:ext cx="273189" cy="100706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ZoneTexte 45"/>
              <p:cNvSpPr txBox="1"/>
              <p:nvPr/>
            </p:nvSpPr>
            <p:spPr>
              <a:xfrm>
                <a:off x="4865793" y="2515745"/>
                <a:ext cx="3249093" cy="3930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>
                    <a:solidFill>
                      <a:schemeClr val="bg2"/>
                    </a:solidFill>
                  </a:rPr>
                  <a:t>Fracture of </a:t>
                </a:r>
                <a:r>
                  <a:rPr lang="fr-FR" sz="1600" dirty="0" err="1">
                    <a:solidFill>
                      <a:schemeClr val="bg2"/>
                    </a:solidFill>
                  </a:rPr>
                  <a:t>calcific</a:t>
                </a:r>
                <a:r>
                  <a:rPr lang="fr-FR" sz="1600" dirty="0">
                    <a:solidFill>
                      <a:schemeClr val="bg2"/>
                    </a:solidFill>
                  </a:rPr>
                  <a:t> nodules</a:t>
                </a:r>
              </a:p>
            </p:txBody>
          </p:sp>
          <p:sp>
            <p:nvSpPr>
              <p:cNvPr id="47" name="ZoneTexte 46"/>
              <p:cNvSpPr txBox="1"/>
              <p:nvPr/>
            </p:nvSpPr>
            <p:spPr>
              <a:xfrm>
                <a:off x="4062505" y="4294617"/>
                <a:ext cx="4702905" cy="3930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2"/>
                    </a:solidFill>
                  </a:rPr>
                  <a:t>Separation of fused commissures, if any</a:t>
                </a:r>
              </a:p>
            </p:txBody>
          </p:sp>
        </p:grpSp>
      </p:grpSp>
      <p:grpSp>
        <p:nvGrpSpPr>
          <p:cNvPr id="13" name="Groupe 54"/>
          <p:cNvGrpSpPr/>
          <p:nvPr/>
        </p:nvGrpSpPr>
        <p:grpSpPr>
          <a:xfrm>
            <a:off x="562684" y="1043889"/>
            <a:ext cx="4574714" cy="3116180"/>
            <a:chOff x="180270" y="1043889"/>
            <a:chExt cx="3812262" cy="3116180"/>
          </a:xfrm>
        </p:grpSpPr>
        <p:grpSp>
          <p:nvGrpSpPr>
            <p:cNvPr id="17" name="Group 2"/>
            <p:cNvGrpSpPr>
              <a:grpSpLocks/>
            </p:cNvGrpSpPr>
            <p:nvPr/>
          </p:nvGrpSpPr>
          <p:grpSpPr bwMode="auto">
            <a:xfrm>
              <a:off x="299480" y="1043889"/>
              <a:ext cx="3586581" cy="2782706"/>
              <a:chOff x="830" y="626"/>
              <a:chExt cx="4369" cy="3060"/>
            </a:xfrm>
          </p:grpSpPr>
          <p:pic>
            <p:nvPicPr>
              <p:cNvPr id="4" name="Picture 3" descr="C:\Documents and Settings\Administrateur\Bureau\Sans titre - 1.jp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830" y="626"/>
                <a:ext cx="1268" cy="30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" name="Picture 4" descr="C:\Documents and Settings\Administrateur\Bureau\Sans titre - 2.jp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139" y="626"/>
                <a:ext cx="3060" cy="30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9" name="ZoneTexte 48"/>
            <p:cNvSpPr txBox="1"/>
            <p:nvPr/>
          </p:nvSpPr>
          <p:spPr>
            <a:xfrm>
              <a:off x="180270" y="3790737"/>
              <a:ext cx="3812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2"/>
                  </a:solidFill>
                </a:rPr>
                <a:t>A </a:t>
              </a:r>
              <a:r>
                <a:rPr lang="fr-FR" dirty="0" err="1">
                  <a:solidFill>
                    <a:schemeClr val="bg2"/>
                  </a:solidFill>
                </a:rPr>
                <a:t>specifically</a:t>
              </a:r>
              <a:r>
                <a:rPr lang="fr-FR" dirty="0">
                  <a:solidFill>
                    <a:schemeClr val="bg2"/>
                  </a:solidFill>
                </a:rPr>
                <a:t> </a:t>
              </a:r>
              <a:r>
                <a:rPr lang="fr-FR" dirty="0" err="1">
                  <a:solidFill>
                    <a:schemeClr val="bg2"/>
                  </a:solidFill>
                </a:rPr>
                <a:t>designed</a:t>
              </a:r>
              <a:r>
                <a:rPr lang="fr-FR" dirty="0">
                  <a:solidFill>
                    <a:schemeClr val="bg2"/>
                  </a:solidFill>
                </a:rPr>
                <a:t> </a:t>
              </a:r>
              <a:r>
                <a:rPr lang="fr-FR" dirty="0" err="1">
                  <a:solidFill>
                    <a:schemeClr val="bg2"/>
                  </a:solidFill>
                </a:rPr>
                <a:t>balloon</a:t>
              </a:r>
              <a:r>
                <a:rPr lang="fr-FR" dirty="0">
                  <a:solidFill>
                    <a:schemeClr val="bg2"/>
                  </a:solidFill>
                </a:rPr>
                <a:t> </a:t>
              </a:r>
              <a:r>
                <a:rPr lang="fr-FR" dirty="0" err="1">
                  <a:solidFill>
                    <a:schemeClr val="bg2"/>
                  </a:solidFill>
                </a:rPr>
                <a:t>catheter</a:t>
              </a:r>
              <a:endParaRPr lang="fr-FR" dirty="0">
                <a:solidFill>
                  <a:schemeClr val="bg2"/>
                </a:solidFill>
              </a:endParaRPr>
            </a:p>
          </p:txBody>
        </p:sp>
      </p:grpSp>
      <p:sp>
        <p:nvSpPr>
          <p:cNvPr id="36" name="ZoneTexte 35"/>
          <p:cNvSpPr txBox="1"/>
          <p:nvPr/>
        </p:nvSpPr>
        <p:spPr>
          <a:xfrm>
            <a:off x="3038942" y="1043889"/>
            <a:ext cx="19046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>
                <a:solidFill>
                  <a:schemeClr val="bg1"/>
                </a:solidFill>
              </a:rPr>
              <a:t>Cribier</a:t>
            </a:r>
            <a:r>
              <a:rPr lang="fr-FR" sz="1400" dirty="0">
                <a:solidFill>
                  <a:schemeClr val="bg1"/>
                </a:solidFill>
              </a:rPr>
              <a:t>-</a:t>
            </a:r>
            <a:r>
              <a:rPr lang="fr-FR" sz="1400" dirty="0" err="1">
                <a:solidFill>
                  <a:schemeClr val="bg1"/>
                </a:solidFill>
              </a:rPr>
              <a:t>Letac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1400" dirty="0">
                <a:solidFill>
                  <a:schemeClr val="bg1"/>
                </a:solidFill>
              </a:rPr>
              <a:t>Double Size </a:t>
            </a:r>
            <a:r>
              <a:rPr lang="fr-FR" sz="1400" dirty="0" err="1">
                <a:solidFill>
                  <a:schemeClr val="bg1"/>
                </a:solidFill>
              </a:rPr>
              <a:t>Balloon</a:t>
            </a:r>
            <a:endParaRPr lang="fr-FR" sz="1400" dirty="0">
              <a:solidFill>
                <a:schemeClr val="bg1"/>
              </a:solidFill>
            </a:endParaRPr>
          </a:p>
          <a:p>
            <a:pPr algn="ctr"/>
            <a:r>
              <a:rPr lang="fr-FR" sz="1400" dirty="0">
                <a:solidFill>
                  <a:schemeClr val="bg1"/>
                </a:solidFill>
              </a:rPr>
              <a:t>(Mansfield)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="" xmlns:a16="http://schemas.microsoft.com/office/drawing/2014/main" id="{095B56BE-A99A-4BFE-A3F0-678A33843001}"/>
              </a:ext>
            </a:extLst>
          </p:cNvPr>
          <p:cNvGrpSpPr/>
          <p:nvPr/>
        </p:nvGrpSpPr>
        <p:grpSpPr>
          <a:xfrm>
            <a:off x="3820161" y="5618202"/>
            <a:ext cx="7290170" cy="1220927"/>
            <a:chOff x="3820160" y="5716316"/>
            <a:chExt cx="7290170" cy="1220927"/>
          </a:xfrm>
        </p:grpSpPr>
        <p:sp>
          <p:nvSpPr>
            <p:cNvPr id="25" name="Rectangle à coins arrondis 24"/>
            <p:cNvSpPr/>
            <p:nvPr/>
          </p:nvSpPr>
          <p:spPr>
            <a:xfrm>
              <a:off x="4114800" y="5716316"/>
              <a:ext cx="6705599" cy="119915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3820160" y="5736914"/>
              <a:ext cx="72901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2400" b="1" dirty="0">
                  <a:solidFill>
                    <a:schemeClr val="bg2"/>
                  </a:solidFill>
                </a:rPr>
                <a:t>BAV progressively abandoned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en-US" sz="2400" b="1" dirty="0">
                  <a:solidFill>
                    <a:schemeClr val="bg2"/>
                  </a:solidFill>
                </a:rPr>
                <a:t>Solving the problem of early restenosis </a:t>
              </a:r>
            </a:p>
            <a:p>
              <a:r>
                <a:rPr lang="en-US" sz="2400" b="1" dirty="0">
                  <a:solidFill>
                    <a:schemeClr val="bg2"/>
                  </a:solidFill>
                </a:rPr>
                <a:t>became for us an obsession</a:t>
              </a:r>
            </a:p>
          </p:txBody>
        </p:sp>
      </p:grpSp>
      <p:sp>
        <p:nvSpPr>
          <p:cNvPr id="50" name="Rectangle 2"/>
          <p:cNvSpPr>
            <a:spLocks noChangeArrowheads="1"/>
          </p:cNvSpPr>
          <p:nvPr/>
        </p:nvSpPr>
        <p:spPr bwMode="auto">
          <a:xfrm>
            <a:off x="755808" y="4267202"/>
            <a:ext cx="416594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fr-FR" sz="2400" dirty="0">
                <a:solidFill>
                  <a:schemeClr val="bg1"/>
                </a:solidFill>
                <a:cs typeface="Arial" pitchFamily="34" charset="0"/>
              </a:rPr>
              <a:t>Huge International registries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fr-FR" sz="2400" dirty="0">
                <a:solidFill>
                  <a:schemeClr val="bg1"/>
                </a:solidFill>
                <a:cs typeface="Arial" pitchFamily="34" charset="0"/>
              </a:rPr>
              <a:t> (Mansfield, NHLBI)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fr-FR" sz="2400" dirty="0">
                <a:solidFill>
                  <a:schemeClr val="bg1"/>
                </a:solidFill>
                <a:cs typeface="Arial" pitchFamily="34" charset="0"/>
              </a:rPr>
              <a:t>&gt; 1000 index articles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="" xmlns:a16="http://schemas.microsoft.com/office/drawing/2014/main" id="{496DCFEB-E50B-44C9-86E7-DDC480766F6E}"/>
              </a:ext>
            </a:extLst>
          </p:cNvPr>
          <p:cNvGrpSpPr/>
          <p:nvPr/>
        </p:nvGrpSpPr>
        <p:grpSpPr>
          <a:xfrm>
            <a:off x="5029200" y="4191002"/>
            <a:ext cx="4953000" cy="1323439"/>
            <a:chOff x="5029200" y="4191000"/>
            <a:chExt cx="4953000" cy="1323439"/>
          </a:xfrm>
        </p:grpSpPr>
        <p:grpSp>
          <p:nvGrpSpPr>
            <p:cNvPr id="24" name="Groupe 23"/>
            <p:cNvGrpSpPr/>
            <p:nvPr/>
          </p:nvGrpSpPr>
          <p:grpSpPr>
            <a:xfrm>
              <a:off x="5664986" y="4191000"/>
              <a:ext cx="4317214" cy="1323439"/>
              <a:chOff x="6198386" y="4419600"/>
              <a:chExt cx="4317214" cy="1323439"/>
            </a:xfrm>
          </p:grpSpPr>
          <p:sp>
            <p:nvSpPr>
              <p:cNvPr id="54" name="Rectangle à coins arrondis 53"/>
              <p:cNvSpPr/>
              <p:nvPr/>
            </p:nvSpPr>
            <p:spPr>
              <a:xfrm>
                <a:off x="6198386" y="4419600"/>
                <a:ext cx="4317214" cy="10772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ZoneTexte 52"/>
              <p:cNvSpPr txBox="1"/>
              <p:nvPr/>
            </p:nvSpPr>
            <p:spPr>
              <a:xfrm>
                <a:off x="6260882" y="4419600"/>
                <a:ext cx="4216219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r>
                  <a:rPr lang="fr-FR" sz="2000" dirty="0" err="1">
                    <a:solidFill>
                      <a:schemeClr val="bg1"/>
                    </a:solidFill>
                  </a:rPr>
                  <a:t>Symptomatic</a:t>
                </a:r>
                <a:r>
                  <a:rPr lang="fr-FR" sz="2000" dirty="0">
                    <a:solidFill>
                      <a:schemeClr val="bg1"/>
                    </a:solidFill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</a:rPr>
                  <a:t>improvement</a:t>
                </a:r>
                <a:endParaRPr lang="fr-FR" sz="2000" dirty="0">
                  <a:solidFill>
                    <a:schemeClr val="bg1"/>
                  </a:solidFill>
                </a:endParaRPr>
              </a:p>
              <a:p>
                <a:pPr marL="342900" indent="-342900">
                  <a:buClr>
                    <a:schemeClr val="bg1"/>
                  </a:buClr>
                  <a:buFont typeface="Wingdings" panose="05000000000000000000" pitchFamily="2" charset="2"/>
                  <a:buChar char="Ø"/>
                </a:pPr>
                <a:r>
                  <a:rPr lang="fr-FR" sz="2000" dirty="0" err="1">
                    <a:solidFill>
                      <a:schemeClr val="bg1"/>
                    </a:solidFill>
                  </a:rPr>
                  <a:t>Less</a:t>
                </a:r>
                <a:r>
                  <a:rPr lang="fr-FR" sz="2000" dirty="0">
                    <a:solidFill>
                      <a:schemeClr val="bg1"/>
                    </a:solidFill>
                  </a:rPr>
                  <a:t> </a:t>
                </a:r>
                <a:r>
                  <a:rPr lang="fr-FR" sz="2000" dirty="0" err="1">
                    <a:solidFill>
                      <a:schemeClr val="bg1"/>
                    </a:solidFill>
                  </a:rPr>
                  <a:t>rehospitalization</a:t>
                </a:r>
                <a:endParaRPr lang="fr-FR" sz="2000" dirty="0">
                  <a:solidFill>
                    <a:schemeClr val="bg1"/>
                  </a:solidFill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fr-FR" sz="2000" dirty="0">
                    <a:solidFill>
                      <a:schemeClr val="bg1"/>
                    </a:solidFill>
                  </a:rPr>
                  <a:t> </a:t>
                </a:r>
                <a:r>
                  <a:rPr lang="fr-FR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No </a:t>
                </a:r>
                <a:r>
                  <a:rPr lang="fr-FR" sz="200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effect</a:t>
                </a:r>
                <a:r>
                  <a:rPr lang="fr-FR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on long </a:t>
                </a:r>
                <a:r>
                  <a:rPr lang="fr-FR" sz="200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term</a:t>
                </a:r>
                <a:r>
                  <a:rPr lang="fr-FR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fr-FR" sz="200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survival</a:t>
                </a:r>
                <a:endParaRPr lang="fr-FR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>
                  <a:buFont typeface="Wingdings" pitchFamily="2" charset="2"/>
                  <a:buChar char="Ø"/>
                </a:pPr>
                <a:r>
                  <a:rPr lang="fr-FR" sz="2000" dirty="0">
                    <a:solidFill>
                      <a:schemeClr val="bg1"/>
                    </a:solidFill>
                  </a:rPr>
                  <a:t> </a:t>
                </a:r>
                <a:r>
                  <a:rPr lang="fr-FR" sz="200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Early</a:t>
                </a:r>
                <a:r>
                  <a:rPr lang="fr-FR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fr-FR" sz="200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valvular</a:t>
                </a:r>
                <a:r>
                  <a:rPr lang="fr-FR" sz="2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fr-FR" sz="2000" dirty="0" err="1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restenosis</a:t>
                </a:r>
                <a:endParaRPr lang="fr-FR" sz="20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p:grpSp>
        <p:sp>
          <p:nvSpPr>
            <p:cNvPr id="28" name="Flèche droite 27"/>
            <p:cNvSpPr/>
            <p:nvPr/>
          </p:nvSpPr>
          <p:spPr>
            <a:xfrm>
              <a:off x="5029200" y="4559958"/>
              <a:ext cx="698281" cy="37579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0" y="12"/>
            <a:ext cx="10972800" cy="1292661"/>
            <a:chOff x="0" y="10"/>
            <a:chExt cx="10972800" cy="1292661"/>
          </a:xfrm>
        </p:grpSpPr>
        <p:sp>
          <p:nvSpPr>
            <p:cNvPr id="4" name="ZoneTexte 24"/>
            <p:cNvSpPr txBox="1">
              <a:spLocks noChangeArrowheads="1"/>
            </p:cNvSpPr>
            <p:nvPr/>
          </p:nvSpPr>
          <p:spPr bwMode="auto">
            <a:xfrm>
              <a:off x="0" y="10"/>
              <a:ext cx="109728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3600" dirty="0">
                  <a:solidFill>
                    <a:schemeClr val="bg1"/>
                  </a:solidFill>
                  <a:cs typeface="Arial" pitchFamily="34" charset="0"/>
                </a:rPr>
                <a:t>BAV </a:t>
              </a:r>
              <a:r>
                <a:rPr lang="fr-FR" altLang="fr-FR" sz="3600" dirty="0" err="1">
                  <a:solidFill>
                    <a:schemeClr val="bg1"/>
                  </a:solidFill>
                  <a:cs typeface="Arial" pitchFamily="34" charset="0"/>
                </a:rPr>
                <a:t>is</a:t>
              </a:r>
              <a:r>
                <a:rPr lang="fr-FR" altLang="fr-FR" sz="3600" dirty="0">
                  <a:solidFill>
                    <a:schemeClr val="bg1"/>
                  </a:solidFill>
                  <a:cs typeface="Arial" pitchFamily="34" charset="0"/>
                </a:rPr>
                <a:t> not </a:t>
              </a:r>
              <a:r>
                <a:rPr lang="fr-FR" altLang="fr-FR" sz="3600" dirty="0" err="1">
                  <a:solidFill>
                    <a:schemeClr val="bg1"/>
                  </a:solidFill>
                  <a:cs typeface="Arial" pitchFamily="34" charset="0"/>
                </a:rPr>
                <a:t>dead</a:t>
              </a:r>
              <a:r>
                <a:rPr lang="fr-FR" altLang="fr-FR" sz="3600" dirty="0">
                  <a:solidFill>
                    <a:schemeClr val="bg1"/>
                  </a:solidFill>
                  <a:cs typeface="Arial" pitchFamily="34" charset="0"/>
                </a:rPr>
                <a:t> ! </a:t>
              </a:r>
              <a:r>
                <a:rPr lang="fr-FR" altLang="fr-FR" sz="3600" dirty="0" err="1">
                  <a:solidFill>
                    <a:schemeClr val="bg1"/>
                  </a:solidFill>
                  <a:cs typeface="Arial" pitchFamily="34" charset="0"/>
                </a:rPr>
                <a:t>R</a:t>
              </a:r>
              <a:r>
                <a:rPr lang="fr-FR" altLang="fr-FR" sz="3600" b="1" dirty="0" err="1">
                  <a:solidFill>
                    <a:schemeClr val="bg1"/>
                  </a:solidFill>
                  <a:cs typeface="Arial" pitchFamily="34" charset="0"/>
                </a:rPr>
                <a:t>esurgence</a:t>
              </a:r>
              <a:r>
                <a:rPr lang="fr-FR" altLang="fr-FR" sz="36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fr-FR" altLang="fr-FR" sz="3600" b="1" dirty="0" err="1">
                  <a:solidFill>
                    <a:schemeClr val="bg1"/>
                  </a:solidFill>
                  <a:cs typeface="Arial" pitchFamily="34" charset="0"/>
                </a:rPr>
                <a:t>with</a:t>
              </a:r>
              <a:r>
                <a:rPr lang="fr-FR" altLang="fr-FR" sz="36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fr-FR" altLang="fr-FR" sz="3600" b="1" dirty="0" err="1">
                  <a:solidFill>
                    <a:schemeClr val="bg1"/>
                  </a:solidFill>
                  <a:cs typeface="Arial" pitchFamily="34" charset="0"/>
                </a:rPr>
                <a:t>onset</a:t>
              </a:r>
              <a:r>
                <a:rPr lang="fr-FR" altLang="fr-FR" sz="3600" b="1" dirty="0">
                  <a:solidFill>
                    <a:schemeClr val="bg1"/>
                  </a:solidFill>
                  <a:cs typeface="Arial" pitchFamily="34" charset="0"/>
                </a:rPr>
                <a:t> of TAVR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314372" y="584785"/>
              <a:ext cx="105977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solidFill>
                    <a:schemeClr val="bg1"/>
                  </a:solidFill>
                </a:rPr>
                <a:t>ACC/AHA guidance (2014) : Bridge to TAVR or SAVR in </a:t>
              </a:r>
              <a:r>
                <a:rPr lang="fr-FR" sz="2000" dirty="0" err="1">
                  <a:solidFill>
                    <a:schemeClr val="bg1"/>
                  </a:solidFill>
                </a:rPr>
                <a:t>severely</a:t>
              </a:r>
              <a:r>
                <a:rPr lang="fr-FR" sz="2000" dirty="0">
                  <a:solidFill>
                    <a:schemeClr val="bg1"/>
                  </a:solidFill>
                </a:rPr>
                <a:t> </a:t>
              </a:r>
              <a:r>
                <a:rPr lang="fr-FR" sz="2000" dirty="0" err="1">
                  <a:solidFill>
                    <a:schemeClr val="bg1"/>
                  </a:solidFill>
                </a:rPr>
                <a:t>symptomatic</a:t>
              </a:r>
              <a:r>
                <a:rPr lang="fr-FR" sz="2000" dirty="0">
                  <a:solidFill>
                    <a:schemeClr val="bg1"/>
                  </a:solidFill>
                </a:rPr>
                <a:t> AS</a:t>
              </a:r>
            </a:p>
            <a:p>
              <a:r>
                <a:rPr lang="fr-FR" sz="2000" dirty="0">
                  <a:solidFill>
                    <a:schemeClr val="bg1"/>
                  </a:solidFill>
                </a:rPr>
                <a:t>ESC/ EACTS guidance (2012): urgent non </a:t>
              </a:r>
              <a:r>
                <a:rPr lang="fr-FR" sz="2000" dirty="0" err="1">
                  <a:solidFill>
                    <a:schemeClr val="bg1"/>
                  </a:solidFill>
                </a:rPr>
                <a:t>cardiac</a:t>
              </a:r>
              <a:r>
                <a:rPr lang="fr-FR" sz="2000" dirty="0">
                  <a:solidFill>
                    <a:schemeClr val="bg1"/>
                  </a:solidFill>
                </a:rPr>
                <a:t> </a:t>
              </a:r>
              <a:r>
                <a:rPr lang="fr-FR" sz="2000" dirty="0" err="1">
                  <a:solidFill>
                    <a:schemeClr val="bg1"/>
                  </a:solidFill>
                </a:rPr>
                <a:t>surgery</a:t>
              </a:r>
              <a:r>
                <a:rPr lang="fr-FR" sz="2000" dirty="0">
                  <a:solidFill>
                    <a:schemeClr val="bg1"/>
                  </a:solidFill>
                </a:rPr>
                <a:t> and palliation of </a:t>
              </a:r>
              <a:r>
                <a:rPr lang="fr-FR" sz="2000" dirty="0" err="1">
                  <a:solidFill>
                    <a:schemeClr val="bg1"/>
                  </a:solidFill>
                </a:rPr>
                <a:t>symptoms</a:t>
              </a:r>
              <a:endParaRPr lang="fr-FR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4117585" y="5758763"/>
            <a:ext cx="6855215" cy="861774"/>
            <a:chOff x="4126294" y="5503917"/>
            <a:chExt cx="6855215" cy="861774"/>
          </a:xfrm>
        </p:grpSpPr>
        <p:sp>
          <p:nvSpPr>
            <p:cNvPr id="7" name="Rectangle à coins arrondis 6"/>
            <p:cNvSpPr/>
            <p:nvPr/>
          </p:nvSpPr>
          <p:spPr>
            <a:xfrm>
              <a:off x="4267200" y="5503917"/>
              <a:ext cx="6568949" cy="861774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4126294" y="5529785"/>
              <a:ext cx="68552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2"/>
                  </a:solidFill>
                </a:rPr>
                <a:t>BAV </a:t>
              </a:r>
              <a:r>
                <a:rPr lang="en-US" sz="2200" dirty="0">
                  <a:solidFill>
                    <a:schemeClr val="bg2"/>
                  </a:solidFill>
                </a:rPr>
                <a:t>remains</a:t>
              </a:r>
              <a:r>
                <a:rPr lang="en-US" sz="2200" b="1" dirty="0">
                  <a:solidFill>
                    <a:schemeClr val="bg2"/>
                  </a:solidFill>
                </a:rPr>
                <a:t> integrated to many TAVR </a:t>
              </a:r>
            </a:p>
            <a:p>
              <a:pPr algn="ctr"/>
              <a:r>
                <a:rPr lang="en-US" sz="2200" dirty="0">
                  <a:solidFill>
                    <a:schemeClr val="bg2"/>
                  </a:solidFill>
                </a:rPr>
                <a:t>p</a:t>
              </a:r>
              <a:r>
                <a:rPr lang="en-US" sz="2200" b="1" dirty="0">
                  <a:solidFill>
                    <a:schemeClr val="bg2"/>
                  </a:solidFill>
                </a:rPr>
                <a:t>rocedures (pre / post-dilatation, balloon sizing)</a:t>
              </a:r>
              <a:endParaRPr lang="en-US" sz="2200" b="1" i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 bwMode="auto">
          <a:xfrm>
            <a:off x="6264552" y="4375461"/>
            <a:ext cx="4571599" cy="254713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grpSp>
        <p:nvGrpSpPr>
          <p:cNvPr id="29" name="Groupe 28">
            <a:extLst>
              <a:ext uri="{FF2B5EF4-FFF2-40B4-BE49-F238E27FC236}">
                <a16:creationId xmlns="" xmlns:a16="http://schemas.microsoft.com/office/drawing/2014/main" id="{C965C71C-7449-4456-B2D9-FDD5767F0564}"/>
              </a:ext>
            </a:extLst>
          </p:cNvPr>
          <p:cNvGrpSpPr/>
          <p:nvPr/>
        </p:nvGrpSpPr>
        <p:grpSpPr>
          <a:xfrm>
            <a:off x="4267202" y="1633097"/>
            <a:ext cx="6736079" cy="3167503"/>
            <a:chOff x="4267200" y="1371600"/>
            <a:chExt cx="6736079" cy="3167503"/>
          </a:xfrm>
        </p:grpSpPr>
        <p:grpSp>
          <p:nvGrpSpPr>
            <p:cNvPr id="2" name="Groupe 1"/>
            <p:cNvGrpSpPr/>
            <p:nvPr/>
          </p:nvGrpSpPr>
          <p:grpSpPr>
            <a:xfrm>
              <a:off x="5380453" y="2480675"/>
              <a:ext cx="4525547" cy="2058428"/>
              <a:chOff x="4916616" y="2440544"/>
              <a:chExt cx="3771289" cy="2058428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4916616" y="2440544"/>
                <a:ext cx="3771289" cy="205842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15" name="Groupe 27"/>
              <p:cNvGrpSpPr>
                <a:grpSpLocks/>
              </p:cNvGrpSpPr>
              <p:nvPr/>
            </p:nvGrpSpPr>
            <p:grpSpPr bwMode="auto">
              <a:xfrm>
                <a:off x="5526948" y="2592758"/>
                <a:ext cx="2839226" cy="1834997"/>
                <a:chOff x="4691281" y="1660034"/>
                <a:chExt cx="4338453" cy="2802844"/>
              </a:xfrm>
            </p:grpSpPr>
            <p:pic>
              <p:nvPicPr>
                <p:cNvPr id="16" name="Picture 9" descr="BAV Stim1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contrast="18000"/>
                </a:blip>
                <a:srcRect l="6363" t="34068" r="41273" b="12236"/>
                <a:stretch>
                  <a:fillRect/>
                </a:stretch>
              </p:blipFill>
              <p:spPr bwMode="auto">
                <a:xfrm>
                  <a:off x="4691281" y="1677028"/>
                  <a:ext cx="4197275" cy="27858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5379167" y="2352935"/>
                  <a:ext cx="2929547" cy="9872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fr-FR" dirty="0">
                      <a:solidFill>
                        <a:srgbClr val="000000"/>
                      </a:solidFill>
                    </a:rPr>
                    <a:t>  </a:t>
                  </a:r>
                  <a:r>
                    <a:rPr lang="fr-FR" dirty="0" err="1">
                      <a:solidFill>
                        <a:srgbClr val="000000"/>
                      </a:solidFill>
                    </a:rPr>
                    <a:t>Balloon</a:t>
                  </a:r>
                  <a:r>
                    <a:rPr lang="fr-FR" dirty="0">
                      <a:solidFill>
                        <a:srgbClr val="000000"/>
                      </a:solidFill>
                    </a:rPr>
                    <a:t> </a:t>
                  </a:r>
                </a:p>
                <a:p>
                  <a:pPr eaLnBrk="0" hangingPunct="0"/>
                  <a:r>
                    <a:rPr lang="fr-FR" dirty="0">
                      <a:solidFill>
                        <a:srgbClr val="000000"/>
                      </a:solidFill>
                    </a:rPr>
                    <a:t>   inflation/</a:t>
                  </a:r>
                  <a:r>
                    <a:rPr lang="fr-FR" dirty="0" err="1">
                      <a:solidFill>
                        <a:srgbClr val="000000"/>
                      </a:solidFill>
                    </a:rPr>
                    <a:t>deflation</a:t>
                  </a:r>
                  <a:endParaRPr lang="fr-FR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" name="Line 13"/>
                <p:cNvSpPr>
                  <a:spLocks noChangeShapeType="1"/>
                </p:cNvSpPr>
                <p:nvPr/>
              </p:nvSpPr>
              <p:spPr bwMode="auto">
                <a:xfrm>
                  <a:off x="5638800" y="3200400"/>
                  <a:ext cx="0" cy="30480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" name="Line 14"/>
                <p:cNvSpPr>
                  <a:spLocks noChangeShapeType="1"/>
                </p:cNvSpPr>
                <p:nvPr/>
              </p:nvSpPr>
              <p:spPr bwMode="auto">
                <a:xfrm>
                  <a:off x="7848600" y="3200400"/>
                  <a:ext cx="0" cy="30480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pic>
              <p:nvPicPr>
                <p:cNvPr id="22" name="Picture 9" descr="BAV Stim1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contrast="18000"/>
                </a:blip>
                <a:srcRect l="6363" t="23859" r="39523" b="63014"/>
                <a:stretch>
                  <a:fillRect/>
                </a:stretch>
              </p:blipFill>
              <p:spPr bwMode="auto">
                <a:xfrm>
                  <a:off x="4747233" y="1660034"/>
                  <a:ext cx="4282501" cy="6429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23" name="ZoneTexte 22"/>
            <p:cNvSpPr txBox="1"/>
            <p:nvPr/>
          </p:nvSpPr>
          <p:spPr>
            <a:xfrm>
              <a:off x="4267200" y="1371600"/>
              <a:ext cx="673607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err="1">
                  <a:solidFill>
                    <a:srgbClr val="FFFF00"/>
                  </a:solidFill>
                </a:rPr>
                <a:t>Rapid</a:t>
              </a:r>
              <a:r>
                <a:rPr lang="fr-FR" sz="2400" b="1" dirty="0">
                  <a:solidFill>
                    <a:srgbClr val="FFFF00"/>
                  </a:solidFill>
                </a:rPr>
                <a:t> </a:t>
              </a:r>
              <a:r>
                <a:rPr lang="fr-FR" sz="2400" b="1" dirty="0" err="1">
                  <a:solidFill>
                    <a:srgbClr val="FFFF00"/>
                  </a:solidFill>
                </a:rPr>
                <a:t>ventricular</a:t>
              </a:r>
              <a:r>
                <a:rPr lang="fr-FR" sz="2400" b="1" dirty="0">
                  <a:solidFill>
                    <a:srgbClr val="FFFF00"/>
                  </a:solidFill>
                </a:rPr>
                <a:t> </a:t>
              </a:r>
              <a:r>
                <a:rPr lang="fr-FR" sz="2400" b="1" dirty="0" err="1">
                  <a:solidFill>
                    <a:srgbClr val="FFFF00"/>
                  </a:solidFill>
                </a:rPr>
                <a:t>pacing</a:t>
              </a:r>
              <a:endParaRPr lang="fr-FR" sz="2400" b="1" dirty="0">
                <a:solidFill>
                  <a:srgbClr val="FFFF00"/>
                </a:solidFill>
              </a:endParaRPr>
            </a:p>
            <a:p>
              <a:pPr algn="ctr"/>
              <a:r>
                <a:rPr lang="fr-FR" sz="2000" dirty="0" err="1">
                  <a:solidFill>
                    <a:schemeClr val="bg1"/>
                  </a:solidFill>
                </a:rPr>
                <a:t>Initiated</a:t>
              </a:r>
              <a:r>
                <a:rPr lang="fr-FR" sz="2000" dirty="0">
                  <a:solidFill>
                    <a:schemeClr val="bg1"/>
                  </a:solidFill>
                </a:rPr>
                <a:t> by us in BAV to </a:t>
              </a:r>
              <a:r>
                <a:rPr lang="fr-FR" sz="2000" dirty="0" err="1">
                  <a:solidFill>
                    <a:schemeClr val="bg1"/>
                  </a:solidFill>
                </a:rPr>
                <a:t>stabilize</a:t>
              </a:r>
              <a:r>
                <a:rPr lang="fr-FR" sz="2000" dirty="0">
                  <a:solidFill>
                    <a:schemeClr val="bg1"/>
                  </a:solidFill>
                </a:rPr>
                <a:t> the </a:t>
              </a:r>
              <a:r>
                <a:rPr lang="fr-FR" sz="2000" dirty="0" err="1">
                  <a:solidFill>
                    <a:schemeClr val="bg1"/>
                  </a:solidFill>
                </a:rPr>
                <a:t>balloon</a:t>
              </a:r>
              <a:endParaRPr lang="fr-FR" sz="2000" dirty="0">
                <a:solidFill>
                  <a:schemeClr val="bg1"/>
                </a:solidFill>
              </a:endParaRPr>
            </a:p>
            <a:p>
              <a:pPr algn="ctr"/>
              <a:r>
                <a:rPr lang="fr-FR" sz="2000" dirty="0">
                  <a:solidFill>
                    <a:schemeClr val="bg1"/>
                  </a:solidFill>
                </a:rPr>
                <a:t>Extended </a:t>
              </a:r>
              <a:r>
                <a:rPr lang="fr-FR" sz="2000" dirty="0" err="1">
                  <a:solidFill>
                    <a:schemeClr val="bg1"/>
                  </a:solidFill>
                </a:rPr>
                <a:t>then</a:t>
              </a:r>
              <a:r>
                <a:rPr lang="fr-FR" sz="2000" dirty="0">
                  <a:solidFill>
                    <a:schemeClr val="bg1"/>
                  </a:solidFill>
                </a:rPr>
                <a:t> to </a:t>
              </a:r>
              <a:r>
                <a:rPr lang="fr-FR" sz="2000" dirty="0" err="1">
                  <a:solidFill>
                    <a:schemeClr val="bg1"/>
                  </a:solidFill>
                </a:rPr>
                <a:t>balloon</a:t>
              </a:r>
              <a:r>
                <a:rPr lang="fr-FR" sz="2000" dirty="0">
                  <a:solidFill>
                    <a:schemeClr val="bg1"/>
                  </a:solidFill>
                </a:rPr>
                <a:t> </a:t>
              </a:r>
              <a:r>
                <a:rPr lang="fr-FR" sz="2000" dirty="0" err="1">
                  <a:solidFill>
                    <a:schemeClr val="bg1"/>
                  </a:solidFill>
                </a:rPr>
                <a:t>expandable</a:t>
              </a:r>
              <a:r>
                <a:rPr lang="fr-FR" sz="2000" dirty="0">
                  <a:solidFill>
                    <a:schemeClr val="bg1"/>
                  </a:solidFill>
                </a:rPr>
                <a:t> TAVR</a:t>
              </a:r>
            </a:p>
            <a:p>
              <a:pPr algn="ctr"/>
              <a:endParaRPr lang="fr-FR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="" xmlns:a16="http://schemas.microsoft.com/office/drawing/2014/main" id="{65311F35-CBBB-460F-A9F6-BDC331F74128}"/>
              </a:ext>
            </a:extLst>
          </p:cNvPr>
          <p:cNvGrpSpPr/>
          <p:nvPr/>
        </p:nvGrpSpPr>
        <p:grpSpPr>
          <a:xfrm>
            <a:off x="1066800" y="4343400"/>
            <a:ext cx="3581402" cy="1099128"/>
            <a:chOff x="1066800" y="4484132"/>
            <a:chExt cx="3581402" cy="1099128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3BAAEF2C-DF03-4A01-83F2-70443E17B317}"/>
                </a:ext>
              </a:extLst>
            </p:cNvPr>
            <p:cNvSpPr/>
            <p:nvPr/>
          </p:nvSpPr>
          <p:spPr>
            <a:xfrm>
              <a:off x="1295400" y="4484132"/>
              <a:ext cx="3200400" cy="106098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7" name="Groupe 26">
              <a:extLst>
                <a:ext uri="{FF2B5EF4-FFF2-40B4-BE49-F238E27FC236}">
                  <a16:creationId xmlns="" xmlns:a16="http://schemas.microsoft.com/office/drawing/2014/main" id="{A0E607D0-32DD-4409-AF15-B18AF2E50EA1}"/>
                </a:ext>
              </a:extLst>
            </p:cNvPr>
            <p:cNvGrpSpPr/>
            <p:nvPr/>
          </p:nvGrpSpPr>
          <p:grpSpPr>
            <a:xfrm>
              <a:off x="1066800" y="4495800"/>
              <a:ext cx="3581402" cy="1087460"/>
              <a:chOff x="1066800" y="4495800"/>
              <a:chExt cx="3581402" cy="1087460"/>
            </a:xfrm>
          </p:grpSpPr>
          <p:sp>
            <p:nvSpPr>
              <p:cNvPr id="13" name="Text Box 7"/>
              <p:cNvSpPr txBox="1">
                <a:spLocks noChangeArrowheads="1"/>
              </p:cNvSpPr>
              <p:nvPr/>
            </p:nvSpPr>
            <p:spPr bwMode="auto">
              <a:xfrm>
                <a:off x="1113728" y="4495800"/>
                <a:ext cx="3534474" cy="3139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342900" indent="-342900" eaLnBrk="0" hangingPunct="0">
                  <a:lnSpc>
                    <a:spcPct val="90000"/>
                  </a:lnSpc>
                  <a:spcBef>
                    <a:spcPct val="50000"/>
                  </a:spcBef>
                  <a:buClr>
                    <a:schemeClr val="bg1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lang="en-US" sz="1600" dirty="0">
                    <a:solidFill>
                      <a:schemeClr val="bg1"/>
                    </a:solidFill>
                    <a:cs typeface="Times New Roman" pitchFamily="18" charset="0"/>
                  </a:rPr>
                  <a:t>Balloon size: 20, 23, 25mm</a:t>
                </a:r>
              </a:p>
            </p:txBody>
          </p:sp>
          <p:sp>
            <p:nvSpPr>
              <p:cNvPr id="14" name="Rectangle 24"/>
              <p:cNvSpPr>
                <a:spLocks noChangeArrowheads="1"/>
              </p:cNvSpPr>
              <p:nvPr/>
            </p:nvSpPr>
            <p:spPr bwMode="auto">
              <a:xfrm>
                <a:off x="1066800" y="4721486"/>
                <a:ext cx="3565248" cy="8617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342900" indent="-342900" eaLnBrk="0" hangingPunct="0">
                  <a:buFont typeface="Wingdings" panose="05000000000000000000" pitchFamily="2" charset="2"/>
                  <a:buChar char="§"/>
                  <a:defRPr/>
                </a:pPr>
                <a:r>
                  <a:rPr lang="en-US" sz="1600" dirty="0">
                    <a:solidFill>
                      <a:schemeClr val="bg1"/>
                    </a:solidFill>
                    <a:cs typeface="Times New Roman" pitchFamily="18" charset="0"/>
                  </a:rPr>
                  <a:t>Small size sheaths (10F)</a:t>
                </a:r>
              </a:p>
              <a:p>
                <a:pPr eaLnBrk="0" hangingPunct="0">
                  <a:buFont typeface="Wingdings" pitchFamily="2" charset="2"/>
                  <a:buChar char="§"/>
                  <a:defRPr/>
                </a:pPr>
                <a:r>
                  <a:rPr lang="en-US" sz="1600" dirty="0">
                    <a:solidFill>
                      <a:schemeClr val="bg1"/>
                    </a:solidFill>
                    <a:cs typeface="Times New Roman" pitchFamily="18" charset="0"/>
                  </a:rPr>
                  <a:t>  Local anesthesia / preclosing</a:t>
                </a:r>
              </a:p>
              <a:p>
                <a:pPr eaLnBrk="0" hangingPunct="0">
                  <a:buFont typeface="Wingdings" pitchFamily="2" charset="2"/>
                  <a:buChar char="§"/>
                  <a:defRPr/>
                </a:pPr>
                <a:r>
                  <a:rPr lang="en-US" dirty="0">
                    <a:solidFill>
                      <a:schemeClr val="bg1"/>
                    </a:solidFill>
                    <a:cs typeface="Times New Roman" pitchFamily="18" charset="0"/>
                  </a:rPr>
                  <a:t>   </a:t>
                </a:r>
                <a:r>
                  <a:rPr lang="en-US" sz="1600" dirty="0">
                    <a:solidFill>
                      <a:schemeClr val="bg1"/>
                    </a:solidFill>
                    <a:cs typeface="Times New Roman" pitchFamily="18" charset="0"/>
                  </a:rPr>
                  <a:t>3 days of hospitalization</a:t>
                </a:r>
                <a:endParaRPr lang="en-US" dirty="0">
                  <a:solidFill>
                    <a:schemeClr val="bg1"/>
                  </a:solidFill>
                  <a:cs typeface="Times New Roman" pitchFamily="18" charset="0"/>
                </a:endParaRPr>
              </a:p>
            </p:txBody>
          </p:sp>
        </p:grpSp>
      </p:grp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D7751C4A-D7A2-40B6-A903-AD8A6BC9BACD}"/>
              </a:ext>
            </a:extLst>
          </p:cNvPr>
          <p:cNvSpPr txBox="1"/>
          <p:nvPr/>
        </p:nvSpPr>
        <p:spPr>
          <a:xfrm>
            <a:off x="-685800" y="3886200"/>
            <a:ext cx="720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 </a:t>
            </a:r>
            <a:r>
              <a:rPr lang="fr-FR" dirty="0" err="1"/>
              <a:t>improved</a:t>
            </a:r>
            <a:r>
              <a:rPr lang="fr-FR" dirty="0"/>
              <a:t> / </a:t>
            </a:r>
            <a:r>
              <a:rPr lang="fr-FR" dirty="0" err="1"/>
              <a:t>simplified</a:t>
            </a:r>
            <a:r>
              <a:rPr lang="fr-FR" dirty="0"/>
              <a:t> </a:t>
            </a:r>
            <a:r>
              <a:rPr lang="fr-FR" dirty="0" err="1"/>
              <a:t>procedure</a:t>
            </a:r>
            <a:endParaRPr lang="fr-FR" dirty="0"/>
          </a:p>
        </p:txBody>
      </p:sp>
      <p:pic>
        <p:nvPicPr>
          <p:cNvPr id="18" name="BAL BAV 23m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8585" y="1292673"/>
            <a:ext cx="2568617" cy="2568617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repeatCount="indefinite" fill="remove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SCTRTheme2">
  <a:themeElements>
    <a:clrScheme name="Custom 3">
      <a:dk1>
        <a:srgbClr val="FFFFFF"/>
      </a:dk1>
      <a:lt1>
        <a:sysClr val="window" lastClr="FFFFFF"/>
      </a:lt1>
      <a:dk2>
        <a:srgbClr val="55554A"/>
      </a:dk2>
      <a:lt2>
        <a:srgbClr val="D7DAE1"/>
      </a:lt2>
      <a:accent1>
        <a:srgbClr val="F4680B"/>
      </a:accent1>
      <a:accent2>
        <a:srgbClr val="ABB19F"/>
      </a:accent2>
      <a:accent3>
        <a:srgbClr val="948774"/>
      </a:accent3>
      <a:accent4>
        <a:srgbClr val="7EB8E7"/>
      </a:accent4>
      <a:accent5>
        <a:srgbClr val="E3B651"/>
      </a:accent5>
      <a:accent6>
        <a:srgbClr val="96756C"/>
      </a:accent6>
      <a:hlink>
        <a:srgbClr val="66AACD"/>
      </a:hlink>
      <a:folHlink>
        <a:srgbClr val="809DB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1977</Words>
  <Application>Microsoft Office PowerPoint</Application>
  <PresentationFormat>Custom</PresentationFormat>
  <Paragraphs>405</Paragraphs>
  <Slides>34</Slides>
  <Notes>6</Notes>
  <HiddenSlides>0</HiddenSlides>
  <MMClips>11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MS PGothic</vt:lpstr>
      <vt:lpstr>MS PGothic</vt:lpstr>
      <vt:lpstr>Arial</vt:lpstr>
      <vt:lpstr>Arial Narrow</vt:lpstr>
      <vt:lpstr>Arial Narrow Bold</vt:lpstr>
      <vt:lpstr>Batang</vt:lpstr>
      <vt:lpstr>Bradley Hand ITC</vt:lpstr>
      <vt:lpstr>Calibri</vt:lpstr>
      <vt:lpstr>Impact</vt:lpstr>
      <vt:lpstr>Tahoma</vt:lpstr>
      <vt:lpstr>Times New Roman</vt:lpstr>
      <vt:lpstr>Wingdings</vt:lpstr>
      <vt:lpstr>ヒラギノ角ゴ Pro W3</vt:lpstr>
      <vt:lpstr>ISCTRTheme2</vt:lpstr>
      <vt:lpstr>Photo Editor Photo</vt:lpstr>
      <vt:lpstr>CorelPhotoPaint.Image.9</vt:lpstr>
      <vt:lpstr>PowerPoint Presentation</vt:lpstr>
      <vt:lpstr>Disclosure Statement of Financial Interest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Transcatheter Aortic Valve Replacement</vt:lpstr>
      <vt:lpstr>Background on catheter-based systems to treat valvular diseases (mainly AR)</vt:lpstr>
      <vt:lpstr>PowerPoint Presentation</vt:lpstr>
      <vt:lpstr>TAVR: From Idea to Validation of Concept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PVT – Board of Directors 2003 </vt:lpstr>
      <vt:lpstr>PowerPoint Presentation</vt:lpstr>
      <vt:lpstr>PowerPoint Presentation</vt:lpstr>
      <vt:lpstr>PowerPoint Presentation</vt:lpstr>
      <vt:lpstr>PVT – A wonderfull Scientific Advisory Board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 Campbell</dc:creator>
  <cp:lastModifiedBy>Checkin 040</cp:lastModifiedBy>
  <cp:revision>736</cp:revision>
  <dcterms:created xsi:type="dcterms:W3CDTF">2010-03-27T21:41:31Z</dcterms:created>
  <dcterms:modified xsi:type="dcterms:W3CDTF">2018-09-21T15:54:59Z</dcterms:modified>
</cp:coreProperties>
</file>