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76" r:id="rId3"/>
  </p:sldMasterIdLst>
  <p:notesMasterIdLst>
    <p:notesMasterId r:id="rId46"/>
  </p:notesMasterIdLst>
  <p:sldIdLst>
    <p:sldId id="258" r:id="rId4"/>
    <p:sldId id="259" r:id="rId5"/>
    <p:sldId id="326" r:id="rId6"/>
    <p:sldId id="302" r:id="rId7"/>
    <p:sldId id="327" r:id="rId8"/>
    <p:sldId id="331" r:id="rId9"/>
    <p:sldId id="321" r:id="rId10"/>
    <p:sldId id="332" r:id="rId11"/>
    <p:sldId id="303" r:id="rId12"/>
    <p:sldId id="325" r:id="rId13"/>
    <p:sldId id="304" r:id="rId14"/>
    <p:sldId id="324" r:id="rId15"/>
    <p:sldId id="323" r:id="rId16"/>
    <p:sldId id="306" r:id="rId17"/>
    <p:sldId id="261" r:id="rId18"/>
    <p:sldId id="262" r:id="rId19"/>
    <p:sldId id="317" r:id="rId20"/>
    <p:sldId id="264" r:id="rId21"/>
    <p:sldId id="305" r:id="rId22"/>
    <p:sldId id="275" r:id="rId23"/>
    <p:sldId id="322" r:id="rId24"/>
    <p:sldId id="265" r:id="rId25"/>
    <p:sldId id="286" r:id="rId26"/>
    <p:sldId id="287" r:id="rId27"/>
    <p:sldId id="290" r:id="rId28"/>
    <p:sldId id="307" r:id="rId29"/>
    <p:sldId id="328" r:id="rId30"/>
    <p:sldId id="260" r:id="rId31"/>
    <p:sldId id="308" r:id="rId32"/>
    <p:sldId id="315" r:id="rId33"/>
    <p:sldId id="316" r:id="rId34"/>
    <p:sldId id="318" r:id="rId35"/>
    <p:sldId id="319" r:id="rId36"/>
    <p:sldId id="320" r:id="rId37"/>
    <p:sldId id="289" r:id="rId38"/>
    <p:sldId id="329" r:id="rId39"/>
    <p:sldId id="309" r:id="rId40"/>
    <p:sldId id="310" r:id="rId41"/>
    <p:sldId id="311" r:id="rId42"/>
    <p:sldId id="312" r:id="rId43"/>
    <p:sldId id="313" r:id="rId44"/>
    <p:sldId id="314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03" autoAdjust="0"/>
    <p:restoredTop sz="90929"/>
  </p:normalViewPr>
  <p:slideViewPr>
    <p:cSldViewPr>
      <p:cViewPr varScale="1">
        <p:scale>
          <a:sx n="111" d="100"/>
          <a:sy n="111" d="100"/>
        </p:scale>
        <p:origin x="14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C77BE-5790-4804-A4DB-996406DE3B8E}" type="doc">
      <dgm:prSet loTypeId="urn:microsoft.com/office/officeart/2005/8/layout/cycle4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675940-1A1F-47F3-945C-150DFDA206AC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bg2"/>
              </a:solidFill>
            </a:rPr>
            <a:t>Pattern / Progression    </a:t>
          </a:r>
          <a:endParaRPr lang="en-US" sz="1600" b="1" dirty="0">
            <a:solidFill>
              <a:schemeClr val="bg2"/>
            </a:solidFill>
          </a:endParaRPr>
        </a:p>
      </dgm:t>
    </dgm:pt>
    <dgm:pt modelId="{630683D1-2A47-4A43-B138-B4EFD83A98BA}" type="parTrans" cxnId="{37893EFA-55B6-48B9-A865-9B9A70FEC8A0}">
      <dgm:prSet/>
      <dgm:spPr/>
      <dgm:t>
        <a:bodyPr/>
        <a:lstStyle/>
        <a:p>
          <a:endParaRPr lang="en-US"/>
        </a:p>
      </dgm:t>
    </dgm:pt>
    <dgm:pt modelId="{8C6267DF-9CAA-4FD3-84C0-ACC37612EAD5}" type="sibTrans" cxnId="{37893EFA-55B6-48B9-A865-9B9A70FEC8A0}">
      <dgm:prSet/>
      <dgm:spPr/>
      <dgm:t>
        <a:bodyPr/>
        <a:lstStyle/>
        <a:p>
          <a:endParaRPr lang="en-US"/>
        </a:p>
      </dgm:t>
    </dgm:pt>
    <dgm:pt modelId="{568AAA53-0B79-497D-9BD1-41BCA68D54EF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 smtClean="0"/>
            <a:t>Paroxysmal</a:t>
          </a:r>
          <a:endParaRPr lang="en-US" sz="1600" dirty="0"/>
        </a:p>
      </dgm:t>
    </dgm:pt>
    <dgm:pt modelId="{8FAF179C-8F79-43CC-BF47-75CBEB03393F}" type="parTrans" cxnId="{CB7D356C-4109-4CD9-A999-B2D56BDA7D62}">
      <dgm:prSet/>
      <dgm:spPr/>
      <dgm:t>
        <a:bodyPr/>
        <a:lstStyle/>
        <a:p>
          <a:endParaRPr lang="en-US"/>
        </a:p>
      </dgm:t>
    </dgm:pt>
    <dgm:pt modelId="{F30BEE3D-9A66-470B-A9BD-DDD7A7353FF8}" type="sibTrans" cxnId="{CB7D356C-4109-4CD9-A999-B2D56BDA7D62}">
      <dgm:prSet/>
      <dgm:spPr/>
      <dgm:t>
        <a:bodyPr/>
        <a:lstStyle/>
        <a:p>
          <a:endParaRPr lang="en-US"/>
        </a:p>
      </dgm:t>
    </dgm:pt>
    <dgm:pt modelId="{0D88BD23-E434-4F45-924A-4B7CD24A5CEB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/>
              </a:solidFill>
            </a:rPr>
            <a:t>Burden</a:t>
          </a:r>
          <a:endParaRPr lang="en-US" sz="1800" b="1" dirty="0">
            <a:solidFill>
              <a:schemeClr val="bg2"/>
            </a:solidFill>
          </a:endParaRPr>
        </a:p>
      </dgm:t>
    </dgm:pt>
    <dgm:pt modelId="{8995D8C1-05FD-4FBB-8844-7FC0A570FE34}" type="parTrans" cxnId="{39450A24-9DAB-4DC3-8B4B-0BE887E0A02C}">
      <dgm:prSet/>
      <dgm:spPr/>
      <dgm:t>
        <a:bodyPr/>
        <a:lstStyle/>
        <a:p>
          <a:endParaRPr lang="en-US"/>
        </a:p>
      </dgm:t>
    </dgm:pt>
    <dgm:pt modelId="{DC907B56-4EB8-4F21-A846-97274FC0D224}" type="sibTrans" cxnId="{39450A24-9DAB-4DC3-8B4B-0BE887E0A02C}">
      <dgm:prSet/>
      <dgm:spPr/>
      <dgm:t>
        <a:bodyPr/>
        <a:lstStyle/>
        <a:p>
          <a:endParaRPr lang="en-US"/>
        </a:p>
      </dgm:t>
    </dgm:pt>
    <dgm:pt modelId="{0BE225A3-EB9E-473D-A8A4-05D7E8B8C1D8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200" b="1" dirty="0" smtClean="0"/>
            <a:t>% time in AF (ILR or PPM in place)</a:t>
          </a:r>
          <a:endParaRPr lang="en-US" sz="1200" b="1" dirty="0"/>
        </a:p>
      </dgm:t>
    </dgm:pt>
    <dgm:pt modelId="{3911C93E-6324-4C11-B533-A330BC4A5F05}" type="parTrans" cxnId="{5AA9565C-8155-4239-9456-339B51F69BCF}">
      <dgm:prSet/>
      <dgm:spPr/>
      <dgm:t>
        <a:bodyPr/>
        <a:lstStyle/>
        <a:p>
          <a:endParaRPr lang="en-US"/>
        </a:p>
      </dgm:t>
    </dgm:pt>
    <dgm:pt modelId="{56ABA54D-BF43-4958-B26A-42A5AEC7E467}" type="sibTrans" cxnId="{5AA9565C-8155-4239-9456-339B51F69BCF}">
      <dgm:prSet/>
      <dgm:spPr/>
      <dgm:t>
        <a:bodyPr/>
        <a:lstStyle/>
        <a:p>
          <a:endParaRPr lang="en-US"/>
        </a:p>
      </dgm:t>
    </dgm:pt>
    <dgm:pt modelId="{0B552B16-B29A-4A23-86EA-6EC7AA829E5A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/>
              </a:solidFill>
            </a:rPr>
            <a:t>    </a:t>
          </a:r>
        </a:p>
        <a:p>
          <a:endParaRPr lang="en-US" sz="1800" b="1" dirty="0" smtClean="0">
            <a:solidFill>
              <a:schemeClr val="bg2"/>
            </a:solidFill>
          </a:endParaRPr>
        </a:p>
        <a:p>
          <a:r>
            <a:rPr lang="en-US" sz="1800" b="1" dirty="0" smtClean="0">
              <a:solidFill>
                <a:schemeClr val="bg2"/>
              </a:solidFill>
            </a:rPr>
            <a:t>Adverse</a:t>
          </a:r>
        </a:p>
        <a:p>
          <a:r>
            <a:rPr lang="en-US" sz="1800" b="1" dirty="0" smtClean="0">
              <a:solidFill>
                <a:schemeClr val="bg2"/>
              </a:solidFill>
            </a:rPr>
            <a:t>Events</a:t>
          </a:r>
          <a:endParaRPr lang="en-US" sz="1800" b="1" dirty="0">
            <a:solidFill>
              <a:schemeClr val="bg2"/>
            </a:solidFill>
          </a:endParaRPr>
        </a:p>
      </dgm:t>
    </dgm:pt>
    <dgm:pt modelId="{356F06C5-9257-4351-9680-9B497D206373}" type="parTrans" cxnId="{2D83EDAC-0A46-480A-9E2A-3B2C497A25F9}">
      <dgm:prSet/>
      <dgm:spPr/>
      <dgm:t>
        <a:bodyPr/>
        <a:lstStyle/>
        <a:p>
          <a:endParaRPr lang="en-US"/>
        </a:p>
      </dgm:t>
    </dgm:pt>
    <dgm:pt modelId="{2733E78F-78BE-4F97-9AFD-61B8C188FC2A}" type="sibTrans" cxnId="{2D83EDAC-0A46-480A-9E2A-3B2C497A25F9}">
      <dgm:prSet/>
      <dgm:spPr/>
      <dgm:t>
        <a:bodyPr/>
        <a:lstStyle/>
        <a:p>
          <a:endParaRPr lang="en-US"/>
        </a:p>
      </dgm:t>
    </dgm:pt>
    <dgm:pt modelId="{EE90D4D4-09B0-4EE3-AA9B-959D3C7B1572}">
      <dgm:prSet phldrT="[Text]" custT="1"/>
      <dgm:spPr/>
      <dgm:t>
        <a:bodyPr/>
        <a:lstStyle/>
        <a:p>
          <a:endParaRPr lang="en-US" sz="1600" b="1" dirty="0" smtClean="0">
            <a:solidFill>
              <a:schemeClr val="bg2"/>
            </a:solidFill>
          </a:endParaRPr>
        </a:p>
        <a:p>
          <a:endParaRPr lang="en-US" sz="1600" b="1" dirty="0" smtClean="0">
            <a:solidFill>
              <a:schemeClr val="bg2"/>
            </a:solidFill>
          </a:endParaRPr>
        </a:p>
        <a:p>
          <a:r>
            <a:rPr lang="en-US" sz="1600" b="1" dirty="0" smtClean="0">
              <a:solidFill>
                <a:schemeClr val="bg2"/>
              </a:solidFill>
            </a:rPr>
            <a:t>Symptoms and Impact of AF</a:t>
          </a:r>
          <a:endParaRPr lang="en-US" sz="1600" b="1" dirty="0">
            <a:solidFill>
              <a:schemeClr val="bg2"/>
            </a:solidFill>
          </a:endParaRPr>
        </a:p>
      </dgm:t>
    </dgm:pt>
    <dgm:pt modelId="{78437230-B81A-4538-B815-7F3DCDE39BD1}" type="parTrans" cxnId="{815AFEEA-F43F-4269-8D96-921A39DC5067}">
      <dgm:prSet/>
      <dgm:spPr/>
      <dgm:t>
        <a:bodyPr/>
        <a:lstStyle/>
        <a:p>
          <a:endParaRPr lang="en-US"/>
        </a:p>
      </dgm:t>
    </dgm:pt>
    <dgm:pt modelId="{A45EED5F-067F-4B37-8AA3-CCEC9503216E}" type="sibTrans" cxnId="{815AFEEA-F43F-4269-8D96-921A39DC5067}">
      <dgm:prSet/>
      <dgm:spPr/>
      <dgm:t>
        <a:bodyPr/>
        <a:lstStyle/>
        <a:p>
          <a:endParaRPr lang="en-US"/>
        </a:p>
      </dgm:t>
    </dgm:pt>
    <dgm:pt modelId="{B904963F-269C-443D-9DF3-63C54525B42E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400" b="1" dirty="0" smtClean="0"/>
            <a:t>QOL scale hospitalization, cardioversion, drug therapy , PPM implantation, ablation</a:t>
          </a:r>
          <a:endParaRPr lang="en-US" sz="1400" b="1" dirty="0"/>
        </a:p>
      </dgm:t>
    </dgm:pt>
    <dgm:pt modelId="{62BB7B01-FA32-4942-8991-14D2D4184553}" type="parTrans" cxnId="{054C4168-CB28-4DE1-8103-3BCAD5DDC6BA}">
      <dgm:prSet/>
      <dgm:spPr/>
      <dgm:t>
        <a:bodyPr/>
        <a:lstStyle/>
        <a:p>
          <a:endParaRPr lang="en-US"/>
        </a:p>
      </dgm:t>
    </dgm:pt>
    <dgm:pt modelId="{5F9A7EF2-8F9E-4B41-A9E5-BB4E38380E08}" type="sibTrans" cxnId="{054C4168-CB28-4DE1-8103-3BCAD5DDC6BA}">
      <dgm:prSet/>
      <dgm:spPr/>
      <dgm:t>
        <a:bodyPr/>
        <a:lstStyle/>
        <a:p>
          <a:endParaRPr lang="en-US"/>
        </a:p>
      </dgm:t>
    </dgm:pt>
    <dgm:pt modelId="{39DD34FB-9AC6-4B6D-AA1E-D1DC9D4F6188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200" b="1" dirty="0" smtClean="0"/>
            <a:t># of discrete AF episodes </a:t>
          </a:r>
          <a:endParaRPr lang="en-US" sz="1200" b="1" dirty="0"/>
        </a:p>
      </dgm:t>
    </dgm:pt>
    <dgm:pt modelId="{26322D3C-F1B4-4E92-AC22-903BDC8EF735}" type="parTrans" cxnId="{67EFBB30-1B18-42D3-8B3D-A34246455F6A}">
      <dgm:prSet/>
      <dgm:spPr/>
      <dgm:t>
        <a:bodyPr/>
        <a:lstStyle/>
        <a:p>
          <a:endParaRPr lang="en-US"/>
        </a:p>
      </dgm:t>
    </dgm:pt>
    <dgm:pt modelId="{ABB0C9EA-1746-4B98-976A-B99BBCB12948}" type="sibTrans" cxnId="{67EFBB30-1B18-42D3-8B3D-A34246455F6A}">
      <dgm:prSet/>
      <dgm:spPr/>
      <dgm:t>
        <a:bodyPr/>
        <a:lstStyle/>
        <a:p>
          <a:endParaRPr lang="en-US"/>
        </a:p>
      </dgm:t>
    </dgm:pt>
    <dgm:pt modelId="{FF8F9CEC-87F0-4DC3-9FDA-418E3624E062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 smtClean="0"/>
            <a:t>Persistent</a:t>
          </a:r>
          <a:endParaRPr lang="en-US" sz="1600" dirty="0"/>
        </a:p>
      </dgm:t>
    </dgm:pt>
    <dgm:pt modelId="{3FB3CACE-837E-4D23-A4FD-675D2FC79F41}" type="parTrans" cxnId="{FB4550C3-D41B-4167-B059-3F8E406895F3}">
      <dgm:prSet/>
      <dgm:spPr/>
      <dgm:t>
        <a:bodyPr/>
        <a:lstStyle/>
        <a:p>
          <a:endParaRPr lang="en-US"/>
        </a:p>
      </dgm:t>
    </dgm:pt>
    <dgm:pt modelId="{7AB4053C-1F48-4FCB-AAD4-8C1C98F865DA}" type="sibTrans" cxnId="{FB4550C3-D41B-4167-B059-3F8E406895F3}">
      <dgm:prSet/>
      <dgm:spPr/>
      <dgm:t>
        <a:bodyPr/>
        <a:lstStyle/>
        <a:p>
          <a:endParaRPr lang="en-US"/>
        </a:p>
      </dgm:t>
    </dgm:pt>
    <dgm:pt modelId="{88E0D9F3-2662-413C-B4B7-C91A59092A3A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 smtClean="0"/>
            <a:t>Longstanding persistent</a:t>
          </a:r>
          <a:endParaRPr lang="en-US" sz="1600" dirty="0"/>
        </a:p>
      </dgm:t>
    </dgm:pt>
    <dgm:pt modelId="{739E80F0-1932-4787-B9D4-B876D90B9DA7}" type="parTrans" cxnId="{C13B9DBA-58FE-4D5E-8863-DB0DAF315892}">
      <dgm:prSet/>
      <dgm:spPr/>
      <dgm:t>
        <a:bodyPr/>
        <a:lstStyle/>
        <a:p>
          <a:endParaRPr lang="en-US"/>
        </a:p>
      </dgm:t>
    </dgm:pt>
    <dgm:pt modelId="{5D5F5981-D278-4483-9F85-39A2844B9463}" type="sibTrans" cxnId="{C13B9DBA-58FE-4D5E-8863-DB0DAF315892}">
      <dgm:prSet/>
      <dgm:spPr/>
      <dgm:t>
        <a:bodyPr/>
        <a:lstStyle/>
        <a:p>
          <a:endParaRPr lang="en-US"/>
        </a:p>
      </dgm:t>
    </dgm:pt>
    <dgm:pt modelId="{477DC7BB-472E-4E19-8A20-69ECE3299E13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 smtClean="0"/>
            <a:t>Chronic</a:t>
          </a:r>
          <a:endParaRPr lang="en-US" sz="1600" dirty="0"/>
        </a:p>
      </dgm:t>
    </dgm:pt>
    <dgm:pt modelId="{A6DDDF1F-07C7-4F29-B1BD-61C256F458B4}" type="parTrans" cxnId="{2BA21F7E-5ED5-4FBA-9D14-ED638BA5FDAC}">
      <dgm:prSet/>
      <dgm:spPr/>
      <dgm:t>
        <a:bodyPr/>
        <a:lstStyle/>
        <a:p>
          <a:endParaRPr lang="en-US"/>
        </a:p>
      </dgm:t>
    </dgm:pt>
    <dgm:pt modelId="{AD27FD96-563E-47EC-BD3E-B68242B4184D}" type="sibTrans" cxnId="{2BA21F7E-5ED5-4FBA-9D14-ED638BA5FDAC}">
      <dgm:prSet/>
      <dgm:spPr/>
      <dgm:t>
        <a:bodyPr/>
        <a:lstStyle/>
        <a:p>
          <a:endParaRPr lang="en-US"/>
        </a:p>
      </dgm:t>
    </dgm:pt>
    <dgm:pt modelId="{0250EBAD-071C-49FA-912E-2B7984E328E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1" dirty="0" smtClean="0"/>
            <a:t>Complications of therapy (ablation, </a:t>
          </a:r>
          <a:r>
            <a:rPr lang="en-US" sz="1400" b="1" dirty="0" smtClean="0"/>
            <a:t>AAD)</a:t>
          </a:r>
          <a:endParaRPr lang="en-US" sz="1400" b="1" dirty="0"/>
        </a:p>
      </dgm:t>
    </dgm:pt>
    <dgm:pt modelId="{C640DF90-7235-43CD-BF08-D4875E040BB4}" type="parTrans" cxnId="{71F04857-C3B0-458F-8263-79A10A3D2B59}">
      <dgm:prSet/>
      <dgm:spPr/>
      <dgm:t>
        <a:bodyPr/>
        <a:lstStyle/>
        <a:p>
          <a:endParaRPr lang="en-US"/>
        </a:p>
      </dgm:t>
    </dgm:pt>
    <dgm:pt modelId="{EF9439A4-1B05-4BFF-A360-FC500BF06A70}" type="sibTrans" cxnId="{71F04857-C3B0-458F-8263-79A10A3D2B59}">
      <dgm:prSet/>
      <dgm:spPr/>
      <dgm:t>
        <a:bodyPr/>
        <a:lstStyle/>
        <a:p>
          <a:endParaRPr lang="en-US"/>
        </a:p>
      </dgm:t>
    </dgm:pt>
    <dgm:pt modelId="{F6D48B31-45CC-43D4-AF38-1608156EBEA8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200" b="1" dirty="0" smtClean="0"/>
            <a:t>Duration of diagnosis (time since first episode) </a:t>
          </a:r>
          <a:endParaRPr lang="en-US" sz="1200" b="1" dirty="0"/>
        </a:p>
      </dgm:t>
    </dgm:pt>
    <dgm:pt modelId="{0C1B89C2-E098-4207-8BEC-0551A0A594B0}" type="parTrans" cxnId="{37B5F2F9-AECF-44C9-B3C1-1814AF20A99A}">
      <dgm:prSet/>
      <dgm:spPr/>
      <dgm:t>
        <a:bodyPr/>
        <a:lstStyle/>
        <a:p>
          <a:endParaRPr lang="en-US"/>
        </a:p>
      </dgm:t>
    </dgm:pt>
    <dgm:pt modelId="{2F46A042-87E2-466D-9BAB-709A6DCBCD6F}" type="sibTrans" cxnId="{37B5F2F9-AECF-44C9-B3C1-1814AF20A99A}">
      <dgm:prSet/>
      <dgm:spPr/>
      <dgm:t>
        <a:bodyPr/>
        <a:lstStyle/>
        <a:p>
          <a:endParaRPr lang="en-US"/>
        </a:p>
      </dgm:t>
    </dgm:pt>
    <dgm:pt modelId="{00D66178-1E9A-4B19-BE23-A3B14B0DF355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 smtClean="0"/>
            <a:t>Post </a:t>
          </a:r>
          <a:r>
            <a:rPr lang="en-US" sz="1600" dirty="0" err="1" smtClean="0"/>
            <a:t>AblOR</a:t>
          </a:r>
          <a:endParaRPr lang="en-US" sz="1600" dirty="0"/>
        </a:p>
      </dgm:t>
    </dgm:pt>
    <dgm:pt modelId="{519A6264-8735-4998-84DD-09C3B69E47BA}" type="parTrans" cxnId="{90C47814-7EEE-4CFF-8AEA-E180BA808699}">
      <dgm:prSet/>
      <dgm:spPr/>
      <dgm:t>
        <a:bodyPr/>
        <a:lstStyle/>
        <a:p>
          <a:endParaRPr lang="en-US"/>
        </a:p>
      </dgm:t>
    </dgm:pt>
    <dgm:pt modelId="{57BF8F7A-2B19-4F27-B486-D22B6752ECDB}" type="sibTrans" cxnId="{90C47814-7EEE-4CFF-8AEA-E180BA808699}">
      <dgm:prSet/>
      <dgm:spPr/>
      <dgm:t>
        <a:bodyPr/>
        <a:lstStyle/>
        <a:p>
          <a:endParaRPr lang="en-US"/>
        </a:p>
      </dgm:t>
    </dgm:pt>
    <dgm:pt modelId="{55319E78-52FE-464B-9A57-1D938A039BB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1" dirty="0" smtClean="0"/>
            <a:t>Stroke</a:t>
          </a:r>
          <a:r>
            <a:rPr lang="en-US" sz="1400" b="1" dirty="0" smtClean="0"/>
            <a:t>, </a:t>
          </a:r>
          <a:r>
            <a:rPr lang="en-US" sz="1400" b="1" dirty="0" err="1" smtClean="0"/>
            <a:t>Sx</a:t>
          </a:r>
          <a:r>
            <a:rPr lang="en-US" sz="1400" b="1" dirty="0" smtClean="0"/>
            <a:t>,       conversion pauses</a:t>
          </a:r>
          <a:endParaRPr lang="en-US" sz="1400" b="1" dirty="0"/>
        </a:p>
      </dgm:t>
    </dgm:pt>
    <dgm:pt modelId="{A7E47D3E-E5E4-4EC1-840D-299AF5AB4AA0}" type="parTrans" cxnId="{16293DE5-D15F-4769-ACC1-97403BB86A64}">
      <dgm:prSet/>
      <dgm:spPr/>
      <dgm:t>
        <a:bodyPr/>
        <a:lstStyle/>
        <a:p>
          <a:endParaRPr lang="en-US"/>
        </a:p>
      </dgm:t>
    </dgm:pt>
    <dgm:pt modelId="{4EC7B101-869D-4A70-97A7-64288EECEA58}" type="sibTrans" cxnId="{16293DE5-D15F-4769-ACC1-97403BB86A64}">
      <dgm:prSet/>
      <dgm:spPr/>
      <dgm:t>
        <a:bodyPr/>
        <a:lstStyle/>
        <a:p>
          <a:endParaRPr lang="en-US"/>
        </a:p>
      </dgm:t>
    </dgm:pt>
    <dgm:pt modelId="{9472AFDB-1CC4-47B7-B5EF-4EDD7336686E}" type="pres">
      <dgm:prSet presAssocID="{B87C77BE-5790-4804-A4DB-996406DE3B8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3AC625-795F-4251-8B4E-EB897B5774FE}" type="pres">
      <dgm:prSet presAssocID="{B87C77BE-5790-4804-A4DB-996406DE3B8E}" presName="children" presStyleCnt="0"/>
      <dgm:spPr/>
    </dgm:pt>
    <dgm:pt modelId="{5E9E07B8-E4C7-45F1-A7B7-1685E9731E7D}" type="pres">
      <dgm:prSet presAssocID="{B87C77BE-5790-4804-A4DB-996406DE3B8E}" presName="child1group" presStyleCnt="0"/>
      <dgm:spPr/>
    </dgm:pt>
    <dgm:pt modelId="{96FA7FF4-3E52-495F-A2EF-0F1F9C95795D}" type="pres">
      <dgm:prSet presAssocID="{B87C77BE-5790-4804-A4DB-996406DE3B8E}" presName="child1" presStyleLbl="bgAcc1" presStyleIdx="0" presStyleCnt="4"/>
      <dgm:spPr/>
      <dgm:t>
        <a:bodyPr/>
        <a:lstStyle/>
        <a:p>
          <a:endParaRPr lang="en-US"/>
        </a:p>
      </dgm:t>
    </dgm:pt>
    <dgm:pt modelId="{FAC5086E-8850-4537-AE04-DCC6C87A40C2}" type="pres">
      <dgm:prSet presAssocID="{B87C77BE-5790-4804-A4DB-996406DE3B8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A97D7-C83F-43CE-AD8F-9A4F8E1120CB}" type="pres">
      <dgm:prSet presAssocID="{B87C77BE-5790-4804-A4DB-996406DE3B8E}" presName="child2group" presStyleCnt="0"/>
      <dgm:spPr/>
    </dgm:pt>
    <dgm:pt modelId="{05551EA7-099D-44E2-B785-4281C3308B1E}" type="pres">
      <dgm:prSet presAssocID="{B87C77BE-5790-4804-A4DB-996406DE3B8E}" presName="child2" presStyleLbl="bgAcc1" presStyleIdx="1" presStyleCnt="4"/>
      <dgm:spPr/>
      <dgm:t>
        <a:bodyPr/>
        <a:lstStyle/>
        <a:p>
          <a:endParaRPr lang="en-US"/>
        </a:p>
      </dgm:t>
    </dgm:pt>
    <dgm:pt modelId="{B4E97D04-2EDA-4BE7-9BB7-3B52C159EBE3}" type="pres">
      <dgm:prSet presAssocID="{B87C77BE-5790-4804-A4DB-996406DE3B8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36C41-E93F-4F07-9403-92B23B87D73F}" type="pres">
      <dgm:prSet presAssocID="{B87C77BE-5790-4804-A4DB-996406DE3B8E}" presName="child3group" presStyleCnt="0"/>
      <dgm:spPr/>
    </dgm:pt>
    <dgm:pt modelId="{D55B168D-78DA-48A1-8C51-10CF2D0C5D4B}" type="pres">
      <dgm:prSet presAssocID="{B87C77BE-5790-4804-A4DB-996406DE3B8E}" presName="child3" presStyleLbl="bgAcc1" presStyleIdx="2" presStyleCnt="4" custScaleX="105993" custScaleY="104097" custLinFactNeighborX="9825" custLinFactNeighborY="15077"/>
      <dgm:spPr/>
      <dgm:t>
        <a:bodyPr/>
        <a:lstStyle/>
        <a:p>
          <a:endParaRPr lang="en-US"/>
        </a:p>
      </dgm:t>
    </dgm:pt>
    <dgm:pt modelId="{36279C07-CC47-43B8-B773-08FB4FC6E047}" type="pres">
      <dgm:prSet presAssocID="{B87C77BE-5790-4804-A4DB-996406DE3B8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BF232-3390-46CA-ADC8-BC8B7913D07C}" type="pres">
      <dgm:prSet presAssocID="{B87C77BE-5790-4804-A4DB-996406DE3B8E}" presName="child4group" presStyleCnt="0"/>
      <dgm:spPr/>
    </dgm:pt>
    <dgm:pt modelId="{3D592424-3C73-45E7-9C1C-BD810DEA4B64}" type="pres">
      <dgm:prSet presAssocID="{B87C77BE-5790-4804-A4DB-996406DE3B8E}" presName="child4" presStyleLbl="bgAcc1" presStyleIdx="3" presStyleCnt="4" custScaleY="156074" custLinFactNeighborX="-10568" custLinFactNeighborY="-17420"/>
      <dgm:spPr/>
      <dgm:t>
        <a:bodyPr/>
        <a:lstStyle/>
        <a:p>
          <a:endParaRPr lang="en-US"/>
        </a:p>
      </dgm:t>
    </dgm:pt>
    <dgm:pt modelId="{5BB9FA5B-D8E2-4F49-86B5-7E43C4E42005}" type="pres">
      <dgm:prSet presAssocID="{B87C77BE-5790-4804-A4DB-996406DE3B8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6BC72-2403-4476-B824-F9B4054E3E59}" type="pres">
      <dgm:prSet presAssocID="{B87C77BE-5790-4804-A4DB-996406DE3B8E}" presName="childPlaceholder" presStyleCnt="0"/>
      <dgm:spPr/>
    </dgm:pt>
    <dgm:pt modelId="{B8C86869-4AE7-46D1-B335-FC6CD679D9EE}" type="pres">
      <dgm:prSet presAssocID="{B87C77BE-5790-4804-A4DB-996406DE3B8E}" presName="circle" presStyleCnt="0"/>
      <dgm:spPr/>
    </dgm:pt>
    <dgm:pt modelId="{C8536158-A66C-4DC6-BEE5-FFE9156D7BD3}" type="pres">
      <dgm:prSet presAssocID="{B87C77BE-5790-4804-A4DB-996406DE3B8E}" presName="quadrant1" presStyleLbl="node1" presStyleIdx="0" presStyleCnt="4" custScaleY="97759" custLinFactNeighborY="11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756E7-F514-4D3E-B52E-92600B540D74}" type="pres">
      <dgm:prSet presAssocID="{B87C77BE-5790-4804-A4DB-996406DE3B8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A3812-DE0B-47E4-ACEF-E01CBC987C77}" type="pres">
      <dgm:prSet presAssocID="{B87C77BE-5790-4804-A4DB-996406DE3B8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4650F-E57B-4AB0-839B-17998BB71585}" type="pres">
      <dgm:prSet presAssocID="{B87C77BE-5790-4804-A4DB-996406DE3B8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F0549-6B43-4092-8D53-5E4632FDAE30}" type="pres">
      <dgm:prSet presAssocID="{B87C77BE-5790-4804-A4DB-996406DE3B8E}" presName="quadrantPlaceholder" presStyleCnt="0"/>
      <dgm:spPr/>
    </dgm:pt>
    <dgm:pt modelId="{4809745B-7386-42F9-903A-A3D012E68040}" type="pres">
      <dgm:prSet presAssocID="{B87C77BE-5790-4804-A4DB-996406DE3B8E}" presName="center1" presStyleLbl="fgShp" presStyleIdx="0" presStyleCnt="2"/>
      <dgm:spPr/>
    </dgm:pt>
    <dgm:pt modelId="{522EE3D0-2D0D-4996-83D2-EA5FFE875FB5}" type="pres">
      <dgm:prSet presAssocID="{B87C77BE-5790-4804-A4DB-996406DE3B8E}" presName="center2" presStyleLbl="fgShp" presStyleIdx="1" presStyleCnt="2"/>
      <dgm:spPr/>
    </dgm:pt>
  </dgm:ptLst>
  <dgm:cxnLst>
    <dgm:cxn modelId="{3C736556-66CF-864F-B939-6CFD0122A0FF}" type="presOf" srcId="{F6D48B31-45CC-43D4-AF38-1608156EBEA8}" destId="{05551EA7-099D-44E2-B785-4281C3308B1E}" srcOrd="0" destOrd="2" presId="urn:microsoft.com/office/officeart/2005/8/layout/cycle4"/>
    <dgm:cxn modelId="{CB7D356C-4109-4CD9-A999-B2D56BDA7D62}" srcId="{89675940-1A1F-47F3-945C-150DFDA206AC}" destId="{568AAA53-0B79-497D-9BD1-41BCA68D54EF}" srcOrd="0" destOrd="0" parTransId="{8FAF179C-8F79-43CC-BF47-75CBEB03393F}" sibTransId="{F30BEE3D-9A66-470B-A9BD-DDD7A7353FF8}"/>
    <dgm:cxn modelId="{16293DE5-D15F-4769-ACC1-97403BB86A64}" srcId="{0B552B16-B29A-4A23-86EA-6EC7AA829E5A}" destId="{55319E78-52FE-464B-9A57-1D938A039BB7}" srcOrd="0" destOrd="0" parTransId="{A7E47D3E-E5E4-4EC1-840D-299AF5AB4AA0}" sibTransId="{4EC7B101-869D-4A70-97A7-64288EECEA58}"/>
    <dgm:cxn modelId="{17CA91A4-E411-FB42-A2A3-00E39FD59622}" type="presOf" srcId="{55319E78-52FE-464B-9A57-1D938A039BB7}" destId="{36279C07-CC47-43B8-B773-08FB4FC6E047}" srcOrd="1" destOrd="0" presId="urn:microsoft.com/office/officeart/2005/8/layout/cycle4"/>
    <dgm:cxn modelId="{C8D21178-AFEB-1749-AFCF-31310D07DE1E}" type="presOf" srcId="{00D66178-1E9A-4B19-BE23-A3B14B0DF355}" destId="{FAC5086E-8850-4537-AE04-DCC6C87A40C2}" srcOrd="1" destOrd="4" presId="urn:microsoft.com/office/officeart/2005/8/layout/cycle4"/>
    <dgm:cxn modelId="{F7666237-3C67-6B41-B3AC-72A25EC0C105}" type="presOf" srcId="{FF8F9CEC-87F0-4DC3-9FDA-418E3624E062}" destId="{96FA7FF4-3E52-495F-A2EF-0F1F9C95795D}" srcOrd="0" destOrd="1" presId="urn:microsoft.com/office/officeart/2005/8/layout/cycle4"/>
    <dgm:cxn modelId="{71F04857-C3B0-458F-8263-79A10A3D2B59}" srcId="{0B552B16-B29A-4A23-86EA-6EC7AA829E5A}" destId="{0250EBAD-071C-49FA-912E-2B7984E328EC}" srcOrd="1" destOrd="0" parTransId="{C640DF90-7235-43CD-BF08-D4875E040BB4}" sibTransId="{EF9439A4-1B05-4BFF-A360-FC500BF06A70}"/>
    <dgm:cxn modelId="{1EB1720B-96D0-1749-B61A-C802F6CC249D}" type="presOf" srcId="{0250EBAD-071C-49FA-912E-2B7984E328EC}" destId="{D55B168D-78DA-48A1-8C51-10CF2D0C5D4B}" srcOrd="0" destOrd="1" presId="urn:microsoft.com/office/officeart/2005/8/layout/cycle4"/>
    <dgm:cxn modelId="{7152AEAA-254C-CD47-B1C1-F5CC531978F6}" type="presOf" srcId="{B87C77BE-5790-4804-A4DB-996406DE3B8E}" destId="{9472AFDB-1CC4-47B7-B5EF-4EDD7336686E}" srcOrd="0" destOrd="0" presId="urn:microsoft.com/office/officeart/2005/8/layout/cycle4"/>
    <dgm:cxn modelId="{39450A24-9DAB-4DC3-8B4B-0BE887E0A02C}" srcId="{B87C77BE-5790-4804-A4DB-996406DE3B8E}" destId="{0D88BD23-E434-4F45-924A-4B7CD24A5CEB}" srcOrd="1" destOrd="0" parTransId="{8995D8C1-05FD-4FBB-8844-7FC0A570FE34}" sibTransId="{DC907B56-4EB8-4F21-A846-97274FC0D224}"/>
    <dgm:cxn modelId="{C4CC144E-0ED0-404C-B656-90DFA98B2B6C}" type="presOf" srcId="{0B552B16-B29A-4A23-86EA-6EC7AA829E5A}" destId="{6FCA3812-DE0B-47E4-ACEF-E01CBC987C77}" srcOrd="0" destOrd="0" presId="urn:microsoft.com/office/officeart/2005/8/layout/cycle4"/>
    <dgm:cxn modelId="{67EFBB30-1B18-42D3-8B3D-A34246455F6A}" srcId="{0D88BD23-E434-4F45-924A-4B7CD24A5CEB}" destId="{39DD34FB-9AC6-4B6D-AA1E-D1DC9D4F6188}" srcOrd="1" destOrd="0" parTransId="{26322D3C-F1B4-4E92-AC22-903BDC8EF735}" sibTransId="{ABB0C9EA-1746-4B98-976A-B99BBCB12948}"/>
    <dgm:cxn modelId="{C13B9DBA-58FE-4D5E-8863-DB0DAF315892}" srcId="{89675940-1A1F-47F3-945C-150DFDA206AC}" destId="{88E0D9F3-2662-413C-B4B7-C91A59092A3A}" srcOrd="2" destOrd="0" parTransId="{739E80F0-1932-4787-B9D4-B876D90B9DA7}" sibTransId="{5D5F5981-D278-4483-9F85-39A2844B9463}"/>
    <dgm:cxn modelId="{B25044B6-6F28-304A-96C8-69797E50B039}" type="presOf" srcId="{B904963F-269C-443D-9DF3-63C54525B42E}" destId="{3D592424-3C73-45E7-9C1C-BD810DEA4B64}" srcOrd="0" destOrd="0" presId="urn:microsoft.com/office/officeart/2005/8/layout/cycle4"/>
    <dgm:cxn modelId="{054C4168-CB28-4DE1-8103-3BCAD5DDC6BA}" srcId="{EE90D4D4-09B0-4EE3-AA9B-959D3C7B1572}" destId="{B904963F-269C-443D-9DF3-63C54525B42E}" srcOrd="0" destOrd="0" parTransId="{62BB7B01-FA32-4942-8991-14D2D4184553}" sibTransId="{5F9A7EF2-8F9E-4B41-A9E5-BB4E38380E08}"/>
    <dgm:cxn modelId="{8F109A3D-FC27-8F41-A00A-AC36D47AE500}" type="presOf" srcId="{477DC7BB-472E-4E19-8A20-69ECE3299E13}" destId="{FAC5086E-8850-4537-AE04-DCC6C87A40C2}" srcOrd="1" destOrd="3" presId="urn:microsoft.com/office/officeart/2005/8/layout/cycle4"/>
    <dgm:cxn modelId="{64352295-04C5-5F47-B390-95B8F4A517F8}" type="presOf" srcId="{00D66178-1E9A-4B19-BE23-A3B14B0DF355}" destId="{96FA7FF4-3E52-495F-A2EF-0F1F9C95795D}" srcOrd="0" destOrd="4" presId="urn:microsoft.com/office/officeart/2005/8/layout/cycle4"/>
    <dgm:cxn modelId="{DB0C8611-F5AB-3E4B-9A71-B2FBBCB4D4AC}" type="presOf" srcId="{568AAA53-0B79-497D-9BD1-41BCA68D54EF}" destId="{FAC5086E-8850-4537-AE04-DCC6C87A40C2}" srcOrd="1" destOrd="0" presId="urn:microsoft.com/office/officeart/2005/8/layout/cycle4"/>
    <dgm:cxn modelId="{5556FEEE-B581-6747-BEB4-8758BDDD64D7}" type="presOf" srcId="{0D88BD23-E434-4F45-924A-4B7CD24A5CEB}" destId="{93C756E7-F514-4D3E-B52E-92600B540D74}" srcOrd="0" destOrd="0" presId="urn:microsoft.com/office/officeart/2005/8/layout/cycle4"/>
    <dgm:cxn modelId="{815AFEEA-F43F-4269-8D96-921A39DC5067}" srcId="{B87C77BE-5790-4804-A4DB-996406DE3B8E}" destId="{EE90D4D4-09B0-4EE3-AA9B-959D3C7B1572}" srcOrd="3" destOrd="0" parTransId="{78437230-B81A-4538-B815-7F3DCDE39BD1}" sibTransId="{A45EED5F-067F-4B37-8AA3-CCEC9503216E}"/>
    <dgm:cxn modelId="{108022A6-6605-EF44-AAE6-D8CAA11E48A6}" type="presOf" srcId="{89675940-1A1F-47F3-945C-150DFDA206AC}" destId="{C8536158-A66C-4DC6-BEE5-FFE9156D7BD3}" srcOrd="0" destOrd="0" presId="urn:microsoft.com/office/officeart/2005/8/layout/cycle4"/>
    <dgm:cxn modelId="{28E4C149-9DB6-6746-B0B2-84B9D5C1AFDF}" type="presOf" srcId="{B904963F-269C-443D-9DF3-63C54525B42E}" destId="{5BB9FA5B-D8E2-4F49-86B5-7E43C4E42005}" srcOrd="1" destOrd="0" presId="urn:microsoft.com/office/officeart/2005/8/layout/cycle4"/>
    <dgm:cxn modelId="{4244165F-B205-2B47-96DE-4419F36229EC}" type="presOf" srcId="{0BE225A3-EB9E-473D-A8A4-05D7E8B8C1D8}" destId="{05551EA7-099D-44E2-B785-4281C3308B1E}" srcOrd="0" destOrd="0" presId="urn:microsoft.com/office/officeart/2005/8/layout/cycle4"/>
    <dgm:cxn modelId="{3BDCC1BF-37F0-4F42-89D1-E6CBDCF67D2C}" type="presOf" srcId="{568AAA53-0B79-497D-9BD1-41BCA68D54EF}" destId="{96FA7FF4-3E52-495F-A2EF-0F1F9C95795D}" srcOrd="0" destOrd="0" presId="urn:microsoft.com/office/officeart/2005/8/layout/cycle4"/>
    <dgm:cxn modelId="{6A6AD71A-F32F-0B40-96EC-6A93F86C6710}" type="presOf" srcId="{477DC7BB-472E-4E19-8A20-69ECE3299E13}" destId="{96FA7FF4-3E52-495F-A2EF-0F1F9C95795D}" srcOrd="0" destOrd="3" presId="urn:microsoft.com/office/officeart/2005/8/layout/cycle4"/>
    <dgm:cxn modelId="{5AA9565C-8155-4239-9456-339B51F69BCF}" srcId="{0D88BD23-E434-4F45-924A-4B7CD24A5CEB}" destId="{0BE225A3-EB9E-473D-A8A4-05D7E8B8C1D8}" srcOrd="0" destOrd="0" parTransId="{3911C93E-6324-4C11-B533-A330BC4A5F05}" sibTransId="{56ABA54D-BF43-4958-B26A-42A5AEC7E467}"/>
    <dgm:cxn modelId="{90C47814-7EEE-4CFF-8AEA-E180BA808699}" srcId="{89675940-1A1F-47F3-945C-150DFDA206AC}" destId="{00D66178-1E9A-4B19-BE23-A3B14B0DF355}" srcOrd="4" destOrd="0" parTransId="{519A6264-8735-4998-84DD-09C3B69E47BA}" sibTransId="{57BF8F7A-2B19-4F27-B486-D22B6752ECDB}"/>
    <dgm:cxn modelId="{2BA21F7E-5ED5-4FBA-9D14-ED638BA5FDAC}" srcId="{89675940-1A1F-47F3-945C-150DFDA206AC}" destId="{477DC7BB-472E-4E19-8A20-69ECE3299E13}" srcOrd="3" destOrd="0" parTransId="{A6DDDF1F-07C7-4F29-B1BD-61C256F458B4}" sibTransId="{AD27FD96-563E-47EC-BD3E-B68242B4184D}"/>
    <dgm:cxn modelId="{2D86A9C1-AB38-6E4B-8E71-F545C68A7F16}" type="presOf" srcId="{EE90D4D4-09B0-4EE3-AA9B-959D3C7B1572}" destId="{D2D4650F-E57B-4AB0-839B-17998BB71585}" srcOrd="0" destOrd="0" presId="urn:microsoft.com/office/officeart/2005/8/layout/cycle4"/>
    <dgm:cxn modelId="{7415973F-1B42-FE48-91CD-6BCC2A5C201D}" type="presOf" srcId="{39DD34FB-9AC6-4B6D-AA1E-D1DC9D4F6188}" destId="{05551EA7-099D-44E2-B785-4281C3308B1E}" srcOrd="0" destOrd="1" presId="urn:microsoft.com/office/officeart/2005/8/layout/cycle4"/>
    <dgm:cxn modelId="{321AFB06-F264-CA4E-93CB-98246C21BFF0}" type="presOf" srcId="{55319E78-52FE-464B-9A57-1D938A039BB7}" destId="{D55B168D-78DA-48A1-8C51-10CF2D0C5D4B}" srcOrd="0" destOrd="0" presId="urn:microsoft.com/office/officeart/2005/8/layout/cycle4"/>
    <dgm:cxn modelId="{2D83EDAC-0A46-480A-9E2A-3B2C497A25F9}" srcId="{B87C77BE-5790-4804-A4DB-996406DE3B8E}" destId="{0B552B16-B29A-4A23-86EA-6EC7AA829E5A}" srcOrd="2" destOrd="0" parTransId="{356F06C5-9257-4351-9680-9B497D206373}" sibTransId="{2733E78F-78BE-4F97-9AFD-61B8C188FC2A}"/>
    <dgm:cxn modelId="{DD93B3F3-3246-F447-800C-6AB8B44FBD20}" type="presOf" srcId="{88E0D9F3-2662-413C-B4B7-C91A59092A3A}" destId="{FAC5086E-8850-4537-AE04-DCC6C87A40C2}" srcOrd="1" destOrd="2" presId="urn:microsoft.com/office/officeart/2005/8/layout/cycle4"/>
    <dgm:cxn modelId="{37893EFA-55B6-48B9-A865-9B9A70FEC8A0}" srcId="{B87C77BE-5790-4804-A4DB-996406DE3B8E}" destId="{89675940-1A1F-47F3-945C-150DFDA206AC}" srcOrd="0" destOrd="0" parTransId="{630683D1-2A47-4A43-B138-B4EFD83A98BA}" sibTransId="{8C6267DF-9CAA-4FD3-84C0-ACC37612EAD5}"/>
    <dgm:cxn modelId="{987D1958-A32F-6449-A12E-E4AEF1718DF0}" type="presOf" srcId="{88E0D9F3-2662-413C-B4B7-C91A59092A3A}" destId="{96FA7FF4-3E52-495F-A2EF-0F1F9C95795D}" srcOrd="0" destOrd="2" presId="urn:microsoft.com/office/officeart/2005/8/layout/cycle4"/>
    <dgm:cxn modelId="{37B5F2F9-AECF-44C9-B3C1-1814AF20A99A}" srcId="{0D88BD23-E434-4F45-924A-4B7CD24A5CEB}" destId="{F6D48B31-45CC-43D4-AF38-1608156EBEA8}" srcOrd="2" destOrd="0" parTransId="{0C1B89C2-E098-4207-8BEC-0551A0A594B0}" sibTransId="{2F46A042-87E2-466D-9BAB-709A6DCBCD6F}"/>
    <dgm:cxn modelId="{87F9D7D5-5D86-A540-A7E7-3880EF4F2B86}" type="presOf" srcId="{0BE225A3-EB9E-473D-A8A4-05D7E8B8C1D8}" destId="{B4E97D04-2EDA-4BE7-9BB7-3B52C159EBE3}" srcOrd="1" destOrd="0" presId="urn:microsoft.com/office/officeart/2005/8/layout/cycle4"/>
    <dgm:cxn modelId="{77A79E57-9F38-184E-95C7-DD51D4500865}" type="presOf" srcId="{F6D48B31-45CC-43D4-AF38-1608156EBEA8}" destId="{B4E97D04-2EDA-4BE7-9BB7-3B52C159EBE3}" srcOrd="1" destOrd="2" presId="urn:microsoft.com/office/officeart/2005/8/layout/cycle4"/>
    <dgm:cxn modelId="{9F48C296-0889-A64E-B93B-AE2BB00ADC34}" type="presOf" srcId="{0250EBAD-071C-49FA-912E-2B7984E328EC}" destId="{36279C07-CC47-43B8-B773-08FB4FC6E047}" srcOrd="1" destOrd="1" presId="urn:microsoft.com/office/officeart/2005/8/layout/cycle4"/>
    <dgm:cxn modelId="{8F84B135-90B4-F448-8F70-50C136602FFA}" type="presOf" srcId="{39DD34FB-9AC6-4B6D-AA1E-D1DC9D4F6188}" destId="{B4E97D04-2EDA-4BE7-9BB7-3B52C159EBE3}" srcOrd="1" destOrd="1" presId="urn:microsoft.com/office/officeart/2005/8/layout/cycle4"/>
    <dgm:cxn modelId="{FB4550C3-D41B-4167-B059-3F8E406895F3}" srcId="{89675940-1A1F-47F3-945C-150DFDA206AC}" destId="{FF8F9CEC-87F0-4DC3-9FDA-418E3624E062}" srcOrd="1" destOrd="0" parTransId="{3FB3CACE-837E-4D23-A4FD-675D2FC79F41}" sibTransId="{7AB4053C-1F48-4FCB-AAD4-8C1C98F865DA}"/>
    <dgm:cxn modelId="{08AD6780-087A-AA45-BB79-53AAC5463772}" type="presOf" srcId="{FF8F9CEC-87F0-4DC3-9FDA-418E3624E062}" destId="{FAC5086E-8850-4537-AE04-DCC6C87A40C2}" srcOrd="1" destOrd="1" presId="urn:microsoft.com/office/officeart/2005/8/layout/cycle4"/>
    <dgm:cxn modelId="{6E13F1C7-E2DB-4C4F-B41C-E91C5441A927}" type="presParOf" srcId="{9472AFDB-1CC4-47B7-B5EF-4EDD7336686E}" destId="{5A3AC625-795F-4251-8B4E-EB897B5774FE}" srcOrd="0" destOrd="0" presId="urn:microsoft.com/office/officeart/2005/8/layout/cycle4"/>
    <dgm:cxn modelId="{FDB752B4-54E1-CB49-BA12-BB6AF961ACAF}" type="presParOf" srcId="{5A3AC625-795F-4251-8B4E-EB897B5774FE}" destId="{5E9E07B8-E4C7-45F1-A7B7-1685E9731E7D}" srcOrd="0" destOrd="0" presId="urn:microsoft.com/office/officeart/2005/8/layout/cycle4"/>
    <dgm:cxn modelId="{E22C4613-6B3D-824D-8BD3-06AA4A5CDD4E}" type="presParOf" srcId="{5E9E07B8-E4C7-45F1-A7B7-1685E9731E7D}" destId="{96FA7FF4-3E52-495F-A2EF-0F1F9C95795D}" srcOrd="0" destOrd="0" presId="urn:microsoft.com/office/officeart/2005/8/layout/cycle4"/>
    <dgm:cxn modelId="{61581C95-6033-C443-A467-01657DAB896C}" type="presParOf" srcId="{5E9E07B8-E4C7-45F1-A7B7-1685E9731E7D}" destId="{FAC5086E-8850-4537-AE04-DCC6C87A40C2}" srcOrd="1" destOrd="0" presId="urn:microsoft.com/office/officeart/2005/8/layout/cycle4"/>
    <dgm:cxn modelId="{24BB5578-B26D-F747-8FFD-BF4E578B46CC}" type="presParOf" srcId="{5A3AC625-795F-4251-8B4E-EB897B5774FE}" destId="{447A97D7-C83F-43CE-AD8F-9A4F8E1120CB}" srcOrd="1" destOrd="0" presId="urn:microsoft.com/office/officeart/2005/8/layout/cycle4"/>
    <dgm:cxn modelId="{72CD9B9A-CBC2-4243-AC58-A399385A49A5}" type="presParOf" srcId="{447A97D7-C83F-43CE-AD8F-9A4F8E1120CB}" destId="{05551EA7-099D-44E2-B785-4281C3308B1E}" srcOrd="0" destOrd="0" presId="urn:microsoft.com/office/officeart/2005/8/layout/cycle4"/>
    <dgm:cxn modelId="{17CD6626-9F86-FE43-8400-51AEA59DA53E}" type="presParOf" srcId="{447A97D7-C83F-43CE-AD8F-9A4F8E1120CB}" destId="{B4E97D04-2EDA-4BE7-9BB7-3B52C159EBE3}" srcOrd="1" destOrd="0" presId="urn:microsoft.com/office/officeart/2005/8/layout/cycle4"/>
    <dgm:cxn modelId="{A7EC0D2F-B4DD-664A-9D8D-5F86E74952A7}" type="presParOf" srcId="{5A3AC625-795F-4251-8B4E-EB897B5774FE}" destId="{5E036C41-E93F-4F07-9403-92B23B87D73F}" srcOrd="2" destOrd="0" presId="urn:microsoft.com/office/officeart/2005/8/layout/cycle4"/>
    <dgm:cxn modelId="{2FB0F8DB-2A7F-E042-A6F1-2596AD4F050C}" type="presParOf" srcId="{5E036C41-E93F-4F07-9403-92B23B87D73F}" destId="{D55B168D-78DA-48A1-8C51-10CF2D0C5D4B}" srcOrd="0" destOrd="0" presId="urn:microsoft.com/office/officeart/2005/8/layout/cycle4"/>
    <dgm:cxn modelId="{9E316835-D2AC-8041-9EED-94A5D0DB503D}" type="presParOf" srcId="{5E036C41-E93F-4F07-9403-92B23B87D73F}" destId="{36279C07-CC47-43B8-B773-08FB4FC6E047}" srcOrd="1" destOrd="0" presId="urn:microsoft.com/office/officeart/2005/8/layout/cycle4"/>
    <dgm:cxn modelId="{4D5CD1FB-C4EB-3A4B-8255-B9B13DB4E701}" type="presParOf" srcId="{5A3AC625-795F-4251-8B4E-EB897B5774FE}" destId="{DA5BF232-3390-46CA-ADC8-BC8B7913D07C}" srcOrd="3" destOrd="0" presId="urn:microsoft.com/office/officeart/2005/8/layout/cycle4"/>
    <dgm:cxn modelId="{1D1FF01F-05F3-2E48-A0EF-ECD110F94DB2}" type="presParOf" srcId="{DA5BF232-3390-46CA-ADC8-BC8B7913D07C}" destId="{3D592424-3C73-45E7-9C1C-BD810DEA4B64}" srcOrd="0" destOrd="0" presId="urn:microsoft.com/office/officeart/2005/8/layout/cycle4"/>
    <dgm:cxn modelId="{AC5D0872-8427-FA47-B205-B1CF632E7372}" type="presParOf" srcId="{DA5BF232-3390-46CA-ADC8-BC8B7913D07C}" destId="{5BB9FA5B-D8E2-4F49-86B5-7E43C4E42005}" srcOrd="1" destOrd="0" presId="urn:microsoft.com/office/officeart/2005/8/layout/cycle4"/>
    <dgm:cxn modelId="{0194F7A8-982B-A143-A00C-12E9D6A548E9}" type="presParOf" srcId="{5A3AC625-795F-4251-8B4E-EB897B5774FE}" destId="{78E6BC72-2403-4476-B824-F9B4054E3E59}" srcOrd="4" destOrd="0" presId="urn:microsoft.com/office/officeart/2005/8/layout/cycle4"/>
    <dgm:cxn modelId="{6449E824-D632-1548-AE66-AD30AEB5B3B1}" type="presParOf" srcId="{9472AFDB-1CC4-47B7-B5EF-4EDD7336686E}" destId="{B8C86869-4AE7-46D1-B335-FC6CD679D9EE}" srcOrd="1" destOrd="0" presId="urn:microsoft.com/office/officeart/2005/8/layout/cycle4"/>
    <dgm:cxn modelId="{F1F7085F-0AC7-D343-BC0A-79BC0794AD49}" type="presParOf" srcId="{B8C86869-4AE7-46D1-B335-FC6CD679D9EE}" destId="{C8536158-A66C-4DC6-BEE5-FFE9156D7BD3}" srcOrd="0" destOrd="0" presId="urn:microsoft.com/office/officeart/2005/8/layout/cycle4"/>
    <dgm:cxn modelId="{719F170E-2AE1-9245-875B-A81C005FF9D4}" type="presParOf" srcId="{B8C86869-4AE7-46D1-B335-FC6CD679D9EE}" destId="{93C756E7-F514-4D3E-B52E-92600B540D74}" srcOrd="1" destOrd="0" presId="urn:microsoft.com/office/officeart/2005/8/layout/cycle4"/>
    <dgm:cxn modelId="{F9D92987-5975-B749-9DDB-59FBB1C3886B}" type="presParOf" srcId="{B8C86869-4AE7-46D1-B335-FC6CD679D9EE}" destId="{6FCA3812-DE0B-47E4-ACEF-E01CBC987C77}" srcOrd="2" destOrd="0" presId="urn:microsoft.com/office/officeart/2005/8/layout/cycle4"/>
    <dgm:cxn modelId="{54626238-DEE2-AF4F-ADE9-DCE295787A4C}" type="presParOf" srcId="{B8C86869-4AE7-46D1-B335-FC6CD679D9EE}" destId="{D2D4650F-E57B-4AB0-839B-17998BB71585}" srcOrd="3" destOrd="0" presId="urn:microsoft.com/office/officeart/2005/8/layout/cycle4"/>
    <dgm:cxn modelId="{40FD70B4-3C95-D04C-8267-E2D51B12B6BF}" type="presParOf" srcId="{B8C86869-4AE7-46D1-B335-FC6CD679D9EE}" destId="{675F0549-6B43-4092-8D53-5E4632FDAE30}" srcOrd="4" destOrd="0" presId="urn:microsoft.com/office/officeart/2005/8/layout/cycle4"/>
    <dgm:cxn modelId="{C6A4DB7B-0FC9-A344-89D2-B699B2CABD2A}" type="presParOf" srcId="{9472AFDB-1CC4-47B7-B5EF-4EDD7336686E}" destId="{4809745B-7386-42F9-903A-A3D012E68040}" srcOrd="2" destOrd="0" presId="urn:microsoft.com/office/officeart/2005/8/layout/cycle4"/>
    <dgm:cxn modelId="{D92B1C9C-A750-3440-B2B1-5EE6BF4A78BA}" type="presParOf" srcId="{9472AFDB-1CC4-47B7-B5EF-4EDD7336686E}" destId="{522EE3D0-2D0D-4996-83D2-EA5FFE875FB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15E001-DA35-4B0C-B5E1-2B4E49D61D0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A6EB4F-5DF6-4041-B450-F20D5653AAE6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Pattern/progression</a:t>
          </a:r>
          <a:endParaRPr lang="en-US" b="1" dirty="0">
            <a:solidFill>
              <a:srgbClr val="000000"/>
            </a:solidFill>
          </a:endParaRPr>
        </a:p>
      </dgm:t>
    </dgm:pt>
    <dgm:pt modelId="{BEC9D8D9-03F2-4E0D-80EC-3A23B8BC57B9}" type="parTrans" cxnId="{2BFCBCFC-8519-4556-9F69-15BD1817A158}">
      <dgm:prSet/>
      <dgm:spPr/>
      <dgm:t>
        <a:bodyPr/>
        <a:lstStyle/>
        <a:p>
          <a:endParaRPr lang="en-US"/>
        </a:p>
      </dgm:t>
    </dgm:pt>
    <dgm:pt modelId="{C31727E1-B818-4064-8388-6EEEFA0861FA}" type="sibTrans" cxnId="{2BFCBCFC-8519-4556-9F69-15BD1817A158}">
      <dgm:prSet/>
      <dgm:spPr/>
      <dgm:t>
        <a:bodyPr/>
        <a:lstStyle/>
        <a:p>
          <a:endParaRPr lang="en-US"/>
        </a:p>
      </dgm:t>
    </dgm:pt>
    <dgm:pt modelId="{05242D86-668D-43B1-B04F-A0C6127FC508}">
      <dgm:prSet phldrT="[Text]"/>
      <dgm:spPr/>
      <dgm:t>
        <a:bodyPr/>
        <a:lstStyle/>
        <a:p>
          <a:r>
            <a:rPr lang="en-US" dirty="0" smtClean="0"/>
            <a:t>0=none</a:t>
          </a:r>
          <a:endParaRPr lang="en-US" dirty="0"/>
        </a:p>
      </dgm:t>
    </dgm:pt>
    <dgm:pt modelId="{32902624-0518-4EC4-8F0C-10C9394FB683}" type="parTrans" cxnId="{B85221AB-D36E-4879-9EE0-C8966E596D31}">
      <dgm:prSet/>
      <dgm:spPr/>
      <dgm:t>
        <a:bodyPr/>
        <a:lstStyle/>
        <a:p>
          <a:endParaRPr lang="en-US"/>
        </a:p>
      </dgm:t>
    </dgm:pt>
    <dgm:pt modelId="{96B6ECB1-11FA-448F-AF34-0BC7C268A8FC}" type="sibTrans" cxnId="{B85221AB-D36E-4879-9EE0-C8966E596D31}">
      <dgm:prSet/>
      <dgm:spPr/>
      <dgm:t>
        <a:bodyPr/>
        <a:lstStyle/>
        <a:p>
          <a:endParaRPr lang="en-US"/>
        </a:p>
      </dgm:t>
    </dgm:pt>
    <dgm:pt modelId="{DE3222A6-B4B7-4328-871E-2E00C34CE9B4}">
      <dgm:prSet phldrT="[Text]"/>
      <dgm:spPr/>
      <dgm:t>
        <a:bodyPr/>
        <a:lstStyle/>
        <a:p>
          <a:r>
            <a:rPr lang="en-US" dirty="0" smtClean="0"/>
            <a:t>1=</a:t>
          </a:r>
          <a:r>
            <a:rPr lang="en-US" dirty="0" err="1" smtClean="0"/>
            <a:t>parox</a:t>
          </a:r>
          <a:endParaRPr lang="en-US" dirty="0"/>
        </a:p>
      </dgm:t>
    </dgm:pt>
    <dgm:pt modelId="{8AADBA20-5439-486D-A23B-D9174762C710}" type="parTrans" cxnId="{94B2D4BD-6A28-4669-9790-EE5B2E05F9F2}">
      <dgm:prSet/>
      <dgm:spPr/>
      <dgm:t>
        <a:bodyPr/>
        <a:lstStyle/>
        <a:p>
          <a:endParaRPr lang="en-US"/>
        </a:p>
      </dgm:t>
    </dgm:pt>
    <dgm:pt modelId="{661B7E78-2284-4D6F-B9B6-B8A324210E10}" type="sibTrans" cxnId="{94B2D4BD-6A28-4669-9790-EE5B2E05F9F2}">
      <dgm:prSet/>
      <dgm:spPr/>
      <dgm:t>
        <a:bodyPr/>
        <a:lstStyle/>
        <a:p>
          <a:endParaRPr lang="en-US"/>
        </a:p>
      </dgm:t>
    </dgm:pt>
    <dgm:pt modelId="{5BED3178-8FE8-44CD-ADF2-FF51E935C7DF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Associations</a:t>
          </a:r>
          <a:endParaRPr lang="en-US" b="1" dirty="0">
            <a:solidFill>
              <a:srgbClr val="000000"/>
            </a:solidFill>
          </a:endParaRPr>
        </a:p>
      </dgm:t>
    </dgm:pt>
    <dgm:pt modelId="{480A24F4-40F7-4089-AB7F-CBFCB4913419}" type="parTrans" cxnId="{880A89D6-4E9F-4222-B58C-443B9EB3084F}">
      <dgm:prSet/>
      <dgm:spPr/>
      <dgm:t>
        <a:bodyPr/>
        <a:lstStyle/>
        <a:p>
          <a:endParaRPr lang="en-US"/>
        </a:p>
      </dgm:t>
    </dgm:pt>
    <dgm:pt modelId="{9ACD1ACC-F783-42D8-8778-81F1352784E5}" type="sibTrans" cxnId="{880A89D6-4E9F-4222-B58C-443B9EB3084F}">
      <dgm:prSet/>
      <dgm:spPr/>
      <dgm:t>
        <a:bodyPr/>
        <a:lstStyle/>
        <a:p>
          <a:endParaRPr lang="en-US"/>
        </a:p>
      </dgm:t>
    </dgm:pt>
    <dgm:pt modelId="{4D2D9BF4-2A4F-4EF1-A0D4-463FE5BC6CA8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Lifestyle impact</a:t>
          </a:r>
          <a:endParaRPr lang="en-US" b="1" dirty="0">
            <a:solidFill>
              <a:srgbClr val="000000"/>
            </a:solidFill>
          </a:endParaRPr>
        </a:p>
      </dgm:t>
    </dgm:pt>
    <dgm:pt modelId="{98AF3C95-606E-4D04-B1B6-6DBB7DBE1D44}" type="parTrans" cxnId="{B6C9C1FD-CF62-4C8E-8957-B9C325341994}">
      <dgm:prSet/>
      <dgm:spPr/>
      <dgm:t>
        <a:bodyPr/>
        <a:lstStyle/>
        <a:p>
          <a:endParaRPr lang="en-US"/>
        </a:p>
      </dgm:t>
    </dgm:pt>
    <dgm:pt modelId="{FEE6ED12-1F1F-4E4E-BE72-1126A4E34966}" type="sibTrans" cxnId="{B6C9C1FD-CF62-4C8E-8957-B9C325341994}">
      <dgm:prSet/>
      <dgm:spPr/>
      <dgm:t>
        <a:bodyPr/>
        <a:lstStyle/>
        <a:p>
          <a:endParaRPr lang="en-US"/>
        </a:p>
      </dgm:t>
    </dgm:pt>
    <dgm:pt modelId="{C8073FD3-D174-4B18-8EDA-A10639D40E1F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Percentage/burden</a:t>
          </a:r>
          <a:endParaRPr lang="en-US" b="1" dirty="0">
            <a:solidFill>
              <a:srgbClr val="000000"/>
            </a:solidFill>
          </a:endParaRPr>
        </a:p>
      </dgm:t>
    </dgm:pt>
    <dgm:pt modelId="{5F83BB8A-9806-42DC-8025-5B1B584C8B09}" type="parTrans" cxnId="{384482AC-D2E6-4B42-B890-55930369DF32}">
      <dgm:prSet/>
      <dgm:spPr/>
      <dgm:t>
        <a:bodyPr/>
        <a:lstStyle/>
        <a:p>
          <a:endParaRPr lang="en-US"/>
        </a:p>
      </dgm:t>
    </dgm:pt>
    <dgm:pt modelId="{7B4D407C-DBB7-4CEC-BF1A-739F46935C93}" type="sibTrans" cxnId="{384482AC-D2E6-4B42-B890-55930369DF32}">
      <dgm:prSet/>
      <dgm:spPr/>
      <dgm:t>
        <a:bodyPr/>
        <a:lstStyle/>
        <a:p>
          <a:endParaRPr lang="en-US"/>
        </a:p>
      </dgm:t>
    </dgm:pt>
    <dgm:pt modelId="{EAFD2D1A-4385-4566-9230-2D63262075A8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Sequelae/ complications</a:t>
          </a:r>
          <a:endParaRPr lang="en-US" b="1" dirty="0">
            <a:solidFill>
              <a:srgbClr val="000000"/>
            </a:solidFill>
          </a:endParaRPr>
        </a:p>
      </dgm:t>
    </dgm:pt>
    <dgm:pt modelId="{B633041C-48E1-4706-93AA-06960BF6A793}" type="parTrans" cxnId="{2ABBEFDC-3A8C-44EC-944E-465A6721DDB4}">
      <dgm:prSet/>
      <dgm:spPr/>
      <dgm:t>
        <a:bodyPr/>
        <a:lstStyle/>
        <a:p>
          <a:endParaRPr lang="en-US"/>
        </a:p>
      </dgm:t>
    </dgm:pt>
    <dgm:pt modelId="{D8D40E37-F90E-4CCC-A95F-10662C1FEF89}" type="sibTrans" cxnId="{2ABBEFDC-3A8C-44EC-944E-465A6721DDB4}">
      <dgm:prSet/>
      <dgm:spPr/>
      <dgm:t>
        <a:bodyPr/>
        <a:lstStyle/>
        <a:p>
          <a:endParaRPr lang="en-US"/>
        </a:p>
      </dgm:t>
    </dgm:pt>
    <dgm:pt modelId="{E3527A7A-39E2-49B7-A4CF-6599B802B67E}">
      <dgm:prSet phldrT="[Text]"/>
      <dgm:spPr/>
      <dgm:t>
        <a:bodyPr/>
        <a:lstStyle/>
        <a:p>
          <a:r>
            <a:rPr lang="en-US" dirty="0" smtClean="0"/>
            <a:t>3=longstanding persistent</a:t>
          </a:r>
          <a:endParaRPr lang="en-US" dirty="0"/>
        </a:p>
      </dgm:t>
    </dgm:pt>
    <dgm:pt modelId="{4B9F4B57-0CEF-4EF1-908A-B139086C329F}" type="parTrans" cxnId="{588D2032-70E9-4749-A240-1DC2CEA4C9A8}">
      <dgm:prSet/>
      <dgm:spPr/>
      <dgm:t>
        <a:bodyPr/>
        <a:lstStyle/>
        <a:p>
          <a:endParaRPr lang="en-US"/>
        </a:p>
      </dgm:t>
    </dgm:pt>
    <dgm:pt modelId="{9C3F2165-4338-474E-865C-C1557D4FF986}" type="sibTrans" cxnId="{588D2032-70E9-4749-A240-1DC2CEA4C9A8}">
      <dgm:prSet/>
      <dgm:spPr/>
      <dgm:t>
        <a:bodyPr/>
        <a:lstStyle/>
        <a:p>
          <a:endParaRPr lang="en-US"/>
        </a:p>
      </dgm:t>
    </dgm:pt>
    <dgm:pt modelId="{ABFDB6B2-5E71-4C71-914C-5CE9EA9E3703}">
      <dgm:prSet phldrT="[Text]"/>
      <dgm:spPr/>
      <dgm:t>
        <a:bodyPr/>
        <a:lstStyle/>
        <a:p>
          <a:r>
            <a:rPr lang="en-US" dirty="0" smtClean="0"/>
            <a:t>2= persistent</a:t>
          </a:r>
          <a:endParaRPr lang="en-US" dirty="0"/>
        </a:p>
      </dgm:t>
    </dgm:pt>
    <dgm:pt modelId="{5B678277-F70B-4DAC-9C6D-3AC08072B676}" type="sibTrans" cxnId="{E72AA6E1-B8A7-448D-9E2B-E20DF5639F06}">
      <dgm:prSet/>
      <dgm:spPr/>
      <dgm:t>
        <a:bodyPr/>
        <a:lstStyle/>
        <a:p>
          <a:endParaRPr lang="en-US"/>
        </a:p>
      </dgm:t>
    </dgm:pt>
    <dgm:pt modelId="{7B389DD2-5BE5-4712-BBDA-870A1CF2FE83}" type="parTrans" cxnId="{E72AA6E1-B8A7-448D-9E2B-E20DF5639F06}">
      <dgm:prSet/>
      <dgm:spPr/>
      <dgm:t>
        <a:bodyPr/>
        <a:lstStyle/>
        <a:p>
          <a:endParaRPr lang="en-US"/>
        </a:p>
      </dgm:t>
    </dgm:pt>
    <dgm:pt modelId="{DB75E569-012E-45CE-84ED-136F8EECFE96}">
      <dgm:prSet phldrT="[Text]"/>
      <dgm:spPr/>
      <dgm:t>
        <a:bodyPr/>
        <a:lstStyle/>
        <a:p>
          <a:r>
            <a:rPr lang="en-US" dirty="0" smtClean="0"/>
            <a:t>4=chronic</a:t>
          </a:r>
          <a:endParaRPr lang="en-US" dirty="0"/>
        </a:p>
      </dgm:t>
    </dgm:pt>
    <dgm:pt modelId="{2662C42D-E15A-4D8E-866F-C1543118A4EA}" type="sibTrans" cxnId="{3C28219C-E0EF-47E3-B98E-BBBF65D2EC8E}">
      <dgm:prSet/>
      <dgm:spPr/>
      <dgm:t>
        <a:bodyPr/>
        <a:lstStyle/>
        <a:p>
          <a:endParaRPr lang="en-US"/>
        </a:p>
      </dgm:t>
    </dgm:pt>
    <dgm:pt modelId="{6EDA3B9C-CE2D-4860-89A1-6C21028D8D84}" type="parTrans" cxnId="{3C28219C-E0EF-47E3-B98E-BBBF65D2EC8E}">
      <dgm:prSet/>
      <dgm:spPr/>
      <dgm:t>
        <a:bodyPr/>
        <a:lstStyle/>
        <a:p>
          <a:endParaRPr lang="en-US"/>
        </a:p>
      </dgm:t>
    </dgm:pt>
    <dgm:pt modelId="{9DC1F026-97DD-4994-9140-A9873EB100C9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0=none</a:t>
          </a:r>
          <a:endParaRPr lang="en-US" dirty="0"/>
        </a:p>
      </dgm:t>
    </dgm:pt>
    <dgm:pt modelId="{F4AF4CCF-F32F-4F8D-A3CB-5030C23F8C0F}" type="parTrans" cxnId="{56D8DA96-8947-45F8-AF90-A0FFFEA7A4CF}">
      <dgm:prSet/>
      <dgm:spPr/>
      <dgm:t>
        <a:bodyPr/>
        <a:lstStyle/>
        <a:p>
          <a:endParaRPr lang="en-US"/>
        </a:p>
      </dgm:t>
    </dgm:pt>
    <dgm:pt modelId="{781F0FA1-A774-43ED-A4E3-D51FBDC99B06}" type="sibTrans" cxnId="{56D8DA96-8947-45F8-AF90-A0FFFEA7A4CF}">
      <dgm:prSet/>
      <dgm:spPr/>
      <dgm:t>
        <a:bodyPr/>
        <a:lstStyle/>
        <a:p>
          <a:endParaRPr lang="en-US"/>
        </a:p>
      </dgm:t>
    </dgm:pt>
    <dgm:pt modelId="{3ED26701-9758-4D48-8DA6-C496488C5138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1=LAE</a:t>
          </a:r>
          <a:endParaRPr lang="en-US" dirty="0"/>
        </a:p>
      </dgm:t>
    </dgm:pt>
    <dgm:pt modelId="{B8048CEC-C919-4634-A542-350878A73B56}" type="parTrans" cxnId="{13593821-7F53-4032-92F6-E1D1E1071C22}">
      <dgm:prSet/>
      <dgm:spPr/>
      <dgm:t>
        <a:bodyPr/>
        <a:lstStyle/>
        <a:p>
          <a:endParaRPr lang="en-US"/>
        </a:p>
      </dgm:t>
    </dgm:pt>
    <dgm:pt modelId="{00B1FD69-3D51-4F8B-A096-B6C252678DE6}" type="sibTrans" cxnId="{13593821-7F53-4032-92F6-E1D1E1071C22}">
      <dgm:prSet/>
      <dgm:spPr/>
      <dgm:t>
        <a:bodyPr/>
        <a:lstStyle/>
        <a:p>
          <a:endParaRPr lang="en-US"/>
        </a:p>
      </dgm:t>
    </dgm:pt>
    <dgm:pt modelId="{47AB90CC-09F0-4F2A-A120-11B1F234B8FC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2=HTN, OSA </a:t>
          </a:r>
          <a:endParaRPr lang="en-US" dirty="0"/>
        </a:p>
      </dgm:t>
    </dgm:pt>
    <dgm:pt modelId="{8E149C2B-2902-44E6-9484-C53F91329D62}" type="parTrans" cxnId="{42D17FF1-F1C6-4BDA-A194-F00D582B8029}">
      <dgm:prSet/>
      <dgm:spPr/>
      <dgm:t>
        <a:bodyPr/>
        <a:lstStyle/>
        <a:p>
          <a:endParaRPr lang="en-US"/>
        </a:p>
      </dgm:t>
    </dgm:pt>
    <dgm:pt modelId="{44D41884-CD61-4F66-A385-51FAEF538514}" type="sibTrans" cxnId="{42D17FF1-F1C6-4BDA-A194-F00D582B8029}">
      <dgm:prSet/>
      <dgm:spPr/>
      <dgm:t>
        <a:bodyPr/>
        <a:lstStyle/>
        <a:p>
          <a:endParaRPr lang="en-US"/>
        </a:p>
      </dgm:t>
    </dgm:pt>
    <dgm:pt modelId="{13FC42FC-23EE-4D1B-BF43-E80DC1BF81E6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3=heart failure</a:t>
          </a:r>
          <a:endParaRPr lang="en-US" dirty="0"/>
        </a:p>
      </dgm:t>
    </dgm:pt>
    <dgm:pt modelId="{91BAB408-9114-4617-A1B4-A6623C873EE4}" type="parTrans" cxnId="{62AA1EEC-3ABE-452D-8BC9-BE99476C866D}">
      <dgm:prSet/>
      <dgm:spPr/>
      <dgm:t>
        <a:bodyPr/>
        <a:lstStyle/>
        <a:p>
          <a:endParaRPr lang="en-US"/>
        </a:p>
      </dgm:t>
    </dgm:pt>
    <dgm:pt modelId="{00F6EE00-0DB9-4F25-AACB-1AA3F7679CC3}" type="sibTrans" cxnId="{62AA1EEC-3ABE-452D-8BC9-BE99476C866D}">
      <dgm:prSet/>
      <dgm:spPr/>
      <dgm:t>
        <a:bodyPr/>
        <a:lstStyle/>
        <a:p>
          <a:endParaRPr lang="en-US"/>
        </a:p>
      </dgm:t>
    </dgm:pt>
    <dgm:pt modelId="{AC74E42C-0682-4865-A766-B90EE201BA69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4=severe MS, HCM</a:t>
          </a:r>
          <a:endParaRPr lang="en-US" dirty="0"/>
        </a:p>
      </dgm:t>
    </dgm:pt>
    <dgm:pt modelId="{63161E38-1F75-4807-825D-E09E2BBA17FB}" type="parTrans" cxnId="{488D7401-A0F8-435C-949D-1903BF5637C2}">
      <dgm:prSet/>
      <dgm:spPr/>
      <dgm:t>
        <a:bodyPr/>
        <a:lstStyle/>
        <a:p>
          <a:endParaRPr lang="en-US"/>
        </a:p>
      </dgm:t>
    </dgm:pt>
    <dgm:pt modelId="{961442C0-EE69-4086-BA53-36DD6127621D}" type="sibTrans" cxnId="{488D7401-A0F8-435C-949D-1903BF5637C2}">
      <dgm:prSet/>
      <dgm:spPr/>
      <dgm:t>
        <a:bodyPr/>
        <a:lstStyle/>
        <a:p>
          <a:endParaRPr lang="en-US"/>
        </a:p>
      </dgm:t>
    </dgm:pt>
    <dgm:pt modelId="{339E359A-607B-4CAA-B38C-E220BA2908CB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0=first quintile QOL score</a:t>
          </a:r>
          <a:endParaRPr lang="en-US" dirty="0"/>
        </a:p>
      </dgm:t>
    </dgm:pt>
    <dgm:pt modelId="{9300B81A-3231-4506-9814-6A234F8E3DF3}" type="parTrans" cxnId="{61732261-B727-4930-AE36-B853699A6648}">
      <dgm:prSet/>
      <dgm:spPr/>
      <dgm:t>
        <a:bodyPr/>
        <a:lstStyle/>
        <a:p>
          <a:endParaRPr lang="en-US"/>
        </a:p>
      </dgm:t>
    </dgm:pt>
    <dgm:pt modelId="{AFEBC224-DC6C-44AE-BB06-0F351202F883}" type="sibTrans" cxnId="{61732261-B727-4930-AE36-B853699A6648}">
      <dgm:prSet/>
      <dgm:spPr/>
      <dgm:t>
        <a:bodyPr/>
        <a:lstStyle/>
        <a:p>
          <a:endParaRPr lang="en-US"/>
        </a:p>
      </dgm:t>
    </dgm:pt>
    <dgm:pt modelId="{A6CA9446-1D2F-46E9-B8A4-837456826EEC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1=second quintile QOL score</a:t>
          </a:r>
          <a:endParaRPr lang="en-US" dirty="0"/>
        </a:p>
      </dgm:t>
    </dgm:pt>
    <dgm:pt modelId="{35FBBDD0-6AE5-47FC-9889-FDA46A8F9751}" type="parTrans" cxnId="{D1FBF4F7-6FDD-4D98-AE2B-0AB8DA4D7B15}">
      <dgm:prSet/>
      <dgm:spPr/>
      <dgm:t>
        <a:bodyPr/>
        <a:lstStyle/>
        <a:p>
          <a:endParaRPr lang="en-US"/>
        </a:p>
      </dgm:t>
    </dgm:pt>
    <dgm:pt modelId="{ECEEE821-49BF-466C-BFEE-C3AE137168B0}" type="sibTrans" cxnId="{D1FBF4F7-6FDD-4D98-AE2B-0AB8DA4D7B15}">
      <dgm:prSet/>
      <dgm:spPr/>
      <dgm:t>
        <a:bodyPr/>
        <a:lstStyle/>
        <a:p>
          <a:endParaRPr lang="en-US"/>
        </a:p>
      </dgm:t>
    </dgm:pt>
    <dgm:pt modelId="{B55358F8-5880-4FDE-9F61-E0C111FB0082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2=third quintile QOL score </a:t>
          </a:r>
          <a:endParaRPr lang="en-US" dirty="0"/>
        </a:p>
      </dgm:t>
    </dgm:pt>
    <dgm:pt modelId="{8DC190BB-2B14-47E2-ADFE-E5DD8F4157E9}" type="parTrans" cxnId="{DC589EDB-E754-48D1-82D6-205AA45A1CE3}">
      <dgm:prSet/>
      <dgm:spPr/>
      <dgm:t>
        <a:bodyPr/>
        <a:lstStyle/>
        <a:p>
          <a:endParaRPr lang="en-US"/>
        </a:p>
      </dgm:t>
    </dgm:pt>
    <dgm:pt modelId="{F8245A24-8412-4700-8E76-6D5E6A152B2B}" type="sibTrans" cxnId="{DC589EDB-E754-48D1-82D6-205AA45A1CE3}">
      <dgm:prSet/>
      <dgm:spPr/>
      <dgm:t>
        <a:bodyPr/>
        <a:lstStyle/>
        <a:p>
          <a:endParaRPr lang="en-US"/>
        </a:p>
      </dgm:t>
    </dgm:pt>
    <dgm:pt modelId="{7CF2A4A7-65F5-4A8D-8320-19562454E328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3=fourth quintile QOL score</a:t>
          </a:r>
          <a:endParaRPr lang="en-US" dirty="0"/>
        </a:p>
      </dgm:t>
    </dgm:pt>
    <dgm:pt modelId="{548B01B7-2C3F-4066-8786-B879E5920780}" type="parTrans" cxnId="{04676AC3-DEF9-42D9-8684-BE0E1099CE84}">
      <dgm:prSet/>
      <dgm:spPr/>
      <dgm:t>
        <a:bodyPr/>
        <a:lstStyle/>
        <a:p>
          <a:endParaRPr lang="en-US"/>
        </a:p>
      </dgm:t>
    </dgm:pt>
    <dgm:pt modelId="{F45664D1-7BA6-4521-B840-D4356321CE16}" type="sibTrans" cxnId="{04676AC3-DEF9-42D9-8684-BE0E1099CE84}">
      <dgm:prSet/>
      <dgm:spPr/>
      <dgm:t>
        <a:bodyPr/>
        <a:lstStyle/>
        <a:p>
          <a:endParaRPr lang="en-US"/>
        </a:p>
      </dgm:t>
    </dgm:pt>
    <dgm:pt modelId="{AF5AE710-837B-4286-820A-D9B5D40D06E4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4=fifth quintile QOL score</a:t>
          </a:r>
          <a:endParaRPr lang="en-US" dirty="0"/>
        </a:p>
      </dgm:t>
    </dgm:pt>
    <dgm:pt modelId="{21035DA9-EF2B-4878-B005-612449BB5AA9}" type="parTrans" cxnId="{2C798CC3-62BE-41DA-82A6-C7E562F6C83D}">
      <dgm:prSet/>
      <dgm:spPr/>
      <dgm:t>
        <a:bodyPr/>
        <a:lstStyle/>
        <a:p>
          <a:endParaRPr lang="en-US"/>
        </a:p>
      </dgm:t>
    </dgm:pt>
    <dgm:pt modelId="{FCD0C730-D4F4-45D0-ABC8-B962EE0FBBC4}" type="sibTrans" cxnId="{2C798CC3-62BE-41DA-82A6-C7E562F6C83D}">
      <dgm:prSet/>
      <dgm:spPr/>
      <dgm:t>
        <a:bodyPr/>
        <a:lstStyle/>
        <a:p>
          <a:endParaRPr lang="en-US"/>
        </a:p>
      </dgm:t>
    </dgm:pt>
    <dgm:pt modelId="{ADE4066F-128A-4417-A169-4C8B9FBB5D3B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0=none</a:t>
          </a:r>
          <a:endParaRPr lang="en-US" dirty="0"/>
        </a:p>
      </dgm:t>
    </dgm:pt>
    <dgm:pt modelId="{19D32168-D859-4003-9429-0953876A3973}" type="parTrans" cxnId="{652DE2D4-9698-4BD3-90A4-E1862856C490}">
      <dgm:prSet/>
      <dgm:spPr/>
      <dgm:t>
        <a:bodyPr/>
        <a:lstStyle/>
        <a:p>
          <a:endParaRPr lang="en-US"/>
        </a:p>
      </dgm:t>
    </dgm:pt>
    <dgm:pt modelId="{B4C08659-B378-4273-B54C-D405634E12CA}" type="sibTrans" cxnId="{652DE2D4-9698-4BD3-90A4-E1862856C490}">
      <dgm:prSet/>
      <dgm:spPr/>
      <dgm:t>
        <a:bodyPr/>
        <a:lstStyle/>
        <a:p>
          <a:endParaRPr lang="en-US"/>
        </a:p>
      </dgm:t>
    </dgm:pt>
    <dgm:pt modelId="{6B6F0928-671D-41C4-9CB8-0EE4C5049DB6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1=longest episode &lt;6min</a:t>
          </a:r>
          <a:endParaRPr lang="en-US" dirty="0"/>
        </a:p>
      </dgm:t>
    </dgm:pt>
    <dgm:pt modelId="{462194CF-5B82-4027-A431-B1493CCDE78D}" type="parTrans" cxnId="{C675ED24-8CD6-4BEA-A497-5B08B584EB2F}">
      <dgm:prSet/>
      <dgm:spPr/>
      <dgm:t>
        <a:bodyPr/>
        <a:lstStyle/>
        <a:p>
          <a:endParaRPr lang="en-US"/>
        </a:p>
      </dgm:t>
    </dgm:pt>
    <dgm:pt modelId="{78AD3155-88EB-4B10-9228-D24EEB25896E}" type="sibTrans" cxnId="{C675ED24-8CD6-4BEA-A497-5B08B584EB2F}">
      <dgm:prSet/>
      <dgm:spPr/>
      <dgm:t>
        <a:bodyPr/>
        <a:lstStyle/>
        <a:p>
          <a:endParaRPr lang="en-US"/>
        </a:p>
      </dgm:t>
    </dgm:pt>
    <dgm:pt modelId="{6A7692A9-E1C6-42B2-8122-0D5422E8E0D8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2&lt;50% more than 6 min </a:t>
          </a:r>
          <a:endParaRPr lang="en-US" dirty="0"/>
        </a:p>
      </dgm:t>
    </dgm:pt>
    <dgm:pt modelId="{2BEC3CD3-B80D-40CF-85D5-87C50F79CA2C}" type="parTrans" cxnId="{838DA04F-1EA3-433D-ABA0-8271CF47221A}">
      <dgm:prSet/>
      <dgm:spPr/>
      <dgm:t>
        <a:bodyPr/>
        <a:lstStyle/>
        <a:p>
          <a:endParaRPr lang="en-US"/>
        </a:p>
      </dgm:t>
    </dgm:pt>
    <dgm:pt modelId="{13D7622B-190F-4B30-9A42-9BBDD0E357FD}" type="sibTrans" cxnId="{838DA04F-1EA3-433D-ABA0-8271CF47221A}">
      <dgm:prSet/>
      <dgm:spPr/>
      <dgm:t>
        <a:bodyPr/>
        <a:lstStyle/>
        <a:p>
          <a:endParaRPr lang="en-US"/>
        </a:p>
      </dgm:t>
    </dgm:pt>
    <dgm:pt modelId="{5D868FA1-9E89-4A5F-938B-AF901DA78A0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3&gt;50% AF burden</a:t>
          </a:r>
          <a:endParaRPr lang="en-US" dirty="0"/>
        </a:p>
      </dgm:t>
    </dgm:pt>
    <dgm:pt modelId="{297429BB-4124-44F6-920C-7EBF5C75DC32}" type="parTrans" cxnId="{888FDF8E-1033-40A1-9CD9-AD365526FDB6}">
      <dgm:prSet/>
      <dgm:spPr/>
      <dgm:t>
        <a:bodyPr/>
        <a:lstStyle/>
        <a:p>
          <a:endParaRPr lang="en-US"/>
        </a:p>
      </dgm:t>
    </dgm:pt>
    <dgm:pt modelId="{6E2FD833-5FE9-42E8-B6F4-C876695103D1}" type="sibTrans" cxnId="{888FDF8E-1033-40A1-9CD9-AD365526FDB6}">
      <dgm:prSet/>
      <dgm:spPr/>
      <dgm:t>
        <a:bodyPr/>
        <a:lstStyle/>
        <a:p>
          <a:endParaRPr lang="en-US"/>
        </a:p>
      </dgm:t>
    </dgm:pt>
    <dgm:pt modelId="{4685BE0D-B7B0-45CC-831A-295B17B39848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4=100%</a:t>
          </a:r>
          <a:endParaRPr lang="en-US" dirty="0"/>
        </a:p>
      </dgm:t>
    </dgm:pt>
    <dgm:pt modelId="{D27D03EE-11AC-447F-9D5D-EEBEE6B02762}" type="parTrans" cxnId="{5932A2FE-3577-485A-89D5-2234E254E6A6}">
      <dgm:prSet/>
      <dgm:spPr/>
      <dgm:t>
        <a:bodyPr/>
        <a:lstStyle/>
        <a:p>
          <a:endParaRPr lang="en-US"/>
        </a:p>
      </dgm:t>
    </dgm:pt>
    <dgm:pt modelId="{EA565C05-F56C-4CF4-B90E-E1D2726C366D}" type="sibTrans" cxnId="{5932A2FE-3577-485A-89D5-2234E254E6A6}">
      <dgm:prSet/>
      <dgm:spPr/>
      <dgm:t>
        <a:bodyPr/>
        <a:lstStyle/>
        <a:p>
          <a:endParaRPr lang="en-US"/>
        </a:p>
      </dgm:t>
    </dgm:pt>
    <dgm:pt modelId="{FB33A206-F503-4339-B4CD-6C21E96D7549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0=none</a:t>
          </a:r>
          <a:endParaRPr lang="en-US" dirty="0"/>
        </a:p>
      </dgm:t>
    </dgm:pt>
    <dgm:pt modelId="{C6A81F89-BB9A-4ABD-892F-31537953D604}" type="parTrans" cxnId="{EF280B00-1C89-44E7-8C41-F690CF66B4B8}">
      <dgm:prSet/>
      <dgm:spPr/>
      <dgm:t>
        <a:bodyPr/>
        <a:lstStyle/>
        <a:p>
          <a:endParaRPr lang="en-US"/>
        </a:p>
      </dgm:t>
    </dgm:pt>
    <dgm:pt modelId="{860E25F8-5BC1-43E7-BFF1-ECB6A3DAC4E9}" type="sibTrans" cxnId="{EF280B00-1C89-44E7-8C41-F690CF66B4B8}">
      <dgm:prSet/>
      <dgm:spPr/>
      <dgm:t>
        <a:bodyPr/>
        <a:lstStyle/>
        <a:p>
          <a:endParaRPr lang="en-US"/>
        </a:p>
      </dgm:t>
    </dgm:pt>
    <dgm:pt modelId="{85933370-8355-4B3C-9CAB-A108D278A700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1=</a:t>
          </a:r>
          <a:r>
            <a:rPr lang="en-US" dirty="0" err="1" smtClean="0"/>
            <a:t>medicaiton</a:t>
          </a:r>
          <a:r>
            <a:rPr lang="en-US" dirty="0" smtClean="0"/>
            <a:t> escalation</a:t>
          </a:r>
          <a:endParaRPr lang="en-US" dirty="0"/>
        </a:p>
      </dgm:t>
    </dgm:pt>
    <dgm:pt modelId="{C1600B37-A66F-4405-B0E8-2C1228F73496}" type="parTrans" cxnId="{F7603623-6BF4-452C-8C2C-FDFF134A2224}">
      <dgm:prSet/>
      <dgm:spPr/>
      <dgm:t>
        <a:bodyPr/>
        <a:lstStyle/>
        <a:p>
          <a:endParaRPr lang="en-US"/>
        </a:p>
      </dgm:t>
    </dgm:pt>
    <dgm:pt modelId="{235FFA7B-AEF8-4D2B-95B7-CF5C21927BD0}" type="sibTrans" cxnId="{F7603623-6BF4-452C-8C2C-FDFF134A2224}">
      <dgm:prSet/>
      <dgm:spPr/>
      <dgm:t>
        <a:bodyPr/>
        <a:lstStyle/>
        <a:p>
          <a:endParaRPr lang="en-US"/>
        </a:p>
      </dgm:t>
    </dgm:pt>
    <dgm:pt modelId="{DC1B117F-FDD6-4188-B81D-703D805123AB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2= hospitalization</a:t>
          </a:r>
          <a:endParaRPr lang="en-US" dirty="0"/>
        </a:p>
      </dgm:t>
    </dgm:pt>
    <dgm:pt modelId="{561921FB-503D-422E-A385-D89E3D166B32}" type="parTrans" cxnId="{5131F843-754D-404F-963E-D59C9E708348}">
      <dgm:prSet/>
      <dgm:spPr/>
      <dgm:t>
        <a:bodyPr/>
        <a:lstStyle/>
        <a:p>
          <a:endParaRPr lang="en-US"/>
        </a:p>
      </dgm:t>
    </dgm:pt>
    <dgm:pt modelId="{59B1CEC9-223F-4EA8-B488-99006DAECBFF}" type="sibTrans" cxnId="{5131F843-754D-404F-963E-D59C9E708348}">
      <dgm:prSet/>
      <dgm:spPr/>
      <dgm:t>
        <a:bodyPr/>
        <a:lstStyle/>
        <a:p>
          <a:endParaRPr lang="en-US"/>
        </a:p>
      </dgm:t>
    </dgm:pt>
    <dgm:pt modelId="{FD82A877-13AA-482E-BA16-8786E9CA137B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3=major complication of therapy (bleed, </a:t>
          </a:r>
          <a:r>
            <a:rPr lang="en-US" dirty="0" err="1" smtClean="0"/>
            <a:t>TdP</a:t>
          </a:r>
          <a:r>
            <a:rPr lang="en-US" dirty="0" smtClean="0"/>
            <a:t>)</a:t>
          </a:r>
          <a:endParaRPr lang="en-US" dirty="0"/>
        </a:p>
      </dgm:t>
    </dgm:pt>
    <dgm:pt modelId="{0D5BADCF-52B3-4A8E-A14C-C5394E692508}" type="parTrans" cxnId="{7348E43E-3E54-446B-84F2-C9AC978119BF}">
      <dgm:prSet/>
      <dgm:spPr/>
      <dgm:t>
        <a:bodyPr/>
        <a:lstStyle/>
        <a:p>
          <a:endParaRPr lang="en-US"/>
        </a:p>
      </dgm:t>
    </dgm:pt>
    <dgm:pt modelId="{9B99793C-C78B-42D5-AEFB-4C2DCA3C8FB8}" type="sibTrans" cxnId="{7348E43E-3E54-446B-84F2-C9AC978119BF}">
      <dgm:prSet/>
      <dgm:spPr/>
      <dgm:t>
        <a:bodyPr/>
        <a:lstStyle/>
        <a:p>
          <a:endParaRPr lang="en-US"/>
        </a:p>
      </dgm:t>
    </dgm:pt>
    <dgm:pt modelId="{EADBBDC4-B921-4401-9AB2-6C9C1A37492C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4=stroke</a:t>
          </a:r>
          <a:endParaRPr lang="en-US" dirty="0"/>
        </a:p>
      </dgm:t>
    </dgm:pt>
    <dgm:pt modelId="{CE07ABDD-240C-40C2-B4F2-A97D6E1C53EC}" type="parTrans" cxnId="{BC7EE76F-4009-413B-B4C0-21CEB5312B54}">
      <dgm:prSet/>
      <dgm:spPr/>
      <dgm:t>
        <a:bodyPr/>
        <a:lstStyle/>
        <a:p>
          <a:endParaRPr lang="en-US"/>
        </a:p>
      </dgm:t>
    </dgm:pt>
    <dgm:pt modelId="{E4637B14-3499-4ECA-874F-2BA29B05B210}" type="sibTrans" cxnId="{BC7EE76F-4009-413B-B4C0-21CEB5312B54}">
      <dgm:prSet/>
      <dgm:spPr/>
      <dgm:t>
        <a:bodyPr/>
        <a:lstStyle/>
        <a:p>
          <a:endParaRPr lang="en-US"/>
        </a:p>
      </dgm:t>
    </dgm:pt>
    <dgm:pt modelId="{3548FA86-8239-42BC-8090-A3F2406EA74C}" type="pres">
      <dgm:prSet presAssocID="{B315E001-DA35-4B0C-B5E1-2B4E49D61D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9B51B2-512C-4429-B5A8-9EC0AAB68103}" type="pres">
      <dgm:prSet presAssocID="{29A6EB4F-5DF6-4041-B450-F20D5653AAE6}" presName="root" presStyleCnt="0"/>
      <dgm:spPr/>
    </dgm:pt>
    <dgm:pt modelId="{9408D105-3019-4984-AC22-3F5DFEF911D5}" type="pres">
      <dgm:prSet presAssocID="{29A6EB4F-5DF6-4041-B450-F20D5653AAE6}" presName="rootComposite" presStyleCnt="0"/>
      <dgm:spPr/>
    </dgm:pt>
    <dgm:pt modelId="{5C7D6F54-3F77-4888-8E56-083F91A8B03C}" type="pres">
      <dgm:prSet presAssocID="{29A6EB4F-5DF6-4041-B450-F20D5653AAE6}" presName="rootText" presStyleLbl="node1" presStyleIdx="0" presStyleCnt="5"/>
      <dgm:spPr/>
      <dgm:t>
        <a:bodyPr/>
        <a:lstStyle/>
        <a:p>
          <a:endParaRPr lang="en-US"/>
        </a:p>
      </dgm:t>
    </dgm:pt>
    <dgm:pt modelId="{04E31D00-CE15-41E2-A9BA-C0B6C966CB82}" type="pres">
      <dgm:prSet presAssocID="{29A6EB4F-5DF6-4041-B450-F20D5653AAE6}" presName="rootConnector" presStyleLbl="node1" presStyleIdx="0" presStyleCnt="5"/>
      <dgm:spPr/>
      <dgm:t>
        <a:bodyPr/>
        <a:lstStyle/>
        <a:p>
          <a:endParaRPr lang="en-US"/>
        </a:p>
      </dgm:t>
    </dgm:pt>
    <dgm:pt modelId="{8EB4AF2D-7A1C-4A60-B97B-ABA89D48D4D5}" type="pres">
      <dgm:prSet presAssocID="{29A6EB4F-5DF6-4041-B450-F20D5653AAE6}" presName="childShape" presStyleCnt="0"/>
      <dgm:spPr/>
    </dgm:pt>
    <dgm:pt modelId="{EC7D6834-EB1E-41DC-844E-3B41CCE446C4}" type="pres">
      <dgm:prSet presAssocID="{32902624-0518-4EC4-8F0C-10C9394FB683}" presName="Name13" presStyleLbl="parChTrans1D2" presStyleIdx="0" presStyleCnt="25"/>
      <dgm:spPr/>
      <dgm:t>
        <a:bodyPr/>
        <a:lstStyle/>
        <a:p>
          <a:endParaRPr lang="en-US"/>
        </a:p>
      </dgm:t>
    </dgm:pt>
    <dgm:pt modelId="{88EB13A9-C70F-4D9C-AB58-D3041FDA362E}" type="pres">
      <dgm:prSet presAssocID="{05242D86-668D-43B1-B04F-A0C6127FC508}" presName="childText" presStyleLbl="bgAcc1" presStyleIdx="0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415AD-692F-4E70-BDD1-ECE00D4D772F}" type="pres">
      <dgm:prSet presAssocID="{8AADBA20-5439-486D-A23B-D9174762C710}" presName="Name13" presStyleLbl="parChTrans1D2" presStyleIdx="1" presStyleCnt="25"/>
      <dgm:spPr/>
      <dgm:t>
        <a:bodyPr/>
        <a:lstStyle/>
        <a:p>
          <a:endParaRPr lang="en-US"/>
        </a:p>
      </dgm:t>
    </dgm:pt>
    <dgm:pt modelId="{50169A40-39B5-4E0C-96C0-318C125B1844}" type="pres">
      <dgm:prSet presAssocID="{DE3222A6-B4B7-4328-871E-2E00C34CE9B4}" presName="childText" presStyleLbl="bgAcc1" presStyleIdx="1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19160-1CB0-45CF-A532-BA0A4B171B32}" type="pres">
      <dgm:prSet presAssocID="{7B389DD2-5BE5-4712-BBDA-870A1CF2FE83}" presName="Name13" presStyleLbl="parChTrans1D2" presStyleIdx="2" presStyleCnt="25"/>
      <dgm:spPr/>
      <dgm:t>
        <a:bodyPr/>
        <a:lstStyle/>
        <a:p>
          <a:endParaRPr lang="en-US"/>
        </a:p>
      </dgm:t>
    </dgm:pt>
    <dgm:pt modelId="{BE43E79A-33C4-4446-949C-E138640CFC27}" type="pres">
      <dgm:prSet presAssocID="{ABFDB6B2-5E71-4C71-914C-5CE9EA9E3703}" presName="childText" presStyleLbl="bgAcc1" presStyleIdx="2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B678C-BB5A-4400-A5A0-7B29B867F34C}" type="pres">
      <dgm:prSet presAssocID="{4B9F4B57-0CEF-4EF1-908A-B139086C329F}" presName="Name13" presStyleLbl="parChTrans1D2" presStyleIdx="3" presStyleCnt="25"/>
      <dgm:spPr/>
      <dgm:t>
        <a:bodyPr/>
        <a:lstStyle/>
        <a:p>
          <a:endParaRPr lang="en-US"/>
        </a:p>
      </dgm:t>
    </dgm:pt>
    <dgm:pt modelId="{EFCA252A-FFB4-4873-B0F2-ACAA1E61F8A9}" type="pres">
      <dgm:prSet presAssocID="{E3527A7A-39E2-49B7-A4CF-6599B802B67E}" presName="childText" presStyleLbl="bgAcc1" presStyleIdx="3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E5D42-2468-4A2A-AD64-D5C0909E2971}" type="pres">
      <dgm:prSet presAssocID="{6EDA3B9C-CE2D-4860-89A1-6C21028D8D84}" presName="Name13" presStyleLbl="parChTrans1D2" presStyleIdx="4" presStyleCnt="25"/>
      <dgm:spPr/>
      <dgm:t>
        <a:bodyPr/>
        <a:lstStyle/>
        <a:p>
          <a:endParaRPr lang="en-US"/>
        </a:p>
      </dgm:t>
    </dgm:pt>
    <dgm:pt modelId="{E8B6289C-46C5-422D-A060-F7147C1D092B}" type="pres">
      <dgm:prSet presAssocID="{DB75E569-012E-45CE-84ED-136F8EECFE96}" presName="childText" presStyleLbl="bgAcc1" presStyleIdx="4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41BF0-0DC1-49AA-B1EA-629C1B0DEEF9}" type="pres">
      <dgm:prSet presAssocID="{5BED3178-8FE8-44CD-ADF2-FF51E935C7DF}" presName="root" presStyleCnt="0"/>
      <dgm:spPr/>
    </dgm:pt>
    <dgm:pt modelId="{21217D98-D696-436F-BF8F-DD0AD9D1BAF5}" type="pres">
      <dgm:prSet presAssocID="{5BED3178-8FE8-44CD-ADF2-FF51E935C7DF}" presName="rootComposite" presStyleCnt="0"/>
      <dgm:spPr/>
    </dgm:pt>
    <dgm:pt modelId="{3F2D094F-76A5-4C50-9A3E-A6728A2603F2}" type="pres">
      <dgm:prSet presAssocID="{5BED3178-8FE8-44CD-ADF2-FF51E935C7DF}" presName="rootText" presStyleLbl="node1" presStyleIdx="1" presStyleCnt="5"/>
      <dgm:spPr/>
      <dgm:t>
        <a:bodyPr/>
        <a:lstStyle/>
        <a:p>
          <a:endParaRPr lang="en-US"/>
        </a:p>
      </dgm:t>
    </dgm:pt>
    <dgm:pt modelId="{751615B3-77B6-4B68-B500-EAEBCCB068AD}" type="pres">
      <dgm:prSet presAssocID="{5BED3178-8FE8-44CD-ADF2-FF51E935C7DF}" presName="rootConnector" presStyleLbl="node1" presStyleIdx="1" presStyleCnt="5"/>
      <dgm:spPr/>
      <dgm:t>
        <a:bodyPr/>
        <a:lstStyle/>
        <a:p>
          <a:endParaRPr lang="en-US"/>
        </a:p>
      </dgm:t>
    </dgm:pt>
    <dgm:pt modelId="{B89DA931-D1F7-456A-B3FC-548DFAEAC6AB}" type="pres">
      <dgm:prSet presAssocID="{5BED3178-8FE8-44CD-ADF2-FF51E935C7DF}" presName="childShape" presStyleCnt="0"/>
      <dgm:spPr/>
    </dgm:pt>
    <dgm:pt modelId="{FEDFC39B-9EC8-4CC3-B75F-5940E02AF781}" type="pres">
      <dgm:prSet presAssocID="{F4AF4CCF-F32F-4F8D-A3CB-5030C23F8C0F}" presName="Name13" presStyleLbl="parChTrans1D2" presStyleIdx="5" presStyleCnt="25"/>
      <dgm:spPr/>
      <dgm:t>
        <a:bodyPr/>
        <a:lstStyle/>
        <a:p>
          <a:endParaRPr lang="en-US"/>
        </a:p>
      </dgm:t>
    </dgm:pt>
    <dgm:pt modelId="{E5457E13-9888-45A0-B9CF-BEA9816451C9}" type="pres">
      <dgm:prSet presAssocID="{9DC1F026-97DD-4994-9140-A9873EB100C9}" presName="childText" presStyleLbl="bgAcc1" presStyleIdx="5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E89FE-3861-44E6-9C17-96FEC8D33892}" type="pres">
      <dgm:prSet presAssocID="{B8048CEC-C919-4634-A542-350878A73B56}" presName="Name13" presStyleLbl="parChTrans1D2" presStyleIdx="6" presStyleCnt="25"/>
      <dgm:spPr/>
      <dgm:t>
        <a:bodyPr/>
        <a:lstStyle/>
        <a:p>
          <a:endParaRPr lang="en-US"/>
        </a:p>
      </dgm:t>
    </dgm:pt>
    <dgm:pt modelId="{B46CF1C0-86EE-45C5-B567-6D4C40E4E37D}" type="pres">
      <dgm:prSet presAssocID="{3ED26701-9758-4D48-8DA6-C496488C5138}" presName="childText" presStyleLbl="bgAcc1" presStyleIdx="6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9E858-A815-4BE9-8487-5BB0BDF35C9D}" type="pres">
      <dgm:prSet presAssocID="{8E149C2B-2902-44E6-9484-C53F91329D62}" presName="Name13" presStyleLbl="parChTrans1D2" presStyleIdx="7" presStyleCnt="25"/>
      <dgm:spPr/>
      <dgm:t>
        <a:bodyPr/>
        <a:lstStyle/>
        <a:p>
          <a:endParaRPr lang="en-US"/>
        </a:p>
      </dgm:t>
    </dgm:pt>
    <dgm:pt modelId="{DB2D6068-C181-419C-84A0-2ADC7EDB11B0}" type="pres">
      <dgm:prSet presAssocID="{47AB90CC-09F0-4F2A-A120-11B1F234B8FC}" presName="childText" presStyleLbl="bgAcc1" presStyleIdx="7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E519-E93D-4920-A9A3-ABCFB2ECA0C3}" type="pres">
      <dgm:prSet presAssocID="{91BAB408-9114-4617-A1B4-A6623C873EE4}" presName="Name13" presStyleLbl="parChTrans1D2" presStyleIdx="8" presStyleCnt="25"/>
      <dgm:spPr/>
      <dgm:t>
        <a:bodyPr/>
        <a:lstStyle/>
        <a:p>
          <a:endParaRPr lang="en-US"/>
        </a:p>
      </dgm:t>
    </dgm:pt>
    <dgm:pt modelId="{352D4C88-543B-419E-AC75-AB26C338C99F}" type="pres">
      <dgm:prSet presAssocID="{13FC42FC-23EE-4D1B-BF43-E80DC1BF81E6}" presName="childText" presStyleLbl="bgAcc1" presStyleIdx="8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F45CA-7651-473B-9C9C-6B51D8CEB285}" type="pres">
      <dgm:prSet presAssocID="{63161E38-1F75-4807-825D-E09E2BBA17FB}" presName="Name13" presStyleLbl="parChTrans1D2" presStyleIdx="9" presStyleCnt="25"/>
      <dgm:spPr/>
      <dgm:t>
        <a:bodyPr/>
        <a:lstStyle/>
        <a:p>
          <a:endParaRPr lang="en-US"/>
        </a:p>
      </dgm:t>
    </dgm:pt>
    <dgm:pt modelId="{5800A7CD-1AB1-48E8-9497-822C96C39B8D}" type="pres">
      <dgm:prSet presAssocID="{AC74E42C-0682-4865-A766-B90EE201BA69}" presName="childText" presStyleLbl="bgAcc1" presStyleIdx="9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3B5F4-4129-4B6C-8A66-14610ADB74B3}" type="pres">
      <dgm:prSet presAssocID="{4D2D9BF4-2A4F-4EF1-A0D4-463FE5BC6CA8}" presName="root" presStyleCnt="0"/>
      <dgm:spPr/>
    </dgm:pt>
    <dgm:pt modelId="{DE142664-71A1-4A5D-8B4D-1172A669C05A}" type="pres">
      <dgm:prSet presAssocID="{4D2D9BF4-2A4F-4EF1-A0D4-463FE5BC6CA8}" presName="rootComposite" presStyleCnt="0"/>
      <dgm:spPr/>
    </dgm:pt>
    <dgm:pt modelId="{54D344DF-FFA0-47F2-9B5F-62DC1D2E27BB}" type="pres">
      <dgm:prSet presAssocID="{4D2D9BF4-2A4F-4EF1-A0D4-463FE5BC6CA8}" presName="rootText" presStyleLbl="node1" presStyleIdx="2" presStyleCnt="5"/>
      <dgm:spPr/>
      <dgm:t>
        <a:bodyPr/>
        <a:lstStyle/>
        <a:p>
          <a:endParaRPr lang="en-US"/>
        </a:p>
      </dgm:t>
    </dgm:pt>
    <dgm:pt modelId="{8536AEEB-B851-49F0-A42F-FF91A1D0B54E}" type="pres">
      <dgm:prSet presAssocID="{4D2D9BF4-2A4F-4EF1-A0D4-463FE5BC6CA8}" presName="rootConnector" presStyleLbl="node1" presStyleIdx="2" presStyleCnt="5"/>
      <dgm:spPr/>
      <dgm:t>
        <a:bodyPr/>
        <a:lstStyle/>
        <a:p>
          <a:endParaRPr lang="en-US"/>
        </a:p>
      </dgm:t>
    </dgm:pt>
    <dgm:pt modelId="{C3AD14D7-D244-4BB7-AFA9-27E83C0A5254}" type="pres">
      <dgm:prSet presAssocID="{4D2D9BF4-2A4F-4EF1-A0D4-463FE5BC6CA8}" presName="childShape" presStyleCnt="0"/>
      <dgm:spPr/>
    </dgm:pt>
    <dgm:pt modelId="{15E2AEE6-8733-4992-9ADA-6BB4CB0176C0}" type="pres">
      <dgm:prSet presAssocID="{9300B81A-3231-4506-9814-6A234F8E3DF3}" presName="Name13" presStyleLbl="parChTrans1D2" presStyleIdx="10" presStyleCnt="25"/>
      <dgm:spPr/>
      <dgm:t>
        <a:bodyPr/>
        <a:lstStyle/>
        <a:p>
          <a:endParaRPr lang="en-US"/>
        </a:p>
      </dgm:t>
    </dgm:pt>
    <dgm:pt modelId="{DC82EBE0-DC86-4C9D-AFFD-5A44BDE76B93}" type="pres">
      <dgm:prSet presAssocID="{339E359A-607B-4CAA-B38C-E220BA2908CB}" presName="childText" presStyleLbl="bgAcc1" presStyleIdx="10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0D8D7-832A-4D9C-8E16-F7264A1FA21B}" type="pres">
      <dgm:prSet presAssocID="{35FBBDD0-6AE5-47FC-9889-FDA46A8F9751}" presName="Name13" presStyleLbl="parChTrans1D2" presStyleIdx="11" presStyleCnt="25"/>
      <dgm:spPr/>
      <dgm:t>
        <a:bodyPr/>
        <a:lstStyle/>
        <a:p>
          <a:endParaRPr lang="en-US"/>
        </a:p>
      </dgm:t>
    </dgm:pt>
    <dgm:pt modelId="{8BDC8B2C-DAB9-451E-96FC-05D7962C26BA}" type="pres">
      <dgm:prSet presAssocID="{A6CA9446-1D2F-46E9-B8A4-837456826EEC}" presName="childText" presStyleLbl="bgAcc1" presStyleIdx="11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85DD3-A1EC-447F-A087-2310017B95B3}" type="pres">
      <dgm:prSet presAssocID="{8DC190BB-2B14-47E2-ADFE-E5DD8F4157E9}" presName="Name13" presStyleLbl="parChTrans1D2" presStyleIdx="12" presStyleCnt="25"/>
      <dgm:spPr/>
      <dgm:t>
        <a:bodyPr/>
        <a:lstStyle/>
        <a:p>
          <a:endParaRPr lang="en-US"/>
        </a:p>
      </dgm:t>
    </dgm:pt>
    <dgm:pt modelId="{54F9CA5B-9C7A-4CB8-9E52-81E46E1203F4}" type="pres">
      <dgm:prSet presAssocID="{B55358F8-5880-4FDE-9F61-E0C111FB0082}" presName="childText" presStyleLbl="bgAcc1" presStyleIdx="12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9CD70-8232-4D5A-A6AC-B567AB3C1539}" type="pres">
      <dgm:prSet presAssocID="{548B01B7-2C3F-4066-8786-B879E5920780}" presName="Name13" presStyleLbl="parChTrans1D2" presStyleIdx="13" presStyleCnt="25"/>
      <dgm:spPr/>
      <dgm:t>
        <a:bodyPr/>
        <a:lstStyle/>
        <a:p>
          <a:endParaRPr lang="en-US"/>
        </a:p>
      </dgm:t>
    </dgm:pt>
    <dgm:pt modelId="{9EA8C3E0-63B9-43AC-82BE-4224598391DD}" type="pres">
      <dgm:prSet presAssocID="{7CF2A4A7-65F5-4A8D-8320-19562454E328}" presName="childText" presStyleLbl="bgAcc1" presStyleIdx="13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A29C2-99E3-4593-9118-FE29AD22C3DB}" type="pres">
      <dgm:prSet presAssocID="{21035DA9-EF2B-4878-B005-612449BB5AA9}" presName="Name13" presStyleLbl="parChTrans1D2" presStyleIdx="14" presStyleCnt="25"/>
      <dgm:spPr/>
      <dgm:t>
        <a:bodyPr/>
        <a:lstStyle/>
        <a:p>
          <a:endParaRPr lang="en-US"/>
        </a:p>
      </dgm:t>
    </dgm:pt>
    <dgm:pt modelId="{521B4E01-5064-47E1-82A8-23617FB3B0D7}" type="pres">
      <dgm:prSet presAssocID="{AF5AE710-837B-4286-820A-D9B5D40D06E4}" presName="childText" presStyleLbl="bgAcc1" presStyleIdx="14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8214C-1B78-42B1-9893-251406A9371C}" type="pres">
      <dgm:prSet presAssocID="{C8073FD3-D174-4B18-8EDA-A10639D40E1F}" presName="root" presStyleCnt="0"/>
      <dgm:spPr/>
    </dgm:pt>
    <dgm:pt modelId="{5C83DA2F-B394-4300-B9EB-0D7F3BCC1FB2}" type="pres">
      <dgm:prSet presAssocID="{C8073FD3-D174-4B18-8EDA-A10639D40E1F}" presName="rootComposite" presStyleCnt="0"/>
      <dgm:spPr/>
    </dgm:pt>
    <dgm:pt modelId="{A133BEA1-17AE-4A6E-B0D1-195DC986085C}" type="pres">
      <dgm:prSet presAssocID="{C8073FD3-D174-4B18-8EDA-A10639D40E1F}" presName="rootText" presStyleLbl="node1" presStyleIdx="3" presStyleCnt="5"/>
      <dgm:spPr/>
      <dgm:t>
        <a:bodyPr/>
        <a:lstStyle/>
        <a:p>
          <a:endParaRPr lang="en-US"/>
        </a:p>
      </dgm:t>
    </dgm:pt>
    <dgm:pt modelId="{71B39832-2F6D-442F-A283-79DB1899CE9E}" type="pres">
      <dgm:prSet presAssocID="{C8073FD3-D174-4B18-8EDA-A10639D40E1F}" presName="rootConnector" presStyleLbl="node1" presStyleIdx="3" presStyleCnt="5"/>
      <dgm:spPr/>
      <dgm:t>
        <a:bodyPr/>
        <a:lstStyle/>
        <a:p>
          <a:endParaRPr lang="en-US"/>
        </a:p>
      </dgm:t>
    </dgm:pt>
    <dgm:pt modelId="{3E154C69-D47D-40EC-B1C0-6008C6F53B10}" type="pres">
      <dgm:prSet presAssocID="{C8073FD3-D174-4B18-8EDA-A10639D40E1F}" presName="childShape" presStyleCnt="0"/>
      <dgm:spPr/>
    </dgm:pt>
    <dgm:pt modelId="{463089AA-4638-467A-B46E-B67C6527D780}" type="pres">
      <dgm:prSet presAssocID="{19D32168-D859-4003-9429-0953876A3973}" presName="Name13" presStyleLbl="parChTrans1D2" presStyleIdx="15" presStyleCnt="25"/>
      <dgm:spPr/>
      <dgm:t>
        <a:bodyPr/>
        <a:lstStyle/>
        <a:p>
          <a:endParaRPr lang="en-US"/>
        </a:p>
      </dgm:t>
    </dgm:pt>
    <dgm:pt modelId="{CF569219-7655-4B31-989C-E80C43478699}" type="pres">
      <dgm:prSet presAssocID="{ADE4066F-128A-4417-A169-4C8B9FBB5D3B}" presName="childText" presStyleLbl="bgAcc1" presStyleIdx="15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70FE6-2D28-45B3-97FB-DBEC799E48BA}" type="pres">
      <dgm:prSet presAssocID="{462194CF-5B82-4027-A431-B1493CCDE78D}" presName="Name13" presStyleLbl="parChTrans1D2" presStyleIdx="16" presStyleCnt="25"/>
      <dgm:spPr/>
      <dgm:t>
        <a:bodyPr/>
        <a:lstStyle/>
        <a:p>
          <a:endParaRPr lang="en-US"/>
        </a:p>
      </dgm:t>
    </dgm:pt>
    <dgm:pt modelId="{50AADB37-4500-4826-97D1-89DA4E74130D}" type="pres">
      <dgm:prSet presAssocID="{6B6F0928-671D-41C4-9CB8-0EE4C5049DB6}" presName="childText" presStyleLbl="bgAcc1" presStyleIdx="16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A2C4A-CE50-45E7-8538-B946F5B7B4DC}" type="pres">
      <dgm:prSet presAssocID="{2BEC3CD3-B80D-40CF-85D5-87C50F79CA2C}" presName="Name13" presStyleLbl="parChTrans1D2" presStyleIdx="17" presStyleCnt="25"/>
      <dgm:spPr/>
      <dgm:t>
        <a:bodyPr/>
        <a:lstStyle/>
        <a:p>
          <a:endParaRPr lang="en-US"/>
        </a:p>
      </dgm:t>
    </dgm:pt>
    <dgm:pt modelId="{729BDE6B-4D14-4976-A53B-A9F5218653E8}" type="pres">
      <dgm:prSet presAssocID="{6A7692A9-E1C6-42B2-8122-0D5422E8E0D8}" presName="childText" presStyleLbl="bgAcc1" presStyleIdx="17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1B3C0-BB50-473C-96B8-DF68AB150F87}" type="pres">
      <dgm:prSet presAssocID="{297429BB-4124-44F6-920C-7EBF5C75DC32}" presName="Name13" presStyleLbl="parChTrans1D2" presStyleIdx="18" presStyleCnt="25"/>
      <dgm:spPr/>
      <dgm:t>
        <a:bodyPr/>
        <a:lstStyle/>
        <a:p>
          <a:endParaRPr lang="en-US"/>
        </a:p>
      </dgm:t>
    </dgm:pt>
    <dgm:pt modelId="{9CC0A401-01EF-4A79-81D4-6CE19C64F820}" type="pres">
      <dgm:prSet presAssocID="{5D868FA1-9E89-4A5F-938B-AF901DA78A04}" presName="childText" presStyleLbl="bgAcc1" presStyleIdx="18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A14434-34ED-4FEA-B529-95496FEB7746}" type="pres">
      <dgm:prSet presAssocID="{D27D03EE-11AC-447F-9D5D-EEBEE6B02762}" presName="Name13" presStyleLbl="parChTrans1D2" presStyleIdx="19" presStyleCnt="25"/>
      <dgm:spPr/>
      <dgm:t>
        <a:bodyPr/>
        <a:lstStyle/>
        <a:p>
          <a:endParaRPr lang="en-US"/>
        </a:p>
      </dgm:t>
    </dgm:pt>
    <dgm:pt modelId="{C9F514B0-66F5-46F2-BBE5-08E51A198850}" type="pres">
      <dgm:prSet presAssocID="{4685BE0D-B7B0-45CC-831A-295B17B39848}" presName="childText" presStyleLbl="bgAcc1" presStyleIdx="19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C7787B-9D78-4625-B9C8-F1F7740F5010}" type="pres">
      <dgm:prSet presAssocID="{EAFD2D1A-4385-4566-9230-2D63262075A8}" presName="root" presStyleCnt="0"/>
      <dgm:spPr/>
    </dgm:pt>
    <dgm:pt modelId="{2634A73C-2CEE-4914-B4AC-F54E6E45EA5E}" type="pres">
      <dgm:prSet presAssocID="{EAFD2D1A-4385-4566-9230-2D63262075A8}" presName="rootComposite" presStyleCnt="0"/>
      <dgm:spPr/>
    </dgm:pt>
    <dgm:pt modelId="{48C4A93E-E275-4D72-A982-280373522D47}" type="pres">
      <dgm:prSet presAssocID="{EAFD2D1A-4385-4566-9230-2D63262075A8}" presName="rootText" presStyleLbl="node1" presStyleIdx="4" presStyleCnt="5"/>
      <dgm:spPr/>
      <dgm:t>
        <a:bodyPr/>
        <a:lstStyle/>
        <a:p>
          <a:endParaRPr lang="en-US"/>
        </a:p>
      </dgm:t>
    </dgm:pt>
    <dgm:pt modelId="{82BFDC8D-12D5-4470-8A17-A2FAC55ABA29}" type="pres">
      <dgm:prSet presAssocID="{EAFD2D1A-4385-4566-9230-2D63262075A8}" presName="rootConnector" presStyleLbl="node1" presStyleIdx="4" presStyleCnt="5"/>
      <dgm:spPr/>
      <dgm:t>
        <a:bodyPr/>
        <a:lstStyle/>
        <a:p>
          <a:endParaRPr lang="en-US"/>
        </a:p>
      </dgm:t>
    </dgm:pt>
    <dgm:pt modelId="{02087235-8F4E-45B0-831C-351D4C3250B1}" type="pres">
      <dgm:prSet presAssocID="{EAFD2D1A-4385-4566-9230-2D63262075A8}" presName="childShape" presStyleCnt="0"/>
      <dgm:spPr/>
    </dgm:pt>
    <dgm:pt modelId="{7B16E89F-AD98-4A7A-9B8A-1915A5EB1FD0}" type="pres">
      <dgm:prSet presAssocID="{C6A81F89-BB9A-4ABD-892F-31537953D604}" presName="Name13" presStyleLbl="parChTrans1D2" presStyleIdx="20" presStyleCnt="25"/>
      <dgm:spPr/>
      <dgm:t>
        <a:bodyPr/>
        <a:lstStyle/>
        <a:p>
          <a:endParaRPr lang="en-US"/>
        </a:p>
      </dgm:t>
    </dgm:pt>
    <dgm:pt modelId="{C988685B-08CB-49CB-973E-A7FAAD3A8637}" type="pres">
      <dgm:prSet presAssocID="{FB33A206-F503-4339-B4CD-6C21E96D7549}" presName="childText" presStyleLbl="bgAcc1" presStyleIdx="20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CF7D0-C84C-4E52-B37F-5FE93FF5C236}" type="pres">
      <dgm:prSet presAssocID="{C1600B37-A66F-4405-B0E8-2C1228F73496}" presName="Name13" presStyleLbl="parChTrans1D2" presStyleIdx="21" presStyleCnt="25"/>
      <dgm:spPr/>
      <dgm:t>
        <a:bodyPr/>
        <a:lstStyle/>
        <a:p>
          <a:endParaRPr lang="en-US"/>
        </a:p>
      </dgm:t>
    </dgm:pt>
    <dgm:pt modelId="{EB30EFCB-068D-443D-A6B5-62EF0122EDF8}" type="pres">
      <dgm:prSet presAssocID="{85933370-8355-4B3C-9CAB-A108D278A700}" presName="childText" presStyleLbl="bgAcc1" presStyleIdx="21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0BC84-5257-4CC9-B6F0-711A38F44D75}" type="pres">
      <dgm:prSet presAssocID="{561921FB-503D-422E-A385-D89E3D166B32}" presName="Name13" presStyleLbl="parChTrans1D2" presStyleIdx="22" presStyleCnt="25"/>
      <dgm:spPr/>
      <dgm:t>
        <a:bodyPr/>
        <a:lstStyle/>
        <a:p>
          <a:endParaRPr lang="en-US"/>
        </a:p>
      </dgm:t>
    </dgm:pt>
    <dgm:pt modelId="{993CE2D6-73DD-44B1-A0C5-48B7B4028AA0}" type="pres">
      <dgm:prSet presAssocID="{DC1B117F-FDD6-4188-B81D-703D805123AB}" presName="childText" presStyleLbl="bgAcc1" presStyleIdx="22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6E2312-9722-46A3-88D6-44F5E7B155F8}" type="pres">
      <dgm:prSet presAssocID="{0D5BADCF-52B3-4A8E-A14C-C5394E692508}" presName="Name13" presStyleLbl="parChTrans1D2" presStyleIdx="23" presStyleCnt="25"/>
      <dgm:spPr/>
      <dgm:t>
        <a:bodyPr/>
        <a:lstStyle/>
        <a:p>
          <a:endParaRPr lang="en-US"/>
        </a:p>
      </dgm:t>
    </dgm:pt>
    <dgm:pt modelId="{289CFD1B-C60C-4FE4-B5D4-48CB2A267D5F}" type="pres">
      <dgm:prSet presAssocID="{FD82A877-13AA-482E-BA16-8786E9CA137B}" presName="childText" presStyleLbl="bgAcc1" presStyleIdx="23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E411A-D14D-4E5B-BA7C-F846E493C2EC}" type="pres">
      <dgm:prSet presAssocID="{CE07ABDD-240C-40C2-B4F2-A97D6E1C53EC}" presName="Name13" presStyleLbl="parChTrans1D2" presStyleIdx="24" presStyleCnt="25"/>
      <dgm:spPr/>
      <dgm:t>
        <a:bodyPr/>
        <a:lstStyle/>
        <a:p>
          <a:endParaRPr lang="en-US"/>
        </a:p>
      </dgm:t>
    </dgm:pt>
    <dgm:pt modelId="{D8AE357C-99AA-41B3-8805-51D8E2C79E70}" type="pres">
      <dgm:prSet presAssocID="{EADBBDC4-B921-4401-9AB2-6C9C1A37492C}" presName="childText" presStyleLbl="bgAcc1" presStyleIdx="24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C9C1FD-CF62-4C8E-8957-B9C325341994}" srcId="{B315E001-DA35-4B0C-B5E1-2B4E49D61D0A}" destId="{4D2D9BF4-2A4F-4EF1-A0D4-463FE5BC6CA8}" srcOrd="2" destOrd="0" parTransId="{98AF3C95-606E-4D04-B1B6-6DBB7DBE1D44}" sibTransId="{FEE6ED12-1F1F-4E4E-BE72-1126A4E34966}"/>
    <dgm:cxn modelId="{71C909C8-F522-2C4B-9D87-F04521C24525}" type="presOf" srcId="{AC74E42C-0682-4865-A766-B90EE201BA69}" destId="{5800A7CD-1AB1-48E8-9497-822C96C39B8D}" srcOrd="0" destOrd="0" presId="urn:microsoft.com/office/officeart/2005/8/layout/hierarchy3"/>
    <dgm:cxn modelId="{94B2D4BD-6A28-4669-9790-EE5B2E05F9F2}" srcId="{29A6EB4F-5DF6-4041-B450-F20D5653AAE6}" destId="{DE3222A6-B4B7-4328-871E-2E00C34CE9B4}" srcOrd="1" destOrd="0" parTransId="{8AADBA20-5439-486D-A23B-D9174762C710}" sibTransId="{661B7E78-2284-4D6F-B9B6-B8A324210E10}"/>
    <dgm:cxn modelId="{1D0EAAFA-5D97-B548-A0FC-5E03597A35CA}" type="presOf" srcId="{B315E001-DA35-4B0C-B5E1-2B4E49D61D0A}" destId="{3548FA86-8239-42BC-8090-A3F2406EA74C}" srcOrd="0" destOrd="0" presId="urn:microsoft.com/office/officeart/2005/8/layout/hierarchy3"/>
    <dgm:cxn modelId="{3C28219C-E0EF-47E3-B98E-BBBF65D2EC8E}" srcId="{29A6EB4F-5DF6-4041-B450-F20D5653AAE6}" destId="{DB75E569-012E-45CE-84ED-136F8EECFE96}" srcOrd="4" destOrd="0" parTransId="{6EDA3B9C-CE2D-4860-89A1-6C21028D8D84}" sibTransId="{2662C42D-E15A-4D8E-866F-C1543118A4EA}"/>
    <dgm:cxn modelId="{D2A3A913-0CEA-DA4A-A4BE-0094E037EA7D}" type="presOf" srcId="{7B389DD2-5BE5-4712-BBDA-870A1CF2FE83}" destId="{61619160-1CB0-45CF-A532-BA0A4B171B32}" srcOrd="0" destOrd="0" presId="urn:microsoft.com/office/officeart/2005/8/layout/hierarchy3"/>
    <dgm:cxn modelId="{FA5DDC3F-232C-C147-BCF2-FDE9FBB30768}" type="presOf" srcId="{A6CA9446-1D2F-46E9-B8A4-837456826EEC}" destId="{8BDC8B2C-DAB9-451E-96FC-05D7962C26BA}" srcOrd="0" destOrd="0" presId="urn:microsoft.com/office/officeart/2005/8/layout/hierarchy3"/>
    <dgm:cxn modelId="{366B6102-F9DD-F547-92B5-826EE95C8293}" type="presOf" srcId="{8AADBA20-5439-486D-A23B-D9174762C710}" destId="{08E415AD-692F-4E70-BDD1-ECE00D4D772F}" srcOrd="0" destOrd="0" presId="urn:microsoft.com/office/officeart/2005/8/layout/hierarchy3"/>
    <dgm:cxn modelId="{2BFCBCFC-8519-4556-9F69-15BD1817A158}" srcId="{B315E001-DA35-4B0C-B5E1-2B4E49D61D0A}" destId="{29A6EB4F-5DF6-4041-B450-F20D5653AAE6}" srcOrd="0" destOrd="0" parTransId="{BEC9D8D9-03F2-4E0D-80EC-3A23B8BC57B9}" sibTransId="{C31727E1-B818-4064-8388-6EEEFA0861FA}"/>
    <dgm:cxn modelId="{B85221AB-D36E-4879-9EE0-C8966E596D31}" srcId="{29A6EB4F-5DF6-4041-B450-F20D5653AAE6}" destId="{05242D86-668D-43B1-B04F-A0C6127FC508}" srcOrd="0" destOrd="0" parTransId="{32902624-0518-4EC4-8F0C-10C9394FB683}" sibTransId="{96B6ECB1-11FA-448F-AF34-0BC7C268A8FC}"/>
    <dgm:cxn modelId="{EB015BD8-AF6D-CA45-BAD9-FC86F025B8A8}" type="presOf" srcId="{3ED26701-9758-4D48-8DA6-C496488C5138}" destId="{B46CF1C0-86EE-45C5-B567-6D4C40E4E37D}" srcOrd="0" destOrd="0" presId="urn:microsoft.com/office/officeart/2005/8/layout/hierarchy3"/>
    <dgm:cxn modelId="{235DB6A3-9CFF-BD48-AEDE-E55E72E628FB}" type="presOf" srcId="{32902624-0518-4EC4-8F0C-10C9394FB683}" destId="{EC7D6834-EB1E-41DC-844E-3B41CCE446C4}" srcOrd="0" destOrd="0" presId="urn:microsoft.com/office/officeart/2005/8/layout/hierarchy3"/>
    <dgm:cxn modelId="{7348E43E-3E54-446B-84F2-C9AC978119BF}" srcId="{EAFD2D1A-4385-4566-9230-2D63262075A8}" destId="{FD82A877-13AA-482E-BA16-8786E9CA137B}" srcOrd="3" destOrd="0" parTransId="{0D5BADCF-52B3-4A8E-A14C-C5394E692508}" sibTransId="{9B99793C-C78B-42D5-AEFB-4C2DCA3C8FB8}"/>
    <dgm:cxn modelId="{04676AC3-DEF9-42D9-8684-BE0E1099CE84}" srcId="{4D2D9BF4-2A4F-4EF1-A0D4-463FE5BC6CA8}" destId="{7CF2A4A7-65F5-4A8D-8320-19562454E328}" srcOrd="3" destOrd="0" parTransId="{548B01B7-2C3F-4066-8786-B879E5920780}" sibTransId="{F45664D1-7BA6-4521-B840-D4356321CE16}"/>
    <dgm:cxn modelId="{A9500184-6DFB-424A-A6C1-870DA6CCD2BF}" type="presOf" srcId="{561921FB-503D-422E-A385-D89E3D166B32}" destId="{E1A0BC84-5257-4CC9-B6F0-711A38F44D75}" srcOrd="0" destOrd="0" presId="urn:microsoft.com/office/officeart/2005/8/layout/hierarchy3"/>
    <dgm:cxn modelId="{2C798CC3-62BE-41DA-82A6-C7E562F6C83D}" srcId="{4D2D9BF4-2A4F-4EF1-A0D4-463FE5BC6CA8}" destId="{AF5AE710-837B-4286-820A-D9B5D40D06E4}" srcOrd="4" destOrd="0" parTransId="{21035DA9-EF2B-4878-B005-612449BB5AA9}" sibTransId="{FCD0C730-D4F4-45D0-ABC8-B962EE0FBBC4}"/>
    <dgm:cxn modelId="{ACBB73A8-97EA-434D-B0E3-988870155CB3}" type="presOf" srcId="{9DC1F026-97DD-4994-9140-A9873EB100C9}" destId="{E5457E13-9888-45A0-B9CF-BEA9816451C9}" srcOrd="0" destOrd="0" presId="urn:microsoft.com/office/officeart/2005/8/layout/hierarchy3"/>
    <dgm:cxn modelId="{2A967A33-377C-8045-B652-7CD9C0416BD8}" type="presOf" srcId="{91BAB408-9114-4617-A1B4-A6623C873EE4}" destId="{F576E519-E93D-4920-A9A3-ABCFB2ECA0C3}" srcOrd="0" destOrd="0" presId="urn:microsoft.com/office/officeart/2005/8/layout/hierarchy3"/>
    <dgm:cxn modelId="{D44435DB-2F44-1C4C-AE74-84E66CBD0A51}" type="presOf" srcId="{8DC190BB-2B14-47E2-ADFE-E5DD8F4157E9}" destId="{CB585DD3-A1EC-447F-A087-2310017B95B3}" srcOrd="0" destOrd="0" presId="urn:microsoft.com/office/officeart/2005/8/layout/hierarchy3"/>
    <dgm:cxn modelId="{77950145-51A2-8F42-BB63-84A579F8D287}" type="presOf" srcId="{8E149C2B-2902-44E6-9484-C53F91329D62}" destId="{55B9E858-A815-4BE9-8487-5BB0BDF35C9D}" srcOrd="0" destOrd="0" presId="urn:microsoft.com/office/officeart/2005/8/layout/hierarchy3"/>
    <dgm:cxn modelId="{EB7B5526-8AAD-A04C-8B6F-DF642FBFD328}" type="presOf" srcId="{85933370-8355-4B3C-9CAB-A108D278A700}" destId="{EB30EFCB-068D-443D-A6B5-62EF0122EDF8}" srcOrd="0" destOrd="0" presId="urn:microsoft.com/office/officeart/2005/8/layout/hierarchy3"/>
    <dgm:cxn modelId="{E7A6B4A6-4ABB-314D-9BCC-CE03E873026D}" type="presOf" srcId="{C8073FD3-D174-4B18-8EDA-A10639D40E1F}" destId="{71B39832-2F6D-442F-A283-79DB1899CE9E}" srcOrd="1" destOrd="0" presId="urn:microsoft.com/office/officeart/2005/8/layout/hierarchy3"/>
    <dgm:cxn modelId="{D71A99C9-567F-DD41-B7B0-65C1515C9841}" type="presOf" srcId="{5D868FA1-9E89-4A5F-938B-AF901DA78A04}" destId="{9CC0A401-01EF-4A79-81D4-6CE19C64F820}" srcOrd="0" destOrd="0" presId="urn:microsoft.com/office/officeart/2005/8/layout/hierarchy3"/>
    <dgm:cxn modelId="{5F9942C4-B823-EC47-9CD6-DA3BB64512DA}" type="presOf" srcId="{DB75E569-012E-45CE-84ED-136F8EECFE96}" destId="{E8B6289C-46C5-422D-A060-F7147C1D092B}" srcOrd="0" destOrd="0" presId="urn:microsoft.com/office/officeart/2005/8/layout/hierarchy3"/>
    <dgm:cxn modelId="{C30D38B2-2952-044C-A64E-483DCBAB037C}" type="presOf" srcId="{B8048CEC-C919-4634-A542-350878A73B56}" destId="{0E3E89FE-3861-44E6-9C17-96FEC8D33892}" srcOrd="0" destOrd="0" presId="urn:microsoft.com/office/officeart/2005/8/layout/hierarchy3"/>
    <dgm:cxn modelId="{2520DA1F-7C2F-844C-B93D-547552E43E82}" type="presOf" srcId="{ADE4066F-128A-4417-A169-4C8B9FBB5D3B}" destId="{CF569219-7655-4B31-989C-E80C43478699}" srcOrd="0" destOrd="0" presId="urn:microsoft.com/office/officeart/2005/8/layout/hierarchy3"/>
    <dgm:cxn modelId="{F67678B7-A002-DA46-B5D5-6613423B55F4}" type="presOf" srcId="{6A7692A9-E1C6-42B2-8122-0D5422E8E0D8}" destId="{729BDE6B-4D14-4976-A53B-A9F5218653E8}" srcOrd="0" destOrd="0" presId="urn:microsoft.com/office/officeart/2005/8/layout/hierarchy3"/>
    <dgm:cxn modelId="{F8FA34D8-CC4A-2747-8471-9E7C37488D6F}" type="presOf" srcId="{D27D03EE-11AC-447F-9D5D-EEBEE6B02762}" destId="{17A14434-34ED-4FEA-B529-95496FEB7746}" srcOrd="0" destOrd="0" presId="urn:microsoft.com/office/officeart/2005/8/layout/hierarchy3"/>
    <dgm:cxn modelId="{7818529C-603C-1F46-9292-D64689DB09A5}" type="presOf" srcId="{05242D86-668D-43B1-B04F-A0C6127FC508}" destId="{88EB13A9-C70F-4D9C-AB58-D3041FDA362E}" srcOrd="0" destOrd="0" presId="urn:microsoft.com/office/officeart/2005/8/layout/hierarchy3"/>
    <dgm:cxn modelId="{711F2DEE-EC35-DA4C-9938-4E534DEF507F}" type="presOf" srcId="{EADBBDC4-B921-4401-9AB2-6C9C1A37492C}" destId="{D8AE357C-99AA-41B3-8805-51D8E2C79E70}" srcOrd="0" destOrd="0" presId="urn:microsoft.com/office/officeart/2005/8/layout/hierarchy3"/>
    <dgm:cxn modelId="{EF280B00-1C89-44E7-8C41-F690CF66B4B8}" srcId="{EAFD2D1A-4385-4566-9230-2D63262075A8}" destId="{FB33A206-F503-4339-B4CD-6C21E96D7549}" srcOrd="0" destOrd="0" parTransId="{C6A81F89-BB9A-4ABD-892F-31537953D604}" sibTransId="{860E25F8-5BC1-43E7-BFF1-ECB6A3DAC4E9}"/>
    <dgm:cxn modelId="{575A50B1-2A8F-7C44-B98C-9149A656B03A}" type="presOf" srcId="{CE07ABDD-240C-40C2-B4F2-A97D6E1C53EC}" destId="{55EE411A-D14D-4E5B-BA7C-F846E493C2EC}" srcOrd="0" destOrd="0" presId="urn:microsoft.com/office/officeart/2005/8/layout/hierarchy3"/>
    <dgm:cxn modelId="{0523E162-B307-5841-B157-74B2D3D3264F}" type="presOf" srcId="{4B9F4B57-0CEF-4EF1-908A-B139086C329F}" destId="{093B678C-BB5A-4400-A5A0-7B29B867F34C}" srcOrd="0" destOrd="0" presId="urn:microsoft.com/office/officeart/2005/8/layout/hierarchy3"/>
    <dgm:cxn modelId="{BD74BEE3-CDDE-2841-8817-157C167E653C}" type="presOf" srcId="{DC1B117F-FDD6-4188-B81D-703D805123AB}" destId="{993CE2D6-73DD-44B1-A0C5-48B7B4028AA0}" srcOrd="0" destOrd="0" presId="urn:microsoft.com/office/officeart/2005/8/layout/hierarchy3"/>
    <dgm:cxn modelId="{D5EB7885-8333-6F4B-8EB0-B26FD62FB251}" type="presOf" srcId="{35FBBDD0-6AE5-47FC-9889-FDA46A8F9751}" destId="{AC90D8D7-832A-4D9C-8E16-F7264A1FA21B}" srcOrd="0" destOrd="0" presId="urn:microsoft.com/office/officeart/2005/8/layout/hierarchy3"/>
    <dgm:cxn modelId="{A42895E8-FB38-CB49-92B6-525069B19624}" type="presOf" srcId="{47AB90CC-09F0-4F2A-A120-11B1F234B8FC}" destId="{DB2D6068-C181-419C-84A0-2ADC7EDB11B0}" srcOrd="0" destOrd="0" presId="urn:microsoft.com/office/officeart/2005/8/layout/hierarchy3"/>
    <dgm:cxn modelId="{EF9951BF-2E29-B64D-A8DE-4F80CD16C108}" type="presOf" srcId="{E3527A7A-39E2-49B7-A4CF-6599B802B67E}" destId="{EFCA252A-FFB4-4873-B0F2-ACAA1E61F8A9}" srcOrd="0" destOrd="0" presId="urn:microsoft.com/office/officeart/2005/8/layout/hierarchy3"/>
    <dgm:cxn modelId="{D4B21AEC-8F8B-EA42-A8F4-511EC6224F94}" type="presOf" srcId="{5BED3178-8FE8-44CD-ADF2-FF51E935C7DF}" destId="{3F2D094F-76A5-4C50-9A3E-A6728A2603F2}" srcOrd="0" destOrd="0" presId="urn:microsoft.com/office/officeart/2005/8/layout/hierarchy3"/>
    <dgm:cxn modelId="{F3289DBF-B632-FA42-ADC4-47F6CE4B8B6C}" type="presOf" srcId="{AF5AE710-837B-4286-820A-D9B5D40D06E4}" destId="{521B4E01-5064-47E1-82A8-23617FB3B0D7}" srcOrd="0" destOrd="0" presId="urn:microsoft.com/office/officeart/2005/8/layout/hierarchy3"/>
    <dgm:cxn modelId="{EFCFC349-12B9-C54E-94BE-B43672357755}" type="presOf" srcId="{4D2D9BF4-2A4F-4EF1-A0D4-463FE5BC6CA8}" destId="{8536AEEB-B851-49F0-A42F-FF91A1D0B54E}" srcOrd="1" destOrd="0" presId="urn:microsoft.com/office/officeart/2005/8/layout/hierarchy3"/>
    <dgm:cxn modelId="{68F5FA32-97B4-934E-9245-53A9B1F8AC79}" type="presOf" srcId="{29A6EB4F-5DF6-4041-B450-F20D5653AAE6}" destId="{04E31D00-CE15-41E2-A9BA-C0B6C966CB82}" srcOrd="1" destOrd="0" presId="urn:microsoft.com/office/officeart/2005/8/layout/hierarchy3"/>
    <dgm:cxn modelId="{F7EF1D62-9D04-F64C-832A-4807C32AE237}" type="presOf" srcId="{4685BE0D-B7B0-45CC-831A-295B17B39848}" destId="{C9F514B0-66F5-46F2-BBE5-08E51A198850}" srcOrd="0" destOrd="0" presId="urn:microsoft.com/office/officeart/2005/8/layout/hierarchy3"/>
    <dgm:cxn modelId="{7A0CEC59-57C8-7145-8B01-BC6B0EB8875D}" type="presOf" srcId="{548B01B7-2C3F-4066-8786-B879E5920780}" destId="{0599CD70-8232-4D5A-A6AC-B567AB3C1539}" srcOrd="0" destOrd="0" presId="urn:microsoft.com/office/officeart/2005/8/layout/hierarchy3"/>
    <dgm:cxn modelId="{E86EA2E5-B980-8447-924A-337AF2EA1811}" type="presOf" srcId="{2BEC3CD3-B80D-40CF-85D5-87C50F79CA2C}" destId="{927A2C4A-CE50-45E7-8538-B946F5B7B4DC}" srcOrd="0" destOrd="0" presId="urn:microsoft.com/office/officeart/2005/8/layout/hierarchy3"/>
    <dgm:cxn modelId="{652DE2D4-9698-4BD3-90A4-E1862856C490}" srcId="{C8073FD3-D174-4B18-8EDA-A10639D40E1F}" destId="{ADE4066F-128A-4417-A169-4C8B9FBB5D3B}" srcOrd="0" destOrd="0" parTransId="{19D32168-D859-4003-9429-0953876A3973}" sibTransId="{B4C08659-B378-4273-B54C-D405634E12CA}"/>
    <dgm:cxn modelId="{657E5B54-D6A4-BA48-8303-4DB93032B1A2}" type="presOf" srcId="{C6A81F89-BB9A-4ABD-892F-31537953D604}" destId="{7B16E89F-AD98-4A7A-9B8A-1915A5EB1FD0}" srcOrd="0" destOrd="0" presId="urn:microsoft.com/office/officeart/2005/8/layout/hierarchy3"/>
    <dgm:cxn modelId="{838DA04F-1EA3-433D-ABA0-8271CF47221A}" srcId="{C8073FD3-D174-4B18-8EDA-A10639D40E1F}" destId="{6A7692A9-E1C6-42B2-8122-0D5422E8E0D8}" srcOrd="2" destOrd="0" parTransId="{2BEC3CD3-B80D-40CF-85D5-87C50F79CA2C}" sibTransId="{13D7622B-190F-4B30-9A42-9BBDD0E357FD}"/>
    <dgm:cxn modelId="{17562D60-12F1-F949-9F47-2B73CA5B08E1}" type="presOf" srcId="{29A6EB4F-5DF6-4041-B450-F20D5653AAE6}" destId="{5C7D6F54-3F77-4888-8E56-083F91A8B03C}" srcOrd="0" destOrd="0" presId="urn:microsoft.com/office/officeart/2005/8/layout/hierarchy3"/>
    <dgm:cxn modelId="{B61D88F0-4674-D243-BCF7-638FE0B96C69}" type="presOf" srcId="{6EDA3B9C-CE2D-4860-89A1-6C21028D8D84}" destId="{A43E5D42-2468-4A2A-AD64-D5C0909E2971}" srcOrd="0" destOrd="0" presId="urn:microsoft.com/office/officeart/2005/8/layout/hierarchy3"/>
    <dgm:cxn modelId="{42D17FF1-F1C6-4BDA-A194-F00D582B8029}" srcId="{5BED3178-8FE8-44CD-ADF2-FF51E935C7DF}" destId="{47AB90CC-09F0-4F2A-A120-11B1F234B8FC}" srcOrd="2" destOrd="0" parTransId="{8E149C2B-2902-44E6-9484-C53F91329D62}" sibTransId="{44D41884-CD61-4F66-A385-51FAEF538514}"/>
    <dgm:cxn modelId="{92624734-73DB-3E49-B650-F378BC7B2A17}" type="presOf" srcId="{462194CF-5B82-4027-A431-B1493CCDE78D}" destId="{C6770FE6-2D28-45B3-97FB-DBEC799E48BA}" srcOrd="0" destOrd="0" presId="urn:microsoft.com/office/officeart/2005/8/layout/hierarchy3"/>
    <dgm:cxn modelId="{8B75CB00-DA7D-694C-93C9-CBD72891C52D}" type="presOf" srcId="{4D2D9BF4-2A4F-4EF1-A0D4-463FE5BC6CA8}" destId="{54D344DF-FFA0-47F2-9B5F-62DC1D2E27BB}" srcOrd="0" destOrd="0" presId="urn:microsoft.com/office/officeart/2005/8/layout/hierarchy3"/>
    <dgm:cxn modelId="{F6DF5E27-B1C5-6C4C-9942-6F5AA8505B22}" type="presOf" srcId="{9300B81A-3231-4506-9814-6A234F8E3DF3}" destId="{15E2AEE6-8733-4992-9ADA-6BB4CB0176C0}" srcOrd="0" destOrd="0" presId="urn:microsoft.com/office/officeart/2005/8/layout/hierarchy3"/>
    <dgm:cxn modelId="{F7603623-6BF4-452C-8C2C-FDFF134A2224}" srcId="{EAFD2D1A-4385-4566-9230-2D63262075A8}" destId="{85933370-8355-4B3C-9CAB-A108D278A700}" srcOrd="1" destOrd="0" parTransId="{C1600B37-A66F-4405-B0E8-2C1228F73496}" sibTransId="{235FFA7B-AEF8-4D2B-95B7-CF5C21927BD0}"/>
    <dgm:cxn modelId="{384482AC-D2E6-4B42-B890-55930369DF32}" srcId="{B315E001-DA35-4B0C-B5E1-2B4E49D61D0A}" destId="{C8073FD3-D174-4B18-8EDA-A10639D40E1F}" srcOrd="3" destOrd="0" parTransId="{5F83BB8A-9806-42DC-8025-5B1B584C8B09}" sibTransId="{7B4D407C-DBB7-4CEC-BF1A-739F46935C93}"/>
    <dgm:cxn modelId="{62AA1EEC-3ABE-452D-8BC9-BE99476C866D}" srcId="{5BED3178-8FE8-44CD-ADF2-FF51E935C7DF}" destId="{13FC42FC-23EE-4D1B-BF43-E80DC1BF81E6}" srcOrd="3" destOrd="0" parTransId="{91BAB408-9114-4617-A1B4-A6623C873EE4}" sibTransId="{00F6EE00-0DB9-4F25-AACB-1AA3F7679CC3}"/>
    <dgm:cxn modelId="{138E1EBB-9225-0142-B726-F18498815143}" type="presOf" srcId="{5BED3178-8FE8-44CD-ADF2-FF51E935C7DF}" destId="{751615B3-77B6-4B68-B500-EAEBCCB068AD}" srcOrd="1" destOrd="0" presId="urn:microsoft.com/office/officeart/2005/8/layout/hierarchy3"/>
    <dgm:cxn modelId="{5131F843-754D-404F-963E-D59C9E708348}" srcId="{EAFD2D1A-4385-4566-9230-2D63262075A8}" destId="{DC1B117F-FDD6-4188-B81D-703D805123AB}" srcOrd="2" destOrd="0" parTransId="{561921FB-503D-422E-A385-D89E3D166B32}" sibTransId="{59B1CEC9-223F-4EA8-B488-99006DAECBFF}"/>
    <dgm:cxn modelId="{5436ED0C-EB06-3749-B4F7-41836339D3D1}" type="presOf" srcId="{19D32168-D859-4003-9429-0953876A3973}" destId="{463089AA-4638-467A-B46E-B67C6527D780}" srcOrd="0" destOrd="0" presId="urn:microsoft.com/office/officeart/2005/8/layout/hierarchy3"/>
    <dgm:cxn modelId="{DC589EDB-E754-48D1-82D6-205AA45A1CE3}" srcId="{4D2D9BF4-2A4F-4EF1-A0D4-463FE5BC6CA8}" destId="{B55358F8-5880-4FDE-9F61-E0C111FB0082}" srcOrd="2" destOrd="0" parTransId="{8DC190BB-2B14-47E2-ADFE-E5DD8F4157E9}" sibTransId="{F8245A24-8412-4700-8E76-6D5E6A152B2B}"/>
    <dgm:cxn modelId="{0257AEA5-ED89-074E-AB2C-534F010C7BFD}" type="presOf" srcId="{EAFD2D1A-4385-4566-9230-2D63262075A8}" destId="{82BFDC8D-12D5-4470-8A17-A2FAC55ABA29}" srcOrd="1" destOrd="0" presId="urn:microsoft.com/office/officeart/2005/8/layout/hierarchy3"/>
    <dgm:cxn modelId="{BC7EE76F-4009-413B-B4C0-21CEB5312B54}" srcId="{EAFD2D1A-4385-4566-9230-2D63262075A8}" destId="{EADBBDC4-B921-4401-9AB2-6C9C1A37492C}" srcOrd="4" destOrd="0" parTransId="{CE07ABDD-240C-40C2-B4F2-A97D6E1C53EC}" sibTransId="{E4637B14-3499-4ECA-874F-2BA29B05B210}"/>
    <dgm:cxn modelId="{77DF1EF6-F5F1-D948-8C34-40D8787B3BAE}" type="presOf" srcId="{F4AF4CCF-F32F-4F8D-A3CB-5030C23F8C0F}" destId="{FEDFC39B-9EC8-4CC3-B75F-5940E02AF781}" srcOrd="0" destOrd="0" presId="urn:microsoft.com/office/officeart/2005/8/layout/hierarchy3"/>
    <dgm:cxn modelId="{888FDF8E-1033-40A1-9CD9-AD365526FDB6}" srcId="{C8073FD3-D174-4B18-8EDA-A10639D40E1F}" destId="{5D868FA1-9E89-4A5F-938B-AF901DA78A04}" srcOrd="3" destOrd="0" parTransId="{297429BB-4124-44F6-920C-7EBF5C75DC32}" sibTransId="{6E2FD833-5FE9-42E8-B6F4-C876695103D1}"/>
    <dgm:cxn modelId="{488D7401-A0F8-435C-949D-1903BF5637C2}" srcId="{5BED3178-8FE8-44CD-ADF2-FF51E935C7DF}" destId="{AC74E42C-0682-4865-A766-B90EE201BA69}" srcOrd="4" destOrd="0" parTransId="{63161E38-1F75-4807-825D-E09E2BBA17FB}" sibTransId="{961442C0-EE69-4086-BA53-36DD6127621D}"/>
    <dgm:cxn modelId="{F32D5629-A2CC-3347-AC19-7642FBFC6DB1}" type="presOf" srcId="{C8073FD3-D174-4B18-8EDA-A10639D40E1F}" destId="{A133BEA1-17AE-4A6E-B0D1-195DC986085C}" srcOrd="0" destOrd="0" presId="urn:microsoft.com/office/officeart/2005/8/layout/hierarchy3"/>
    <dgm:cxn modelId="{171D25F9-1DF8-7448-BEB4-A971FD25768B}" type="presOf" srcId="{FB33A206-F503-4339-B4CD-6C21E96D7549}" destId="{C988685B-08CB-49CB-973E-A7FAAD3A8637}" srcOrd="0" destOrd="0" presId="urn:microsoft.com/office/officeart/2005/8/layout/hierarchy3"/>
    <dgm:cxn modelId="{07917380-80E5-D747-A754-A6703824D741}" type="presOf" srcId="{ABFDB6B2-5E71-4C71-914C-5CE9EA9E3703}" destId="{BE43E79A-33C4-4446-949C-E138640CFC27}" srcOrd="0" destOrd="0" presId="urn:microsoft.com/office/officeart/2005/8/layout/hierarchy3"/>
    <dgm:cxn modelId="{22588C1B-E41D-4B46-8BE3-62A8DD21AAF5}" type="presOf" srcId="{339E359A-607B-4CAA-B38C-E220BA2908CB}" destId="{DC82EBE0-DC86-4C9D-AFFD-5A44BDE76B93}" srcOrd="0" destOrd="0" presId="urn:microsoft.com/office/officeart/2005/8/layout/hierarchy3"/>
    <dgm:cxn modelId="{620F6F20-D5D7-AC42-A08A-745278F00A95}" type="presOf" srcId="{B55358F8-5880-4FDE-9F61-E0C111FB0082}" destId="{54F9CA5B-9C7A-4CB8-9E52-81E46E1203F4}" srcOrd="0" destOrd="0" presId="urn:microsoft.com/office/officeart/2005/8/layout/hierarchy3"/>
    <dgm:cxn modelId="{664A6BE1-586D-BE4B-8106-32BE847D2011}" type="presOf" srcId="{C1600B37-A66F-4405-B0E8-2C1228F73496}" destId="{F8FCF7D0-C84C-4E52-B37F-5FE93FF5C236}" srcOrd="0" destOrd="0" presId="urn:microsoft.com/office/officeart/2005/8/layout/hierarchy3"/>
    <dgm:cxn modelId="{726C31A4-2381-2342-90A3-6C6C8512FE94}" type="presOf" srcId="{13FC42FC-23EE-4D1B-BF43-E80DC1BF81E6}" destId="{352D4C88-543B-419E-AC75-AB26C338C99F}" srcOrd="0" destOrd="0" presId="urn:microsoft.com/office/officeart/2005/8/layout/hierarchy3"/>
    <dgm:cxn modelId="{C675ED24-8CD6-4BEA-A497-5B08B584EB2F}" srcId="{C8073FD3-D174-4B18-8EDA-A10639D40E1F}" destId="{6B6F0928-671D-41C4-9CB8-0EE4C5049DB6}" srcOrd="1" destOrd="0" parTransId="{462194CF-5B82-4027-A431-B1493CCDE78D}" sibTransId="{78AD3155-88EB-4B10-9228-D24EEB25896E}"/>
    <dgm:cxn modelId="{FAFFE1F8-C94B-C84F-9E0B-CE1165F9726B}" type="presOf" srcId="{FD82A877-13AA-482E-BA16-8786E9CA137B}" destId="{289CFD1B-C60C-4FE4-B5D4-48CB2A267D5F}" srcOrd="0" destOrd="0" presId="urn:microsoft.com/office/officeart/2005/8/layout/hierarchy3"/>
    <dgm:cxn modelId="{880A89D6-4E9F-4222-B58C-443B9EB3084F}" srcId="{B315E001-DA35-4B0C-B5E1-2B4E49D61D0A}" destId="{5BED3178-8FE8-44CD-ADF2-FF51E935C7DF}" srcOrd="1" destOrd="0" parTransId="{480A24F4-40F7-4089-AB7F-CBFCB4913419}" sibTransId="{9ACD1ACC-F783-42D8-8778-81F1352784E5}"/>
    <dgm:cxn modelId="{D1FBF4F7-6FDD-4D98-AE2B-0AB8DA4D7B15}" srcId="{4D2D9BF4-2A4F-4EF1-A0D4-463FE5BC6CA8}" destId="{A6CA9446-1D2F-46E9-B8A4-837456826EEC}" srcOrd="1" destOrd="0" parTransId="{35FBBDD0-6AE5-47FC-9889-FDA46A8F9751}" sibTransId="{ECEEE821-49BF-466C-BFEE-C3AE137168B0}"/>
    <dgm:cxn modelId="{31AD2270-18C3-7448-95A8-DD54E14EC036}" type="presOf" srcId="{0D5BADCF-52B3-4A8E-A14C-C5394E692508}" destId="{836E2312-9722-46A3-88D6-44F5E7B155F8}" srcOrd="0" destOrd="0" presId="urn:microsoft.com/office/officeart/2005/8/layout/hierarchy3"/>
    <dgm:cxn modelId="{2C55ECFB-09A3-244E-A4DC-E12FF7849DF6}" type="presOf" srcId="{21035DA9-EF2B-4878-B005-612449BB5AA9}" destId="{7C2A29C2-99E3-4593-9118-FE29AD22C3DB}" srcOrd="0" destOrd="0" presId="urn:microsoft.com/office/officeart/2005/8/layout/hierarchy3"/>
    <dgm:cxn modelId="{61732261-B727-4930-AE36-B853699A6648}" srcId="{4D2D9BF4-2A4F-4EF1-A0D4-463FE5BC6CA8}" destId="{339E359A-607B-4CAA-B38C-E220BA2908CB}" srcOrd="0" destOrd="0" parTransId="{9300B81A-3231-4506-9814-6A234F8E3DF3}" sibTransId="{AFEBC224-DC6C-44AE-BB06-0F351202F883}"/>
    <dgm:cxn modelId="{5932A2FE-3577-485A-89D5-2234E254E6A6}" srcId="{C8073FD3-D174-4B18-8EDA-A10639D40E1F}" destId="{4685BE0D-B7B0-45CC-831A-295B17B39848}" srcOrd="4" destOrd="0" parTransId="{D27D03EE-11AC-447F-9D5D-EEBEE6B02762}" sibTransId="{EA565C05-F56C-4CF4-B90E-E1D2726C366D}"/>
    <dgm:cxn modelId="{56D8DA96-8947-45F8-AF90-A0FFFEA7A4CF}" srcId="{5BED3178-8FE8-44CD-ADF2-FF51E935C7DF}" destId="{9DC1F026-97DD-4994-9140-A9873EB100C9}" srcOrd="0" destOrd="0" parTransId="{F4AF4CCF-F32F-4F8D-A3CB-5030C23F8C0F}" sibTransId="{781F0FA1-A774-43ED-A4E3-D51FBDC99B06}"/>
    <dgm:cxn modelId="{7F5CB9BD-1423-E641-9198-1698DA4DECD2}" type="presOf" srcId="{DE3222A6-B4B7-4328-871E-2E00C34CE9B4}" destId="{50169A40-39B5-4E0C-96C0-318C125B1844}" srcOrd="0" destOrd="0" presId="urn:microsoft.com/office/officeart/2005/8/layout/hierarchy3"/>
    <dgm:cxn modelId="{1A22B512-A821-D34A-A070-27F499140BA2}" type="presOf" srcId="{63161E38-1F75-4807-825D-E09E2BBA17FB}" destId="{7BEF45CA-7651-473B-9C9C-6B51D8CEB285}" srcOrd="0" destOrd="0" presId="urn:microsoft.com/office/officeart/2005/8/layout/hierarchy3"/>
    <dgm:cxn modelId="{FC4E8E79-305B-784E-BAF9-C4DC3A5AF44E}" type="presOf" srcId="{297429BB-4124-44F6-920C-7EBF5C75DC32}" destId="{CF91B3C0-BB50-473C-96B8-DF68AB150F87}" srcOrd="0" destOrd="0" presId="urn:microsoft.com/office/officeart/2005/8/layout/hierarchy3"/>
    <dgm:cxn modelId="{E72AA6E1-B8A7-448D-9E2B-E20DF5639F06}" srcId="{29A6EB4F-5DF6-4041-B450-F20D5653AAE6}" destId="{ABFDB6B2-5E71-4C71-914C-5CE9EA9E3703}" srcOrd="2" destOrd="0" parTransId="{7B389DD2-5BE5-4712-BBDA-870A1CF2FE83}" sibTransId="{5B678277-F70B-4DAC-9C6D-3AC08072B676}"/>
    <dgm:cxn modelId="{F630DAA4-6F1F-0844-8130-10661B8B6896}" type="presOf" srcId="{EAFD2D1A-4385-4566-9230-2D63262075A8}" destId="{48C4A93E-E275-4D72-A982-280373522D47}" srcOrd="0" destOrd="0" presId="urn:microsoft.com/office/officeart/2005/8/layout/hierarchy3"/>
    <dgm:cxn modelId="{19FF2D2B-559A-3945-A98D-99F0F4CB6F43}" type="presOf" srcId="{7CF2A4A7-65F5-4A8D-8320-19562454E328}" destId="{9EA8C3E0-63B9-43AC-82BE-4224598391DD}" srcOrd="0" destOrd="0" presId="urn:microsoft.com/office/officeart/2005/8/layout/hierarchy3"/>
    <dgm:cxn modelId="{588D2032-70E9-4749-A240-1DC2CEA4C9A8}" srcId="{29A6EB4F-5DF6-4041-B450-F20D5653AAE6}" destId="{E3527A7A-39E2-49B7-A4CF-6599B802B67E}" srcOrd="3" destOrd="0" parTransId="{4B9F4B57-0CEF-4EF1-908A-B139086C329F}" sibTransId="{9C3F2165-4338-474E-865C-C1557D4FF986}"/>
    <dgm:cxn modelId="{2ABBEFDC-3A8C-44EC-944E-465A6721DDB4}" srcId="{B315E001-DA35-4B0C-B5E1-2B4E49D61D0A}" destId="{EAFD2D1A-4385-4566-9230-2D63262075A8}" srcOrd="4" destOrd="0" parTransId="{B633041C-48E1-4706-93AA-06960BF6A793}" sibTransId="{D8D40E37-F90E-4CCC-A95F-10662C1FEF89}"/>
    <dgm:cxn modelId="{13593821-7F53-4032-92F6-E1D1E1071C22}" srcId="{5BED3178-8FE8-44CD-ADF2-FF51E935C7DF}" destId="{3ED26701-9758-4D48-8DA6-C496488C5138}" srcOrd="1" destOrd="0" parTransId="{B8048CEC-C919-4634-A542-350878A73B56}" sibTransId="{00B1FD69-3D51-4F8B-A096-B6C252678DE6}"/>
    <dgm:cxn modelId="{C0A3A382-0DA2-E247-9968-DB02A0898676}" type="presOf" srcId="{6B6F0928-671D-41C4-9CB8-0EE4C5049DB6}" destId="{50AADB37-4500-4826-97D1-89DA4E74130D}" srcOrd="0" destOrd="0" presId="urn:microsoft.com/office/officeart/2005/8/layout/hierarchy3"/>
    <dgm:cxn modelId="{DB31193E-506C-CC4C-BC72-8FFAF71FC3C4}" type="presParOf" srcId="{3548FA86-8239-42BC-8090-A3F2406EA74C}" destId="{749B51B2-512C-4429-B5A8-9EC0AAB68103}" srcOrd="0" destOrd="0" presId="urn:microsoft.com/office/officeart/2005/8/layout/hierarchy3"/>
    <dgm:cxn modelId="{0819997D-94BD-A34E-BB42-E9E521FE25C4}" type="presParOf" srcId="{749B51B2-512C-4429-B5A8-9EC0AAB68103}" destId="{9408D105-3019-4984-AC22-3F5DFEF911D5}" srcOrd="0" destOrd="0" presId="urn:microsoft.com/office/officeart/2005/8/layout/hierarchy3"/>
    <dgm:cxn modelId="{CE08FE40-4F37-A74B-AB3A-6CC5BBCA7031}" type="presParOf" srcId="{9408D105-3019-4984-AC22-3F5DFEF911D5}" destId="{5C7D6F54-3F77-4888-8E56-083F91A8B03C}" srcOrd="0" destOrd="0" presId="urn:microsoft.com/office/officeart/2005/8/layout/hierarchy3"/>
    <dgm:cxn modelId="{983A40E5-DD36-9146-B386-A5C5AAE74ECB}" type="presParOf" srcId="{9408D105-3019-4984-AC22-3F5DFEF911D5}" destId="{04E31D00-CE15-41E2-A9BA-C0B6C966CB82}" srcOrd="1" destOrd="0" presId="urn:microsoft.com/office/officeart/2005/8/layout/hierarchy3"/>
    <dgm:cxn modelId="{C7F4EDD2-1944-C342-9C3B-58801C3E20CC}" type="presParOf" srcId="{749B51B2-512C-4429-B5A8-9EC0AAB68103}" destId="{8EB4AF2D-7A1C-4A60-B97B-ABA89D48D4D5}" srcOrd="1" destOrd="0" presId="urn:microsoft.com/office/officeart/2005/8/layout/hierarchy3"/>
    <dgm:cxn modelId="{314F6042-6262-4E47-AF95-5C8BD0BE3390}" type="presParOf" srcId="{8EB4AF2D-7A1C-4A60-B97B-ABA89D48D4D5}" destId="{EC7D6834-EB1E-41DC-844E-3B41CCE446C4}" srcOrd="0" destOrd="0" presId="urn:microsoft.com/office/officeart/2005/8/layout/hierarchy3"/>
    <dgm:cxn modelId="{684A3EF4-F2E6-E243-88DA-373607EEA57E}" type="presParOf" srcId="{8EB4AF2D-7A1C-4A60-B97B-ABA89D48D4D5}" destId="{88EB13A9-C70F-4D9C-AB58-D3041FDA362E}" srcOrd="1" destOrd="0" presId="urn:microsoft.com/office/officeart/2005/8/layout/hierarchy3"/>
    <dgm:cxn modelId="{5BC9212E-25CA-7B46-AD2A-7CB279EA2A83}" type="presParOf" srcId="{8EB4AF2D-7A1C-4A60-B97B-ABA89D48D4D5}" destId="{08E415AD-692F-4E70-BDD1-ECE00D4D772F}" srcOrd="2" destOrd="0" presId="urn:microsoft.com/office/officeart/2005/8/layout/hierarchy3"/>
    <dgm:cxn modelId="{1C1286E5-A2CB-6C48-87F4-300A44CC7F4D}" type="presParOf" srcId="{8EB4AF2D-7A1C-4A60-B97B-ABA89D48D4D5}" destId="{50169A40-39B5-4E0C-96C0-318C125B1844}" srcOrd="3" destOrd="0" presId="urn:microsoft.com/office/officeart/2005/8/layout/hierarchy3"/>
    <dgm:cxn modelId="{5049CBBA-C389-134B-9C42-F00240B60426}" type="presParOf" srcId="{8EB4AF2D-7A1C-4A60-B97B-ABA89D48D4D5}" destId="{61619160-1CB0-45CF-A532-BA0A4B171B32}" srcOrd="4" destOrd="0" presId="urn:microsoft.com/office/officeart/2005/8/layout/hierarchy3"/>
    <dgm:cxn modelId="{E9687AC1-F810-BD4D-B40C-09E25B1C846A}" type="presParOf" srcId="{8EB4AF2D-7A1C-4A60-B97B-ABA89D48D4D5}" destId="{BE43E79A-33C4-4446-949C-E138640CFC27}" srcOrd="5" destOrd="0" presId="urn:microsoft.com/office/officeart/2005/8/layout/hierarchy3"/>
    <dgm:cxn modelId="{723CFA59-F2DE-9F45-8E78-55EDC6A417AB}" type="presParOf" srcId="{8EB4AF2D-7A1C-4A60-B97B-ABA89D48D4D5}" destId="{093B678C-BB5A-4400-A5A0-7B29B867F34C}" srcOrd="6" destOrd="0" presId="urn:microsoft.com/office/officeart/2005/8/layout/hierarchy3"/>
    <dgm:cxn modelId="{BA628D80-5B6E-FA42-99D1-B50939D45F29}" type="presParOf" srcId="{8EB4AF2D-7A1C-4A60-B97B-ABA89D48D4D5}" destId="{EFCA252A-FFB4-4873-B0F2-ACAA1E61F8A9}" srcOrd="7" destOrd="0" presId="urn:microsoft.com/office/officeart/2005/8/layout/hierarchy3"/>
    <dgm:cxn modelId="{7EF730C2-C326-3043-8CB0-EAF00AEA2E41}" type="presParOf" srcId="{8EB4AF2D-7A1C-4A60-B97B-ABA89D48D4D5}" destId="{A43E5D42-2468-4A2A-AD64-D5C0909E2971}" srcOrd="8" destOrd="0" presId="urn:microsoft.com/office/officeart/2005/8/layout/hierarchy3"/>
    <dgm:cxn modelId="{D229A6CC-296C-5E49-926C-83B019866162}" type="presParOf" srcId="{8EB4AF2D-7A1C-4A60-B97B-ABA89D48D4D5}" destId="{E8B6289C-46C5-422D-A060-F7147C1D092B}" srcOrd="9" destOrd="0" presId="urn:microsoft.com/office/officeart/2005/8/layout/hierarchy3"/>
    <dgm:cxn modelId="{B053D73C-155C-A241-B0D7-094F4A98AE64}" type="presParOf" srcId="{3548FA86-8239-42BC-8090-A3F2406EA74C}" destId="{CD841BF0-0DC1-49AA-B1EA-629C1B0DEEF9}" srcOrd="1" destOrd="0" presId="urn:microsoft.com/office/officeart/2005/8/layout/hierarchy3"/>
    <dgm:cxn modelId="{001CB537-02A7-A849-9115-FAFDEE2123F9}" type="presParOf" srcId="{CD841BF0-0DC1-49AA-B1EA-629C1B0DEEF9}" destId="{21217D98-D696-436F-BF8F-DD0AD9D1BAF5}" srcOrd="0" destOrd="0" presId="urn:microsoft.com/office/officeart/2005/8/layout/hierarchy3"/>
    <dgm:cxn modelId="{6A3BD50E-F0C2-3C40-958F-F6748C5F27BD}" type="presParOf" srcId="{21217D98-D696-436F-BF8F-DD0AD9D1BAF5}" destId="{3F2D094F-76A5-4C50-9A3E-A6728A2603F2}" srcOrd="0" destOrd="0" presId="urn:microsoft.com/office/officeart/2005/8/layout/hierarchy3"/>
    <dgm:cxn modelId="{F17321A8-C927-174C-9132-DECAED51E64B}" type="presParOf" srcId="{21217D98-D696-436F-BF8F-DD0AD9D1BAF5}" destId="{751615B3-77B6-4B68-B500-EAEBCCB068AD}" srcOrd="1" destOrd="0" presId="urn:microsoft.com/office/officeart/2005/8/layout/hierarchy3"/>
    <dgm:cxn modelId="{0E6FB54B-0B3D-F94D-A2CE-CC3606204D1A}" type="presParOf" srcId="{CD841BF0-0DC1-49AA-B1EA-629C1B0DEEF9}" destId="{B89DA931-D1F7-456A-B3FC-548DFAEAC6AB}" srcOrd="1" destOrd="0" presId="urn:microsoft.com/office/officeart/2005/8/layout/hierarchy3"/>
    <dgm:cxn modelId="{993B9585-F495-8F49-ACDC-587E787B2C4A}" type="presParOf" srcId="{B89DA931-D1F7-456A-B3FC-548DFAEAC6AB}" destId="{FEDFC39B-9EC8-4CC3-B75F-5940E02AF781}" srcOrd="0" destOrd="0" presId="urn:microsoft.com/office/officeart/2005/8/layout/hierarchy3"/>
    <dgm:cxn modelId="{DC80202F-5B20-0843-B65F-6B0D49A02885}" type="presParOf" srcId="{B89DA931-D1F7-456A-B3FC-548DFAEAC6AB}" destId="{E5457E13-9888-45A0-B9CF-BEA9816451C9}" srcOrd="1" destOrd="0" presId="urn:microsoft.com/office/officeart/2005/8/layout/hierarchy3"/>
    <dgm:cxn modelId="{A7F7C375-F74B-F843-AEEE-D4B2D0289E6F}" type="presParOf" srcId="{B89DA931-D1F7-456A-B3FC-548DFAEAC6AB}" destId="{0E3E89FE-3861-44E6-9C17-96FEC8D33892}" srcOrd="2" destOrd="0" presId="urn:microsoft.com/office/officeart/2005/8/layout/hierarchy3"/>
    <dgm:cxn modelId="{2F9FB6DD-BA6A-D443-90CC-D6DFB62E8903}" type="presParOf" srcId="{B89DA931-D1F7-456A-B3FC-548DFAEAC6AB}" destId="{B46CF1C0-86EE-45C5-B567-6D4C40E4E37D}" srcOrd="3" destOrd="0" presId="urn:microsoft.com/office/officeart/2005/8/layout/hierarchy3"/>
    <dgm:cxn modelId="{72188580-782D-1348-8CD7-7D6DA8C3F164}" type="presParOf" srcId="{B89DA931-D1F7-456A-B3FC-548DFAEAC6AB}" destId="{55B9E858-A815-4BE9-8487-5BB0BDF35C9D}" srcOrd="4" destOrd="0" presId="urn:microsoft.com/office/officeart/2005/8/layout/hierarchy3"/>
    <dgm:cxn modelId="{966C2DDD-7C41-4B48-9E7A-F57D220389C9}" type="presParOf" srcId="{B89DA931-D1F7-456A-B3FC-548DFAEAC6AB}" destId="{DB2D6068-C181-419C-84A0-2ADC7EDB11B0}" srcOrd="5" destOrd="0" presId="urn:microsoft.com/office/officeart/2005/8/layout/hierarchy3"/>
    <dgm:cxn modelId="{88E7B452-42CC-A14E-84D7-6C4144DCD2F8}" type="presParOf" srcId="{B89DA931-D1F7-456A-B3FC-548DFAEAC6AB}" destId="{F576E519-E93D-4920-A9A3-ABCFB2ECA0C3}" srcOrd="6" destOrd="0" presId="urn:microsoft.com/office/officeart/2005/8/layout/hierarchy3"/>
    <dgm:cxn modelId="{EFFED41B-5CF3-3748-8D04-DCB11D436D70}" type="presParOf" srcId="{B89DA931-D1F7-456A-B3FC-548DFAEAC6AB}" destId="{352D4C88-543B-419E-AC75-AB26C338C99F}" srcOrd="7" destOrd="0" presId="urn:microsoft.com/office/officeart/2005/8/layout/hierarchy3"/>
    <dgm:cxn modelId="{70B21256-FCC3-D643-9BC8-40B4534B2BBA}" type="presParOf" srcId="{B89DA931-D1F7-456A-B3FC-548DFAEAC6AB}" destId="{7BEF45CA-7651-473B-9C9C-6B51D8CEB285}" srcOrd="8" destOrd="0" presId="urn:microsoft.com/office/officeart/2005/8/layout/hierarchy3"/>
    <dgm:cxn modelId="{70E5B462-55C1-B045-B213-285689125F65}" type="presParOf" srcId="{B89DA931-D1F7-456A-B3FC-548DFAEAC6AB}" destId="{5800A7CD-1AB1-48E8-9497-822C96C39B8D}" srcOrd="9" destOrd="0" presId="urn:microsoft.com/office/officeart/2005/8/layout/hierarchy3"/>
    <dgm:cxn modelId="{EEDCC243-1265-8146-B9CC-8E08773AC302}" type="presParOf" srcId="{3548FA86-8239-42BC-8090-A3F2406EA74C}" destId="{2B73B5F4-4129-4B6C-8A66-14610ADB74B3}" srcOrd="2" destOrd="0" presId="urn:microsoft.com/office/officeart/2005/8/layout/hierarchy3"/>
    <dgm:cxn modelId="{873510E8-69A1-1E49-9173-A2BA9DBF96BD}" type="presParOf" srcId="{2B73B5F4-4129-4B6C-8A66-14610ADB74B3}" destId="{DE142664-71A1-4A5D-8B4D-1172A669C05A}" srcOrd="0" destOrd="0" presId="urn:microsoft.com/office/officeart/2005/8/layout/hierarchy3"/>
    <dgm:cxn modelId="{4C99DA63-ADBA-D945-AB3D-7E767CBB3CF2}" type="presParOf" srcId="{DE142664-71A1-4A5D-8B4D-1172A669C05A}" destId="{54D344DF-FFA0-47F2-9B5F-62DC1D2E27BB}" srcOrd="0" destOrd="0" presId="urn:microsoft.com/office/officeart/2005/8/layout/hierarchy3"/>
    <dgm:cxn modelId="{08080D00-65BA-B34D-813D-235FB8C5ADA7}" type="presParOf" srcId="{DE142664-71A1-4A5D-8B4D-1172A669C05A}" destId="{8536AEEB-B851-49F0-A42F-FF91A1D0B54E}" srcOrd="1" destOrd="0" presId="urn:microsoft.com/office/officeart/2005/8/layout/hierarchy3"/>
    <dgm:cxn modelId="{7D11EBB2-F016-4643-9082-739FADE5BDF7}" type="presParOf" srcId="{2B73B5F4-4129-4B6C-8A66-14610ADB74B3}" destId="{C3AD14D7-D244-4BB7-AFA9-27E83C0A5254}" srcOrd="1" destOrd="0" presId="urn:microsoft.com/office/officeart/2005/8/layout/hierarchy3"/>
    <dgm:cxn modelId="{4A26C1FF-8025-E74C-8E91-2958749E9561}" type="presParOf" srcId="{C3AD14D7-D244-4BB7-AFA9-27E83C0A5254}" destId="{15E2AEE6-8733-4992-9ADA-6BB4CB0176C0}" srcOrd="0" destOrd="0" presId="urn:microsoft.com/office/officeart/2005/8/layout/hierarchy3"/>
    <dgm:cxn modelId="{8FE0B3EA-1D31-6D45-BFFB-F6CB15B5C59C}" type="presParOf" srcId="{C3AD14D7-D244-4BB7-AFA9-27E83C0A5254}" destId="{DC82EBE0-DC86-4C9D-AFFD-5A44BDE76B93}" srcOrd="1" destOrd="0" presId="urn:microsoft.com/office/officeart/2005/8/layout/hierarchy3"/>
    <dgm:cxn modelId="{403C6CA6-7E08-954A-BB71-24A13A857C10}" type="presParOf" srcId="{C3AD14D7-D244-4BB7-AFA9-27E83C0A5254}" destId="{AC90D8D7-832A-4D9C-8E16-F7264A1FA21B}" srcOrd="2" destOrd="0" presId="urn:microsoft.com/office/officeart/2005/8/layout/hierarchy3"/>
    <dgm:cxn modelId="{B9E7ED5A-9EC3-EC4F-827B-A3FF791CACFA}" type="presParOf" srcId="{C3AD14D7-D244-4BB7-AFA9-27E83C0A5254}" destId="{8BDC8B2C-DAB9-451E-96FC-05D7962C26BA}" srcOrd="3" destOrd="0" presId="urn:microsoft.com/office/officeart/2005/8/layout/hierarchy3"/>
    <dgm:cxn modelId="{B6E5923A-51D8-B74A-9D40-0A22A27F5292}" type="presParOf" srcId="{C3AD14D7-D244-4BB7-AFA9-27E83C0A5254}" destId="{CB585DD3-A1EC-447F-A087-2310017B95B3}" srcOrd="4" destOrd="0" presId="urn:microsoft.com/office/officeart/2005/8/layout/hierarchy3"/>
    <dgm:cxn modelId="{3AF5CABE-86DA-BC41-BD94-4B1321500AFC}" type="presParOf" srcId="{C3AD14D7-D244-4BB7-AFA9-27E83C0A5254}" destId="{54F9CA5B-9C7A-4CB8-9E52-81E46E1203F4}" srcOrd="5" destOrd="0" presId="urn:microsoft.com/office/officeart/2005/8/layout/hierarchy3"/>
    <dgm:cxn modelId="{D06E6BE6-9EBE-A942-B2E0-C8A06986C931}" type="presParOf" srcId="{C3AD14D7-D244-4BB7-AFA9-27E83C0A5254}" destId="{0599CD70-8232-4D5A-A6AC-B567AB3C1539}" srcOrd="6" destOrd="0" presId="urn:microsoft.com/office/officeart/2005/8/layout/hierarchy3"/>
    <dgm:cxn modelId="{0FB7A99D-96DA-9441-9F3E-82AAC377571C}" type="presParOf" srcId="{C3AD14D7-D244-4BB7-AFA9-27E83C0A5254}" destId="{9EA8C3E0-63B9-43AC-82BE-4224598391DD}" srcOrd="7" destOrd="0" presId="urn:microsoft.com/office/officeart/2005/8/layout/hierarchy3"/>
    <dgm:cxn modelId="{2CA451C4-5807-704A-8FA7-1459EE90D78F}" type="presParOf" srcId="{C3AD14D7-D244-4BB7-AFA9-27E83C0A5254}" destId="{7C2A29C2-99E3-4593-9118-FE29AD22C3DB}" srcOrd="8" destOrd="0" presId="urn:microsoft.com/office/officeart/2005/8/layout/hierarchy3"/>
    <dgm:cxn modelId="{015E9172-A6C4-4E48-88C2-62364441C3DB}" type="presParOf" srcId="{C3AD14D7-D244-4BB7-AFA9-27E83C0A5254}" destId="{521B4E01-5064-47E1-82A8-23617FB3B0D7}" srcOrd="9" destOrd="0" presId="urn:microsoft.com/office/officeart/2005/8/layout/hierarchy3"/>
    <dgm:cxn modelId="{22D47BAC-6625-4C49-B9DE-C8A80F654E76}" type="presParOf" srcId="{3548FA86-8239-42BC-8090-A3F2406EA74C}" destId="{5708214C-1B78-42B1-9893-251406A9371C}" srcOrd="3" destOrd="0" presId="urn:microsoft.com/office/officeart/2005/8/layout/hierarchy3"/>
    <dgm:cxn modelId="{86F2A53C-0671-D34E-AF1B-BB6477382ECE}" type="presParOf" srcId="{5708214C-1B78-42B1-9893-251406A9371C}" destId="{5C83DA2F-B394-4300-B9EB-0D7F3BCC1FB2}" srcOrd="0" destOrd="0" presId="urn:microsoft.com/office/officeart/2005/8/layout/hierarchy3"/>
    <dgm:cxn modelId="{4BC8C2F2-62B4-7B41-81A6-7ADFB139A650}" type="presParOf" srcId="{5C83DA2F-B394-4300-B9EB-0D7F3BCC1FB2}" destId="{A133BEA1-17AE-4A6E-B0D1-195DC986085C}" srcOrd="0" destOrd="0" presId="urn:microsoft.com/office/officeart/2005/8/layout/hierarchy3"/>
    <dgm:cxn modelId="{AD8618A5-8CB0-9E43-89D6-F9D256956804}" type="presParOf" srcId="{5C83DA2F-B394-4300-B9EB-0D7F3BCC1FB2}" destId="{71B39832-2F6D-442F-A283-79DB1899CE9E}" srcOrd="1" destOrd="0" presId="urn:microsoft.com/office/officeart/2005/8/layout/hierarchy3"/>
    <dgm:cxn modelId="{A5B953C4-927F-BE44-9AED-BC170B5E282B}" type="presParOf" srcId="{5708214C-1B78-42B1-9893-251406A9371C}" destId="{3E154C69-D47D-40EC-B1C0-6008C6F53B10}" srcOrd="1" destOrd="0" presId="urn:microsoft.com/office/officeart/2005/8/layout/hierarchy3"/>
    <dgm:cxn modelId="{6DC501A7-900D-D04C-8F15-A7B3F0FAE17B}" type="presParOf" srcId="{3E154C69-D47D-40EC-B1C0-6008C6F53B10}" destId="{463089AA-4638-467A-B46E-B67C6527D780}" srcOrd="0" destOrd="0" presId="urn:microsoft.com/office/officeart/2005/8/layout/hierarchy3"/>
    <dgm:cxn modelId="{FD1687E5-9597-E448-8E08-4726A977713D}" type="presParOf" srcId="{3E154C69-D47D-40EC-B1C0-6008C6F53B10}" destId="{CF569219-7655-4B31-989C-E80C43478699}" srcOrd="1" destOrd="0" presId="urn:microsoft.com/office/officeart/2005/8/layout/hierarchy3"/>
    <dgm:cxn modelId="{D858D4F2-E701-8A4E-B4C0-8BDB8F4CBC23}" type="presParOf" srcId="{3E154C69-D47D-40EC-B1C0-6008C6F53B10}" destId="{C6770FE6-2D28-45B3-97FB-DBEC799E48BA}" srcOrd="2" destOrd="0" presId="urn:microsoft.com/office/officeart/2005/8/layout/hierarchy3"/>
    <dgm:cxn modelId="{C59BF185-FCC0-6947-A8EF-C15F072187B8}" type="presParOf" srcId="{3E154C69-D47D-40EC-B1C0-6008C6F53B10}" destId="{50AADB37-4500-4826-97D1-89DA4E74130D}" srcOrd="3" destOrd="0" presId="urn:microsoft.com/office/officeart/2005/8/layout/hierarchy3"/>
    <dgm:cxn modelId="{5C092F6A-5709-ED40-BC9B-E699B67ED0B6}" type="presParOf" srcId="{3E154C69-D47D-40EC-B1C0-6008C6F53B10}" destId="{927A2C4A-CE50-45E7-8538-B946F5B7B4DC}" srcOrd="4" destOrd="0" presId="urn:microsoft.com/office/officeart/2005/8/layout/hierarchy3"/>
    <dgm:cxn modelId="{AA95111B-387E-CD4F-9C25-B88D65B17F0D}" type="presParOf" srcId="{3E154C69-D47D-40EC-B1C0-6008C6F53B10}" destId="{729BDE6B-4D14-4976-A53B-A9F5218653E8}" srcOrd="5" destOrd="0" presId="urn:microsoft.com/office/officeart/2005/8/layout/hierarchy3"/>
    <dgm:cxn modelId="{9FBF3907-5EA1-5746-BD4D-00FF36DC6E0D}" type="presParOf" srcId="{3E154C69-D47D-40EC-B1C0-6008C6F53B10}" destId="{CF91B3C0-BB50-473C-96B8-DF68AB150F87}" srcOrd="6" destOrd="0" presId="urn:microsoft.com/office/officeart/2005/8/layout/hierarchy3"/>
    <dgm:cxn modelId="{0E23FEAB-75A5-B945-8BC3-91F515628134}" type="presParOf" srcId="{3E154C69-D47D-40EC-B1C0-6008C6F53B10}" destId="{9CC0A401-01EF-4A79-81D4-6CE19C64F820}" srcOrd="7" destOrd="0" presId="urn:microsoft.com/office/officeart/2005/8/layout/hierarchy3"/>
    <dgm:cxn modelId="{73E6CF0A-E953-B845-9D1D-3EA6F84E366B}" type="presParOf" srcId="{3E154C69-D47D-40EC-B1C0-6008C6F53B10}" destId="{17A14434-34ED-4FEA-B529-95496FEB7746}" srcOrd="8" destOrd="0" presId="urn:microsoft.com/office/officeart/2005/8/layout/hierarchy3"/>
    <dgm:cxn modelId="{E0EF671E-7CDB-9446-8018-4972E5D6BED1}" type="presParOf" srcId="{3E154C69-D47D-40EC-B1C0-6008C6F53B10}" destId="{C9F514B0-66F5-46F2-BBE5-08E51A198850}" srcOrd="9" destOrd="0" presId="urn:microsoft.com/office/officeart/2005/8/layout/hierarchy3"/>
    <dgm:cxn modelId="{92008C59-C7AF-BD4E-B530-56F8B13BC1F5}" type="presParOf" srcId="{3548FA86-8239-42BC-8090-A3F2406EA74C}" destId="{23C7787B-9D78-4625-B9C8-F1F7740F5010}" srcOrd="4" destOrd="0" presId="urn:microsoft.com/office/officeart/2005/8/layout/hierarchy3"/>
    <dgm:cxn modelId="{846E53F5-3B7B-8B41-89B6-F8C7F1570FE3}" type="presParOf" srcId="{23C7787B-9D78-4625-B9C8-F1F7740F5010}" destId="{2634A73C-2CEE-4914-B4AC-F54E6E45EA5E}" srcOrd="0" destOrd="0" presId="urn:microsoft.com/office/officeart/2005/8/layout/hierarchy3"/>
    <dgm:cxn modelId="{CB09C46E-0145-A549-A096-25DF12B0356C}" type="presParOf" srcId="{2634A73C-2CEE-4914-B4AC-F54E6E45EA5E}" destId="{48C4A93E-E275-4D72-A982-280373522D47}" srcOrd="0" destOrd="0" presId="urn:microsoft.com/office/officeart/2005/8/layout/hierarchy3"/>
    <dgm:cxn modelId="{E1344E6E-7F9E-DC4B-8FCC-2C3466A019CC}" type="presParOf" srcId="{2634A73C-2CEE-4914-B4AC-F54E6E45EA5E}" destId="{82BFDC8D-12D5-4470-8A17-A2FAC55ABA29}" srcOrd="1" destOrd="0" presId="urn:microsoft.com/office/officeart/2005/8/layout/hierarchy3"/>
    <dgm:cxn modelId="{835E77AB-F12F-9944-B92C-070CCB711D73}" type="presParOf" srcId="{23C7787B-9D78-4625-B9C8-F1F7740F5010}" destId="{02087235-8F4E-45B0-831C-351D4C3250B1}" srcOrd="1" destOrd="0" presId="urn:microsoft.com/office/officeart/2005/8/layout/hierarchy3"/>
    <dgm:cxn modelId="{C3DBA793-0D62-BC41-89D5-1289F2464441}" type="presParOf" srcId="{02087235-8F4E-45B0-831C-351D4C3250B1}" destId="{7B16E89F-AD98-4A7A-9B8A-1915A5EB1FD0}" srcOrd="0" destOrd="0" presId="urn:microsoft.com/office/officeart/2005/8/layout/hierarchy3"/>
    <dgm:cxn modelId="{3EC1444C-DA49-0B48-A917-C035844FE53F}" type="presParOf" srcId="{02087235-8F4E-45B0-831C-351D4C3250B1}" destId="{C988685B-08CB-49CB-973E-A7FAAD3A8637}" srcOrd="1" destOrd="0" presId="urn:microsoft.com/office/officeart/2005/8/layout/hierarchy3"/>
    <dgm:cxn modelId="{13CE17D1-A1B6-0643-B534-E0425D1F6CA6}" type="presParOf" srcId="{02087235-8F4E-45B0-831C-351D4C3250B1}" destId="{F8FCF7D0-C84C-4E52-B37F-5FE93FF5C236}" srcOrd="2" destOrd="0" presId="urn:microsoft.com/office/officeart/2005/8/layout/hierarchy3"/>
    <dgm:cxn modelId="{0414656D-067E-A540-B58F-214F1C3BEC96}" type="presParOf" srcId="{02087235-8F4E-45B0-831C-351D4C3250B1}" destId="{EB30EFCB-068D-443D-A6B5-62EF0122EDF8}" srcOrd="3" destOrd="0" presId="urn:microsoft.com/office/officeart/2005/8/layout/hierarchy3"/>
    <dgm:cxn modelId="{FEB64E75-8272-904D-A57E-43531FACBB55}" type="presParOf" srcId="{02087235-8F4E-45B0-831C-351D4C3250B1}" destId="{E1A0BC84-5257-4CC9-B6F0-711A38F44D75}" srcOrd="4" destOrd="0" presId="urn:microsoft.com/office/officeart/2005/8/layout/hierarchy3"/>
    <dgm:cxn modelId="{CD85D274-54A5-8B44-8484-ED0DF387D388}" type="presParOf" srcId="{02087235-8F4E-45B0-831C-351D4C3250B1}" destId="{993CE2D6-73DD-44B1-A0C5-48B7B4028AA0}" srcOrd="5" destOrd="0" presId="urn:microsoft.com/office/officeart/2005/8/layout/hierarchy3"/>
    <dgm:cxn modelId="{DFDFFF64-AC6A-7240-BD58-38B81F3E6F33}" type="presParOf" srcId="{02087235-8F4E-45B0-831C-351D4C3250B1}" destId="{836E2312-9722-46A3-88D6-44F5E7B155F8}" srcOrd="6" destOrd="0" presId="urn:microsoft.com/office/officeart/2005/8/layout/hierarchy3"/>
    <dgm:cxn modelId="{8E6AA9FA-90A5-2541-9BED-E0D6ACC550B4}" type="presParOf" srcId="{02087235-8F4E-45B0-831C-351D4C3250B1}" destId="{289CFD1B-C60C-4FE4-B5D4-48CB2A267D5F}" srcOrd="7" destOrd="0" presId="urn:microsoft.com/office/officeart/2005/8/layout/hierarchy3"/>
    <dgm:cxn modelId="{2176B846-D998-984E-97FD-51683380ED8D}" type="presParOf" srcId="{02087235-8F4E-45B0-831C-351D4C3250B1}" destId="{55EE411A-D14D-4E5B-BA7C-F846E493C2EC}" srcOrd="8" destOrd="0" presId="urn:microsoft.com/office/officeart/2005/8/layout/hierarchy3"/>
    <dgm:cxn modelId="{CC174B39-A19C-2145-BBA7-F5E2E9B9F14F}" type="presParOf" srcId="{02087235-8F4E-45B0-831C-351D4C3250B1}" destId="{D8AE357C-99AA-41B3-8805-51D8E2C79E70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B168D-78DA-48A1-8C51-10CF2D0C5D4B}">
      <dsp:nvSpPr>
        <dsp:cNvPr id="0" name=""/>
        <dsp:cNvSpPr/>
      </dsp:nvSpPr>
      <dsp:spPr>
        <a:xfrm>
          <a:off x="4559601" y="3314344"/>
          <a:ext cx="2480886" cy="1578305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Stroke</a:t>
          </a:r>
          <a:r>
            <a:rPr lang="en-US" sz="1400" b="1" kern="1200" dirty="0" smtClean="0"/>
            <a:t>, </a:t>
          </a:r>
          <a:r>
            <a:rPr lang="en-US" sz="1400" b="1" kern="1200" dirty="0" err="1" smtClean="0"/>
            <a:t>Sx</a:t>
          </a:r>
          <a:r>
            <a:rPr lang="en-US" sz="1400" b="1" kern="1200" dirty="0" smtClean="0"/>
            <a:t>,       conversion pauses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Complications of therapy (ablation, </a:t>
          </a:r>
          <a:r>
            <a:rPr lang="en-US" sz="1400" b="1" kern="1200" dirty="0" smtClean="0"/>
            <a:t>AAD)</a:t>
          </a:r>
          <a:endParaRPr lang="en-US" sz="1400" b="1" kern="1200" dirty="0"/>
        </a:p>
      </dsp:txBody>
      <dsp:txXfrm>
        <a:off x="5338537" y="3743591"/>
        <a:ext cx="1667280" cy="1114388"/>
      </dsp:txXfrm>
    </dsp:sp>
    <dsp:sp modelId="{3D592424-3C73-45E7-9C1C-BD810DEA4B64}">
      <dsp:nvSpPr>
        <dsp:cNvPr id="0" name=""/>
        <dsp:cNvSpPr/>
      </dsp:nvSpPr>
      <dsp:spPr>
        <a:xfrm>
          <a:off x="333520" y="2427595"/>
          <a:ext cx="2340613" cy="236637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QOL scale hospitalization, cardioversion, drug therapy , PPM implantation, ablation</a:t>
          </a:r>
          <a:endParaRPr lang="en-US" sz="1400" b="1" kern="1200" dirty="0"/>
        </a:p>
      </dsp:txBody>
      <dsp:txXfrm>
        <a:off x="381508" y="3067176"/>
        <a:ext cx="1542453" cy="1678804"/>
      </dsp:txXfrm>
    </dsp:sp>
    <dsp:sp modelId="{05551EA7-099D-44E2-B785-4281C3308B1E}">
      <dsp:nvSpPr>
        <dsp:cNvPr id="0" name=""/>
        <dsp:cNvSpPr/>
      </dsp:nvSpPr>
      <dsp:spPr>
        <a:xfrm>
          <a:off x="4399772" y="-105088"/>
          <a:ext cx="2340613" cy="151618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% time in AF (ILR or PPM in place)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# of discrete AF episodes 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Duration of diagnosis (time since first episode) </a:t>
          </a:r>
          <a:endParaRPr lang="en-US" sz="1200" b="1" kern="1200" dirty="0"/>
        </a:p>
      </dsp:txBody>
      <dsp:txXfrm>
        <a:off x="5135262" y="-71782"/>
        <a:ext cx="1571817" cy="1070528"/>
      </dsp:txXfrm>
    </dsp:sp>
    <dsp:sp modelId="{96FA7FF4-3E52-495F-A2EF-0F1F9C95795D}">
      <dsp:nvSpPr>
        <dsp:cNvPr id="0" name=""/>
        <dsp:cNvSpPr/>
      </dsp:nvSpPr>
      <dsp:spPr>
        <a:xfrm>
          <a:off x="580876" y="-105088"/>
          <a:ext cx="2340613" cy="151618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Paroxysmal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Persistent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Longstanding persistent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Chronic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Post </a:t>
          </a:r>
          <a:r>
            <a:rPr lang="en-US" sz="1600" kern="1200" dirty="0" err="1" smtClean="0"/>
            <a:t>AblOR</a:t>
          </a:r>
          <a:endParaRPr lang="en-US" sz="1600" kern="1200" dirty="0"/>
        </a:p>
      </dsp:txBody>
      <dsp:txXfrm>
        <a:off x="614182" y="-71782"/>
        <a:ext cx="1571817" cy="1070528"/>
      </dsp:txXfrm>
    </dsp:sp>
    <dsp:sp modelId="{C8536158-A66C-4DC6-BEE5-FFE9156D7BD3}">
      <dsp:nvSpPr>
        <dsp:cNvPr id="0" name=""/>
        <dsp:cNvSpPr/>
      </dsp:nvSpPr>
      <dsp:spPr>
        <a:xfrm>
          <a:off x="1596728" y="424930"/>
          <a:ext cx="2051590" cy="2005614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2"/>
              </a:solidFill>
            </a:rPr>
            <a:t>Pattern / Progression    </a:t>
          </a:r>
          <a:endParaRPr lang="en-US" sz="1600" b="1" kern="1200" dirty="0">
            <a:solidFill>
              <a:schemeClr val="bg2"/>
            </a:solidFill>
          </a:endParaRPr>
        </a:p>
      </dsp:txBody>
      <dsp:txXfrm>
        <a:off x="2197625" y="1012361"/>
        <a:ext cx="1450693" cy="1418183"/>
      </dsp:txXfrm>
    </dsp:sp>
    <dsp:sp modelId="{93C756E7-F514-4D3E-B52E-92600B540D74}">
      <dsp:nvSpPr>
        <dsp:cNvPr id="0" name=""/>
        <dsp:cNvSpPr/>
      </dsp:nvSpPr>
      <dsp:spPr>
        <a:xfrm rot="5400000">
          <a:off x="3743080" y="377528"/>
          <a:ext cx="2051590" cy="2051590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Burden</a:t>
          </a:r>
          <a:endParaRPr lang="en-US" sz="1800" b="1" kern="1200" dirty="0">
            <a:solidFill>
              <a:schemeClr val="bg2"/>
            </a:solidFill>
          </a:endParaRPr>
        </a:p>
      </dsp:txBody>
      <dsp:txXfrm rot="-5400000">
        <a:off x="3743080" y="978425"/>
        <a:ext cx="1450693" cy="1450693"/>
      </dsp:txXfrm>
    </dsp:sp>
    <dsp:sp modelId="{6FCA3812-DE0B-47E4-ACEF-E01CBC987C77}">
      <dsp:nvSpPr>
        <dsp:cNvPr id="0" name=""/>
        <dsp:cNvSpPr/>
      </dsp:nvSpPr>
      <dsp:spPr>
        <a:xfrm rot="10800000">
          <a:off x="3743080" y="2523880"/>
          <a:ext cx="2051590" cy="205159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bg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Adverse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Events</a:t>
          </a:r>
          <a:endParaRPr lang="en-US" sz="1800" b="1" kern="1200" dirty="0">
            <a:solidFill>
              <a:schemeClr val="bg2"/>
            </a:solidFill>
          </a:endParaRPr>
        </a:p>
      </dsp:txBody>
      <dsp:txXfrm rot="10800000">
        <a:off x="3743080" y="2523880"/>
        <a:ext cx="1450693" cy="1450693"/>
      </dsp:txXfrm>
    </dsp:sp>
    <dsp:sp modelId="{D2D4650F-E57B-4AB0-839B-17998BB71585}">
      <dsp:nvSpPr>
        <dsp:cNvPr id="0" name=""/>
        <dsp:cNvSpPr/>
      </dsp:nvSpPr>
      <dsp:spPr>
        <a:xfrm rot="16200000">
          <a:off x="1596728" y="2523880"/>
          <a:ext cx="2051590" cy="2051590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solidFill>
              <a:schemeClr val="bg2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solidFill>
              <a:schemeClr val="bg2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2"/>
              </a:solidFill>
            </a:rPr>
            <a:t>Symptoms and Impact of AF</a:t>
          </a:r>
          <a:endParaRPr lang="en-US" sz="1600" b="1" kern="1200" dirty="0">
            <a:solidFill>
              <a:schemeClr val="bg2"/>
            </a:solidFill>
          </a:endParaRPr>
        </a:p>
      </dsp:txBody>
      <dsp:txXfrm rot="5400000">
        <a:off x="2197625" y="2523880"/>
        <a:ext cx="1450693" cy="1450693"/>
      </dsp:txXfrm>
    </dsp:sp>
    <dsp:sp modelId="{4809745B-7386-42F9-903A-A3D012E68040}">
      <dsp:nvSpPr>
        <dsp:cNvPr id="0" name=""/>
        <dsp:cNvSpPr/>
      </dsp:nvSpPr>
      <dsp:spPr>
        <a:xfrm>
          <a:off x="3341528" y="2050072"/>
          <a:ext cx="708343" cy="61595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522EE3D0-2D0D-4996-83D2-EA5FFE875FB5}">
      <dsp:nvSpPr>
        <dsp:cNvPr id="0" name=""/>
        <dsp:cNvSpPr/>
      </dsp:nvSpPr>
      <dsp:spPr>
        <a:xfrm rot="10800000">
          <a:off x="3341528" y="2286976"/>
          <a:ext cx="708343" cy="61595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D6F54-3F77-4888-8E56-083F91A8B03C}">
      <dsp:nvSpPr>
        <dsp:cNvPr id="0" name=""/>
        <dsp:cNvSpPr/>
      </dsp:nvSpPr>
      <dsp:spPr>
        <a:xfrm>
          <a:off x="24147" y="3476"/>
          <a:ext cx="1490550" cy="7452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Pattern/progression</a:t>
          </a:r>
          <a:endParaRPr lang="en-US" sz="1100" b="1" kern="1200" dirty="0">
            <a:solidFill>
              <a:srgbClr val="000000"/>
            </a:solidFill>
          </a:endParaRPr>
        </a:p>
      </dsp:txBody>
      <dsp:txXfrm>
        <a:off x="45975" y="25304"/>
        <a:ext cx="1446894" cy="701619"/>
      </dsp:txXfrm>
    </dsp:sp>
    <dsp:sp modelId="{EC7D6834-EB1E-41DC-844E-3B41CCE446C4}">
      <dsp:nvSpPr>
        <dsp:cNvPr id="0" name=""/>
        <dsp:cNvSpPr/>
      </dsp:nvSpPr>
      <dsp:spPr>
        <a:xfrm>
          <a:off x="173202" y="748751"/>
          <a:ext cx="149055" cy="558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56"/>
              </a:lnTo>
              <a:lnTo>
                <a:pt x="149055" y="558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B13A9-C70F-4D9C-AB58-D3041FDA362E}">
      <dsp:nvSpPr>
        <dsp:cNvPr id="0" name=""/>
        <dsp:cNvSpPr/>
      </dsp:nvSpPr>
      <dsp:spPr>
        <a:xfrm>
          <a:off x="322257" y="935070"/>
          <a:ext cx="1192440" cy="745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0=none</a:t>
          </a:r>
          <a:endParaRPr lang="en-US" sz="1200" kern="1200" dirty="0"/>
        </a:p>
      </dsp:txBody>
      <dsp:txXfrm>
        <a:off x="344085" y="956898"/>
        <a:ext cx="1148784" cy="701619"/>
      </dsp:txXfrm>
    </dsp:sp>
    <dsp:sp modelId="{08E415AD-692F-4E70-BDD1-ECE00D4D772F}">
      <dsp:nvSpPr>
        <dsp:cNvPr id="0" name=""/>
        <dsp:cNvSpPr/>
      </dsp:nvSpPr>
      <dsp:spPr>
        <a:xfrm>
          <a:off x="173202" y="748751"/>
          <a:ext cx="149055" cy="149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550"/>
              </a:lnTo>
              <a:lnTo>
                <a:pt x="149055" y="149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69A40-39B5-4E0C-96C0-318C125B1844}">
      <dsp:nvSpPr>
        <dsp:cNvPr id="0" name=""/>
        <dsp:cNvSpPr/>
      </dsp:nvSpPr>
      <dsp:spPr>
        <a:xfrm>
          <a:off x="322257" y="1866665"/>
          <a:ext cx="1192440" cy="745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1=</a:t>
          </a:r>
          <a:r>
            <a:rPr lang="en-US" sz="1200" kern="1200" dirty="0" err="1" smtClean="0"/>
            <a:t>parox</a:t>
          </a:r>
          <a:endParaRPr lang="en-US" sz="1200" kern="1200" dirty="0"/>
        </a:p>
      </dsp:txBody>
      <dsp:txXfrm>
        <a:off x="344085" y="1888493"/>
        <a:ext cx="1148784" cy="701619"/>
      </dsp:txXfrm>
    </dsp:sp>
    <dsp:sp modelId="{61619160-1CB0-45CF-A532-BA0A4B171B32}">
      <dsp:nvSpPr>
        <dsp:cNvPr id="0" name=""/>
        <dsp:cNvSpPr/>
      </dsp:nvSpPr>
      <dsp:spPr>
        <a:xfrm>
          <a:off x="173202" y="748751"/>
          <a:ext cx="149055" cy="242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145"/>
              </a:lnTo>
              <a:lnTo>
                <a:pt x="149055" y="2422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3E79A-33C4-4446-949C-E138640CFC27}">
      <dsp:nvSpPr>
        <dsp:cNvPr id="0" name=""/>
        <dsp:cNvSpPr/>
      </dsp:nvSpPr>
      <dsp:spPr>
        <a:xfrm>
          <a:off x="322257" y="2798259"/>
          <a:ext cx="1192440" cy="745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2= persistent</a:t>
          </a:r>
          <a:endParaRPr lang="en-US" sz="1200" kern="1200" dirty="0"/>
        </a:p>
      </dsp:txBody>
      <dsp:txXfrm>
        <a:off x="344085" y="2820087"/>
        <a:ext cx="1148784" cy="701619"/>
      </dsp:txXfrm>
    </dsp:sp>
    <dsp:sp modelId="{093B678C-BB5A-4400-A5A0-7B29B867F34C}">
      <dsp:nvSpPr>
        <dsp:cNvPr id="0" name=""/>
        <dsp:cNvSpPr/>
      </dsp:nvSpPr>
      <dsp:spPr>
        <a:xfrm>
          <a:off x="173202" y="748751"/>
          <a:ext cx="149055" cy="335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3739"/>
              </a:lnTo>
              <a:lnTo>
                <a:pt x="149055" y="335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A252A-FFB4-4873-B0F2-ACAA1E61F8A9}">
      <dsp:nvSpPr>
        <dsp:cNvPr id="0" name=""/>
        <dsp:cNvSpPr/>
      </dsp:nvSpPr>
      <dsp:spPr>
        <a:xfrm>
          <a:off x="322257" y="3729853"/>
          <a:ext cx="1192440" cy="745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3=longstanding persistent</a:t>
          </a:r>
          <a:endParaRPr lang="en-US" sz="1200" kern="1200" dirty="0"/>
        </a:p>
      </dsp:txBody>
      <dsp:txXfrm>
        <a:off x="344085" y="3751681"/>
        <a:ext cx="1148784" cy="701619"/>
      </dsp:txXfrm>
    </dsp:sp>
    <dsp:sp modelId="{A43E5D42-2468-4A2A-AD64-D5C0909E2971}">
      <dsp:nvSpPr>
        <dsp:cNvPr id="0" name=""/>
        <dsp:cNvSpPr/>
      </dsp:nvSpPr>
      <dsp:spPr>
        <a:xfrm>
          <a:off x="173202" y="748751"/>
          <a:ext cx="149055" cy="42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333"/>
              </a:lnTo>
              <a:lnTo>
                <a:pt x="149055" y="4285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6289C-46C5-422D-A060-F7147C1D092B}">
      <dsp:nvSpPr>
        <dsp:cNvPr id="0" name=""/>
        <dsp:cNvSpPr/>
      </dsp:nvSpPr>
      <dsp:spPr>
        <a:xfrm>
          <a:off x="322257" y="4661448"/>
          <a:ext cx="1192440" cy="745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4=chronic</a:t>
          </a:r>
          <a:endParaRPr lang="en-US" sz="1200" kern="1200" dirty="0"/>
        </a:p>
      </dsp:txBody>
      <dsp:txXfrm>
        <a:off x="344085" y="4683276"/>
        <a:ext cx="1148784" cy="701619"/>
      </dsp:txXfrm>
    </dsp:sp>
    <dsp:sp modelId="{3F2D094F-76A5-4C50-9A3E-A6728A2603F2}">
      <dsp:nvSpPr>
        <dsp:cNvPr id="0" name=""/>
        <dsp:cNvSpPr/>
      </dsp:nvSpPr>
      <dsp:spPr>
        <a:xfrm>
          <a:off x="1887335" y="3476"/>
          <a:ext cx="1490550" cy="7452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Associations</a:t>
          </a:r>
          <a:endParaRPr lang="en-US" sz="1100" b="1" kern="1200" dirty="0">
            <a:solidFill>
              <a:srgbClr val="000000"/>
            </a:solidFill>
          </a:endParaRPr>
        </a:p>
      </dsp:txBody>
      <dsp:txXfrm>
        <a:off x="1909163" y="25304"/>
        <a:ext cx="1446894" cy="701619"/>
      </dsp:txXfrm>
    </dsp:sp>
    <dsp:sp modelId="{FEDFC39B-9EC8-4CC3-B75F-5940E02AF781}">
      <dsp:nvSpPr>
        <dsp:cNvPr id="0" name=""/>
        <dsp:cNvSpPr/>
      </dsp:nvSpPr>
      <dsp:spPr>
        <a:xfrm>
          <a:off x="2036391" y="748751"/>
          <a:ext cx="149055" cy="558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56"/>
              </a:lnTo>
              <a:lnTo>
                <a:pt x="149055" y="558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57E13-9888-45A0-B9CF-BEA9816451C9}">
      <dsp:nvSpPr>
        <dsp:cNvPr id="0" name=""/>
        <dsp:cNvSpPr/>
      </dsp:nvSpPr>
      <dsp:spPr>
        <a:xfrm>
          <a:off x="2185446" y="935070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0=none</a:t>
          </a:r>
          <a:endParaRPr lang="en-US" sz="1200" kern="1200" dirty="0"/>
        </a:p>
      </dsp:txBody>
      <dsp:txXfrm>
        <a:off x="2207274" y="956898"/>
        <a:ext cx="1148784" cy="701619"/>
      </dsp:txXfrm>
    </dsp:sp>
    <dsp:sp modelId="{0E3E89FE-3861-44E6-9C17-96FEC8D33892}">
      <dsp:nvSpPr>
        <dsp:cNvPr id="0" name=""/>
        <dsp:cNvSpPr/>
      </dsp:nvSpPr>
      <dsp:spPr>
        <a:xfrm>
          <a:off x="2036391" y="748751"/>
          <a:ext cx="149055" cy="149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550"/>
              </a:lnTo>
              <a:lnTo>
                <a:pt x="149055" y="149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CF1C0-86EE-45C5-B567-6D4C40E4E37D}">
      <dsp:nvSpPr>
        <dsp:cNvPr id="0" name=""/>
        <dsp:cNvSpPr/>
      </dsp:nvSpPr>
      <dsp:spPr>
        <a:xfrm>
          <a:off x="2185446" y="1866665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1=LAE</a:t>
          </a:r>
          <a:endParaRPr lang="en-US" sz="1200" kern="1200" dirty="0"/>
        </a:p>
      </dsp:txBody>
      <dsp:txXfrm>
        <a:off x="2207274" y="1888493"/>
        <a:ext cx="1148784" cy="701619"/>
      </dsp:txXfrm>
    </dsp:sp>
    <dsp:sp modelId="{55B9E858-A815-4BE9-8487-5BB0BDF35C9D}">
      <dsp:nvSpPr>
        <dsp:cNvPr id="0" name=""/>
        <dsp:cNvSpPr/>
      </dsp:nvSpPr>
      <dsp:spPr>
        <a:xfrm>
          <a:off x="2036391" y="748751"/>
          <a:ext cx="149055" cy="242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145"/>
              </a:lnTo>
              <a:lnTo>
                <a:pt x="149055" y="2422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D6068-C181-419C-84A0-2ADC7EDB11B0}">
      <dsp:nvSpPr>
        <dsp:cNvPr id="0" name=""/>
        <dsp:cNvSpPr/>
      </dsp:nvSpPr>
      <dsp:spPr>
        <a:xfrm>
          <a:off x="2185446" y="2798259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2=HTN, OSA </a:t>
          </a:r>
          <a:endParaRPr lang="en-US" sz="1200" kern="1200" dirty="0"/>
        </a:p>
      </dsp:txBody>
      <dsp:txXfrm>
        <a:off x="2207274" y="2820087"/>
        <a:ext cx="1148784" cy="701619"/>
      </dsp:txXfrm>
    </dsp:sp>
    <dsp:sp modelId="{F576E519-E93D-4920-A9A3-ABCFB2ECA0C3}">
      <dsp:nvSpPr>
        <dsp:cNvPr id="0" name=""/>
        <dsp:cNvSpPr/>
      </dsp:nvSpPr>
      <dsp:spPr>
        <a:xfrm>
          <a:off x="2036391" y="748751"/>
          <a:ext cx="149055" cy="335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3739"/>
              </a:lnTo>
              <a:lnTo>
                <a:pt x="149055" y="335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D4C88-543B-419E-AC75-AB26C338C99F}">
      <dsp:nvSpPr>
        <dsp:cNvPr id="0" name=""/>
        <dsp:cNvSpPr/>
      </dsp:nvSpPr>
      <dsp:spPr>
        <a:xfrm>
          <a:off x="2185446" y="3729853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3=heart failure</a:t>
          </a:r>
          <a:endParaRPr lang="en-US" sz="1200" kern="1200" dirty="0"/>
        </a:p>
      </dsp:txBody>
      <dsp:txXfrm>
        <a:off x="2207274" y="3751681"/>
        <a:ext cx="1148784" cy="701619"/>
      </dsp:txXfrm>
    </dsp:sp>
    <dsp:sp modelId="{7BEF45CA-7651-473B-9C9C-6B51D8CEB285}">
      <dsp:nvSpPr>
        <dsp:cNvPr id="0" name=""/>
        <dsp:cNvSpPr/>
      </dsp:nvSpPr>
      <dsp:spPr>
        <a:xfrm>
          <a:off x="2036391" y="748751"/>
          <a:ext cx="149055" cy="42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333"/>
              </a:lnTo>
              <a:lnTo>
                <a:pt x="149055" y="4285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0A7CD-1AB1-48E8-9497-822C96C39B8D}">
      <dsp:nvSpPr>
        <dsp:cNvPr id="0" name=""/>
        <dsp:cNvSpPr/>
      </dsp:nvSpPr>
      <dsp:spPr>
        <a:xfrm>
          <a:off x="2185446" y="4661448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4=severe MS, HCM</a:t>
          </a:r>
          <a:endParaRPr lang="en-US" sz="1200" kern="1200" dirty="0"/>
        </a:p>
      </dsp:txBody>
      <dsp:txXfrm>
        <a:off x="2207274" y="4683276"/>
        <a:ext cx="1148784" cy="701619"/>
      </dsp:txXfrm>
    </dsp:sp>
    <dsp:sp modelId="{54D344DF-FFA0-47F2-9B5F-62DC1D2E27BB}">
      <dsp:nvSpPr>
        <dsp:cNvPr id="0" name=""/>
        <dsp:cNvSpPr/>
      </dsp:nvSpPr>
      <dsp:spPr>
        <a:xfrm>
          <a:off x="3750524" y="3476"/>
          <a:ext cx="1490550" cy="7452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Lifestyle impact</a:t>
          </a:r>
          <a:endParaRPr lang="en-US" sz="1100" b="1" kern="1200" dirty="0">
            <a:solidFill>
              <a:srgbClr val="000000"/>
            </a:solidFill>
          </a:endParaRPr>
        </a:p>
      </dsp:txBody>
      <dsp:txXfrm>
        <a:off x="3772352" y="25304"/>
        <a:ext cx="1446894" cy="701619"/>
      </dsp:txXfrm>
    </dsp:sp>
    <dsp:sp modelId="{15E2AEE6-8733-4992-9ADA-6BB4CB0176C0}">
      <dsp:nvSpPr>
        <dsp:cNvPr id="0" name=""/>
        <dsp:cNvSpPr/>
      </dsp:nvSpPr>
      <dsp:spPr>
        <a:xfrm>
          <a:off x="3899579" y="748751"/>
          <a:ext cx="149055" cy="558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56"/>
              </a:lnTo>
              <a:lnTo>
                <a:pt x="149055" y="558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2EBE0-DC86-4C9D-AFFD-5A44BDE76B93}">
      <dsp:nvSpPr>
        <dsp:cNvPr id="0" name=""/>
        <dsp:cNvSpPr/>
      </dsp:nvSpPr>
      <dsp:spPr>
        <a:xfrm>
          <a:off x="4048634" y="935070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0=first quintile QOL score</a:t>
          </a:r>
          <a:endParaRPr lang="en-US" sz="1200" kern="1200" dirty="0"/>
        </a:p>
      </dsp:txBody>
      <dsp:txXfrm>
        <a:off x="4070462" y="956898"/>
        <a:ext cx="1148784" cy="701619"/>
      </dsp:txXfrm>
    </dsp:sp>
    <dsp:sp modelId="{AC90D8D7-832A-4D9C-8E16-F7264A1FA21B}">
      <dsp:nvSpPr>
        <dsp:cNvPr id="0" name=""/>
        <dsp:cNvSpPr/>
      </dsp:nvSpPr>
      <dsp:spPr>
        <a:xfrm>
          <a:off x="3899579" y="748751"/>
          <a:ext cx="149055" cy="149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550"/>
              </a:lnTo>
              <a:lnTo>
                <a:pt x="149055" y="149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C8B2C-DAB9-451E-96FC-05D7962C26BA}">
      <dsp:nvSpPr>
        <dsp:cNvPr id="0" name=""/>
        <dsp:cNvSpPr/>
      </dsp:nvSpPr>
      <dsp:spPr>
        <a:xfrm>
          <a:off x="4048634" y="1866665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1=second quintile QOL score</a:t>
          </a:r>
          <a:endParaRPr lang="en-US" sz="1200" kern="1200" dirty="0"/>
        </a:p>
      </dsp:txBody>
      <dsp:txXfrm>
        <a:off x="4070462" y="1888493"/>
        <a:ext cx="1148784" cy="701619"/>
      </dsp:txXfrm>
    </dsp:sp>
    <dsp:sp modelId="{CB585DD3-A1EC-447F-A087-2310017B95B3}">
      <dsp:nvSpPr>
        <dsp:cNvPr id="0" name=""/>
        <dsp:cNvSpPr/>
      </dsp:nvSpPr>
      <dsp:spPr>
        <a:xfrm>
          <a:off x="3899579" y="748751"/>
          <a:ext cx="149055" cy="242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145"/>
              </a:lnTo>
              <a:lnTo>
                <a:pt x="149055" y="2422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9CA5B-9C7A-4CB8-9E52-81E46E1203F4}">
      <dsp:nvSpPr>
        <dsp:cNvPr id="0" name=""/>
        <dsp:cNvSpPr/>
      </dsp:nvSpPr>
      <dsp:spPr>
        <a:xfrm>
          <a:off x="4048634" y="2798259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2=third quintile QOL score </a:t>
          </a:r>
          <a:endParaRPr lang="en-US" sz="1200" kern="1200" dirty="0"/>
        </a:p>
      </dsp:txBody>
      <dsp:txXfrm>
        <a:off x="4070462" y="2820087"/>
        <a:ext cx="1148784" cy="701619"/>
      </dsp:txXfrm>
    </dsp:sp>
    <dsp:sp modelId="{0599CD70-8232-4D5A-A6AC-B567AB3C1539}">
      <dsp:nvSpPr>
        <dsp:cNvPr id="0" name=""/>
        <dsp:cNvSpPr/>
      </dsp:nvSpPr>
      <dsp:spPr>
        <a:xfrm>
          <a:off x="3899579" y="748751"/>
          <a:ext cx="149055" cy="335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3739"/>
              </a:lnTo>
              <a:lnTo>
                <a:pt x="149055" y="335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8C3E0-63B9-43AC-82BE-4224598391DD}">
      <dsp:nvSpPr>
        <dsp:cNvPr id="0" name=""/>
        <dsp:cNvSpPr/>
      </dsp:nvSpPr>
      <dsp:spPr>
        <a:xfrm>
          <a:off x="4048634" y="3729853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3=fourth quintile QOL score</a:t>
          </a:r>
          <a:endParaRPr lang="en-US" sz="1200" kern="1200" dirty="0"/>
        </a:p>
      </dsp:txBody>
      <dsp:txXfrm>
        <a:off x="4070462" y="3751681"/>
        <a:ext cx="1148784" cy="701619"/>
      </dsp:txXfrm>
    </dsp:sp>
    <dsp:sp modelId="{7C2A29C2-99E3-4593-9118-FE29AD22C3DB}">
      <dsp:nvSpPr>
        <dsp:cNvPr id="0" name=""/>
        <dsp:cNvSpPr/>
      </dsp:nvSpPr>
      <dsp:spPr>
        <a:xfrm>
          <a:off x="3899579" y="748751"/>
          <a:ext cx="149055" cy="42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333"/>
              </a:lnTo>
              <a:lnTo>
                <a:pt x="149055" y="4285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1B4E01-5064-47E1-82A8-23617FB3B0D7}">
      <dsp:nvSpPr>
        <dsp:cNvPr id="0" name=""/>
        <dsp:cNvSpPr/>
      </dsp:nvSpPr>
      <dsp:spPr>
        <a:xfrm>
          <a:off x="4048634" y="4661448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4=fifth quintile QOL score</a:t>
          </a:r>
          <a:endParaRPr lang="en-US" sz="1200" kern="1200" dirty="0"/>
        </a:p>
      </dsp:txBody>
      <dsp:txXfrm>
        <a:off x="4070462" y="4683276"/>
        <a:ext cx="1148784" cy="701619"/>
      </dsp:txXfrm>
    </dsp:sp>
    <dsp:sp modelId="{A133BEA1-17AE-4A6E-B0D1-195DC986085C}">
      <dsp:nvSpPr>
        <dsp:cNvPr id="0" name=""/>
        <dsp:cNvSpPr/>
      </dsp:nvSpPr>
      <dsp:spPr>
        <a:xfrm>
          <a:off x="5613713" y="3476"/>
          <a:ext cx="1490550" cy="7452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Percentage/burden</a:t>
          </a:r>
          <a:endParaRPr lang="en-US" sz="1100" b="1" kern="1200" dirty="0">
            <a:solidFill>
              <a:srgbClr val="000000"/>
            </a:solidFill>
          </a:endParaRPr>
        </a:p>
      </dsp:txBody>
      <dsp:txXfrm>
        <a:off x="5635541" y="25304"/>
        <a:ext cx="1446894" cy="701619"/>
      </dsp:txXfrm>
    </dsp:sp>
    <dsp:sp modelId="{463089AA-4638-467A-B46E-B67C6527D780}">
      <dsp:nvSpPr>
        <dsp:cNvPr id="0" name=""/>
        <dsp:cNvSpPr/>
      </dsp:nvSpPr>
      <dsp:spPr>
        <a:xfrm>
          <a:off x="5762768" y="748751"/>
          <a:ext cx="149055" cy="558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56"/>
              </a:lnTo>
              <a:lnTo>
                <a:pt x="149055" y="558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69219-7655-4B31-989C-E80C43478699}">
      <dsp:nvSpPr>
        <dsp:cNvPr id="0" name=""/>
        <dsp:cNvSpPr/>
      </dsp:nvSpPr>
      <dsp:spPr>
        <a:xfrm>
          <a:off x="5911823" y="935070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0=none</a:t>
          </a:r>
          <a:endParaRPr lang="en-US" sz="1200" kern="1200" dirty="0"/>
        </a:p>
      </dsp:txBody>
      <dsp:txXfrm>
        <a:off x="5933651" y="956898"/>
        <a:ext cx="1148784" cy="701619"/>
      </dsp:txXfrm>
    </dsp:sp>
    <dsp:sp modelId="{C6770FE6-2D28-45B3-97FB-DBEC799E48BA}">
      <dsp:nvSpPr>
        <dsp:cNvPr id="0" name=""/>
        <dsp:cNvSpPr/>
      </dsp:nvSpPr>
      <dsp:spPr>
        <a:xfrm>
          <a:off x="5762768" y="748751"/>
          <a:ext cx="149055" cy="149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550"/>
              </a:lnTo>
              <a:lnTo>
                <a:pt x="149055" y="149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AADB37-4500-4826-97D1-89DA4E74130D}">
      <dsp:nvSpPr>
        <dsp:cNvPr id="0" name=""/>
        <dsp:cNvSpPr/>
      </dsp:nvSpPr>
      <dsp:spPr>
        <a:xfrm>
          <a:off x="5911823" y="1866665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1=longest episode &lt;6min</a:t>
          </a:r>
          <a:endParaRPr lang="en-US" sz="1200" kern="1200" dirty="0"/>
        </a:p>
      </dsp:txBody>
      <dsp:txXfrm>
        <a:off x="5933651" y="1888493"/>
        <a:ext cx="1148784" cy="701619"/>
      </dsp:txXfrm>
    </dsp:sp>
    <dsp:sp modelId="{927A2C4A-CE50-45E7-8538-B946F5B7B4DC}">
      <dsp:nvSpPr>
        <dsp:cNvPr id="0" name=""/>
        <dsp:cNvSpPr/>
      </dsp:nvSpPr>
      <dsp:spPr>
        <a:xfrm>
          <a:off x="5762768" y="748751"/>
          <a:ext cx="149055" cy="242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145"/>
              </a:lnTo>
              <a:lnTo>
                <a:pt x="149055" y="2422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BDE6B-4D14-4976-A53B-A9F5218653E8}">
      <dsp:nvSpPr>
        <dsp:cNvPr id="0" name=""/>
        <dsp:cNvSpPr/>
      </dsp:nvSpPr>
      <dsp:spPr>
        <a:xfrm>
          <a:off x="5911823" y="2798259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2&lt;50% more than 6 min </a:t>
          </a:r>
          <a:endParaRPr lang="en-US" sz="1200" kern="1200" dirty="0"/>
        </a:p>
      </dsp:txBody>
      <dsp:txXfrm>
        <a:off x="5933651" y="2820087"/>
        <a:ext cx="1148784" cy="701619"/>
      </dsp:txXfrm>
    </dsp:sp>
    <dsp:sp modelId="{CF91B3C0-BB50-473C-96B8-DF68AB150F87}">
      <dsp:nvSpPr>
        <dsp:cNvPr id="0" name=""/>
        <dsp:cNvSpPr/>
      </dsp:nvSpPr>
      <dsp:spPr>
        <a:xfrm>
          <a:off x="5762768" y="748751"/>
          <a:ext cx="149055" cy="335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3739"/>
              </a:lnTo>
              <a:lnTo>
                <a:pt x="149055" y="335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0A401-01EF-4A79-81D4-6CE19C64F820}">
      <dsp:nvSpPr>
        <dsp:cNvPr id="0" name=""/>
        <dsp:cNvSpPr/>
      </dsp:nvSpPr>
      <dsp:spPr>
        <a:xfrm>
          <a:off x="5911823" y="3729853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3&gt;50% AF burden</a:t>
          </a:r>
          <a:endParaRPr lang="en-US" sz="1200" kern="1200" dirty="0"/>
        </a:p>
      </dsp:txBody>
      <dsp:txXfrm>
        <a:off x="5933651" y="3751681"/>
        <a:ext cx="1148784" cy="701619"/>
      </dsp:txXfrm>
    </dsp:sp>
    <dsp:sp modelId="{17A14434-34ED-4FEA-B529-95496FEB7746}">
      <dsp:nvSpPr>
        <dsp:cNvPr id="0" name=""/>
        <dsp:cNvSpPr/>
      </dsp:nvSpPr>
      <dsp:spPr>
        <a:xfrm>
          <a:off x="5762768" y="748751"/>
          <a:ext cx="149055" cy="42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333"/>
              </a:lnTo>
              <a:lnTo>
                <a:pt x="149055" y="4285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514B0-66F5-46F2-BBE5-08E51A198850}">
      <dsp:nvSpPr>
        <dsp:cNvPr id="0" name=""/>
        <dsp:cNvSpPr/>
      </dsp:nvSpPr>
      <dsp:spPr>
        <a:xfrm>
          <a:off x="5911823" y="4661448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4=100%</a:t>
          </a:r>
          <a:endParaRPr lang="en-US" sz="1200" kern="1200" dirty="0"/>
        </a:p>
      </dsp:txBody>
      <dsp:txXfrm>
        <a:off x="5933651" y="4683276"/>
        <a:ext cx="1148784" cy="701619"/>
      </dsp:txXfrm>
    </dsp:sp>
    <dsp:sp modelId="{48C4A93E-E275-4D72-A982-280373522D47}">
      <dsp:nvSpPr>
        <dsp:cNvPr id="0" name=""/>
        <dsp:cNvSpPr/>
      </dsp:nvSpPr>
      <dsp:spPr>
        <a:xfrm>
          <a:off x="7476901" y="3476"/>
          <a:ext cx="1490550" cy="7452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Sequelae/ complications</a:t>
          </a:r>
          <a:endParaRPr lang="en-US" sz="1100" b="1" kern="1200" dirty="0">
            <a:solidFill>
              <a:srgbClr val="000000"/>
            </a:solidFill>
          </a:endParaRPr>
        </a:p>
      </dsp:txBody>
      <dsp:txXfrm>
        <a:off x="7498729" y="25304"/>
        <a:ext cx="1446894" cy="701619"/>
      </dsp:txXfrm>
    </dsp:sp>
    <dsp:sp modelId="{7B16E89F-AD98-4A7A-9B8A-1915A5EB1FD0}">
      <dsp:nvSpPr>
        <dsp:cNvPr id="0" name=""/>
        <dsp:cNvSpPr/>
      </dsp:nvSpPr>
      <dsp:spPr>
        <a:xfrm>
          <a:off x="7625956" y="748751"/>
          <a:ext cx="149055" cy="558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56"/>
              </a:lnTo>
              <a:lnTo>
                <a:pt x="149055" y="558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8685B-08CB-49CB-973E-A7FAAD3A8637}">
      <dsp:nvSpPr>
        <dsp:cNvPr id="0" name=""/>
        <dsp:cNvSpPr/>
      </dsp:nvSpPr>
      <dsp:spPr>
        <a:xfrm>
          <a:off x="7775011" y="935070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0=none</a:t>
          </a:r>
          <a:endParaRPr lang="en-US" sz="1200" kern="1200" dirty="0"/>
        </a:p>
      </dsp:txBody>
      <dsp:txXfrm>
        <a:off x="7796839" y="956898"/>
        <a:ext cx="1148784" cy="701619"/>
      </dsp:txXfrm>
    </dsp:sp>
    <dsp:sp modelId="{F8FCF7D0-C84C-4E52-B37F-5FE93FF5C236}">
      <dsp:nvSpPr>
        <dsp:cNvPr id="0" name=""/>
        <dsp:cNvSpPr/>
      </dsp:nvSpPr>
      <dsp:spPr>
        <a:xfrm>
          <a:off x="7625956" y="748751"/>
          <a:ext cx="149055" cy="149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550"/>
              </a:lnTo>
              <a:lnTo>
                <a:pt x="149055" y="1490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0EFCB-068D-443D-A6B5-62EF0122EDF8}">
      <dsp:nvSpPr>
        <dsp:cNvPr id="0" name=""/>
        <dsp:cNvSpPr/>
      </dsp:nvSpPr>
      <dsp:spPr>
        <a:xfrm>
          <a:off x="7775011" y="1866665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1=</a:t>
          </a:r>
          <a:r>
            <a:rPr lang="en-US" sz="1200" kern="1200" dirty="0" err="1" smtClean="0"/>
            <a:t>medicaiton</a:t>
          </a:r>
          <a:r>
            <a:rPr lang="en-US" sz="1200" kern="1200" dirty="0" smtClean="0"/>
            <a:t> escalation</a:t>
          </a:r>
          <a:endParaRPr lang="en-US" sz="1200" kern="1200" dirty="0"/>
        </a:p>
      </dsp:txBody>
      <dsp:txXfrm>
        <a:off x="7796839" y="1888493"/>
        <a:ext cx="1148784" cy="701619"/>
      </dsp:txXfrm>
    </dsp:sp>
    <dsp:sp modelId="{E1A0BC84-5257-4CC9-B6F0-711A38F44D75}">
      <dsp:nvSpPr>
        <dsp:cNvPr id="0" name=""/>
        <dsp:cNvSpPr/>
      </dsp:nvSpPr>
      <dsp:spPr>
        <a:xfrm>
          <a:off x="7625956" y="748751"/>
          <a:ext cx="149055" cy="2422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2145"/>
              </a:lnTo>
              <a:lnTo>
                <a:pt x="149055" y="2422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CE2D6-73DD-44B1-A0C5-48B7B4028AA0}">
      <dsp:nvSpPr>
        <dsp:cNvPr id="0" name=""/>
        <dsp:cNvSpPr/>
      </dsp:nvSpPr>
      <dsp:spPr>
        <a:xfrm>
          <a:off x="7775011" y="2798259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2= hospitalization</a:t>
          </a:r>
          <a:endParaRPr lang="en-US" sz="1200" kern="1200" dirty="0"/>
        </a:p>
      </dsp:txBody>
      <dsp:txXfrm>
        <a:off x="7796839" y="2820087"/>
        <a:ext cx="1148784" cy="701619"/>
      </dsp:txXfrm>
    </dsp:sp>
    <dsp:sp modelId="{836E2312-9722-46A3-88D6-44F5E7B155F8}">
      <dsp:nvSpPr>
        <dsp:cNvPr id="0" name=""/>
        <dsp:cNvSpPr/>
      </dsp:nvSpPr>
      <dsp:spPr>
        <a:xfrm>
          <a:off x="7625956" y="748751"/>
          <a:ext cx="149055" cy="3353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3739"/>
              </a:lnTo>
              <a:lnTo>
                <a:pt x="149055" y="3353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CFD1B-C60C-4FE4-B5D4-48CB2A267D5F}">
      <dsp:nvSpPr>
        <dsp:cNvPr id="0" name=""/>
        <dsp:cNvSpPr/>
      </dsp:nvSpPr>
      <dsp:spPr>
        <a:xfrm>
          <a:off x="7775011" y="3729853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3=major complication of therapy (bleed, </a:t>
          </a:r>
          <a:r>
            <a:rPr lang="en-US" sz="1200" kern="1200" dirty="0" err="1" smtClean="0"/>
            <a:t>TdP</a:t>
          </a:r>
          <a:r>
            <a:rPr lang="en-US" sz="1200" kern="1200" dirty="0" smtClean="0"/>
            <a:t>)</a:t>
          </a:r>
          <a:endParaRPr lang="en-US" sz="1200" kern="1200" dirty="0"/>
        </a:p>
      </dsp:txBody>
      <dsp:txXfrm>
        <a:off x="7796839" y="3751681"/>
        <a:ext cx="1148784" cy="701619"/>
      </dsp:txXfrm>
    </dsp:sp>
    <dsp:sp modelId="{55EE411A-D14D-4E5B-BA7C-F846E493C2EC}">
      <dsp:nvSpPr>
        <dsp:cNvPr id="0" name=""/>
        <dsp:cNvSpPr/>
      </dsp:nvSpPr>
      <dsp:spPr>
        <a:xfrm>
          <a:off x="7625956" y="748751"/>
          <a:ext cx="149055" cy="4285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5333"/>
              </a:lnTo>
              <a:lnTo>
                <a:pt x="149055" y="4285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E357C-99AA-41B3-8805-51D8E2C79E70}">
      <dsp:nvSpPr>
        <dsp:cNvPr id="0" name=""/>
        <dsp:cNvSpPr/>
      </dsp:nvSpPr>
      <dsp:spPr>
        <a:xfrm>
          <a:off x="7775011" y="4661448"/>
          <a:ext cx="1192440" cy="7452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4=stroke</a:t>
          </a:r>
          <a:endParaRPr lang="en-US" sz="1200" kern="1200" dirty="0"/>
        </a:p>
      </dsp:txBody>
      <dsp:txXfrm>
        <a:off x="7796839" y="4683276"/>
        <a:ext cx="1148784" cy="701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B68ED2-392D-0C47-B251-90DD1CD571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20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23925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8788" algn="l" defTabSz="9239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9163" algn="l" defTabSz="9239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7950" algn="l" defTabSz="9239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38325" algn="l" defTabSz="9239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4FB22-7AB2-C645-AA13-B3ABBA8421A4}" type="slidenum">
              <a:rPr lang="en-US"/>
              <a:pPr/>
              <a:t>2</a:t>
            </a:fld>
            <a:endParaRPr lang="en-US"/>
          </a:p>
        </p:txBody>
      </p:sp>
      <p:sp>
        <p:nvSpPr>
          <p:cNvPr id="10242" name="Rectangle 5"/>
          <p:cNvSpPr txBox="1">
            <a:spLocks noGrp="1" noChangeArrowheads="1"/>
          </p:cNvSpPr>
          <p:nvPr/>
        </p:nvSpPr>
        <p:spPr bwMode="auto">
          <a:xfrm>
            <a:off x="187325" y="8432800"/>
            <a:ext cx="65389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/>
          <a:lstStyle>
            <a:lvl1pPr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/>
              <a:t>	CP947437	Packer, DL	 MC	8-3-2000	</a:t>
            </a:r>
            <a:endParaRPr lang="en-US" sz="1000" i="1"/>
          </a:p>
        </p:txBody>
      </p:sp>
      <p:sp>
        <p:nvSpPr>
          <p:cNvPr id="10243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DB4EF2-B43A-5A4F-A22D-09F39C9796C9}" type="slidenum">
              <a:rPr lang="en-US" sz="1200">
                <a:latin typeface="Times New Roman" charset="0"/>
              </a:rPr>
              <a:pPr algn="r"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2938" y="120650"/>
            <a:ext cx="5573712" cy="4179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3400"/>
            <a:ext cx="5483225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30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298" indent="-282807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227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3718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209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8700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190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3681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6172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AFDC6A-4248-FD45-A6C4-F2E87C43D600}" type="slidenum">
              <a:rPr lang="en-US" sz="1200" b="0">
                <a:latin typeface="Times New Roman" charset="0"/>
              </a:rPr>
              <a:pPr/>
              <a:t>25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95463" y="60325"/>
            <a:ext cx="10452101" cy="78406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7272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/>
              <a:t>	CP947437	Packer, DL	 MC	8-3-2000	</a:t>
            </a:r>
            <a:endParaRPr lang="en-US" sz="1000" i="1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797050" y="28575"/>
            <a:ext cx="10453688" cy="7842250"/>
          </a:xfrm>
          <a:solidFill>
            <a:srgbClr val="FFFFFF"/>
          </a:solidFill>
          <a:ln/>
          <a:extLst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5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C7038-5952-5142-9921-5D2E82830F64}" type="slidenum">
              <a:rPr lang="en-US"/>
              <a:pPr/>
              <a:t>32</a:t>
            </a:fld>
            <a:endParaRPr lang="en-US"/>
          </a:p>
        </p:txBody>
      </p:sp>
      <p:sp>
        <p:nvSpPr>
          <p:cNvPr id="686082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79" rIns="91358" bIns="4567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013" indent="-282575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88" indent="-227013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325" indent="-227013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763" indent="-227013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3963" indent="-227013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51163" indent="-227013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8363" indent="-227013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65563" indent="-227013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F2D4243-910E-A54A-B180-09CDD7459E55}" type="slidenum">
              <a:rPr lang="en-US" sz="1200">
                <a:latin typeface="Times New Roman" charset="0"/>
              </a:rPr>
              <a:pPr algn="r"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686083" name="Rectangle 5"/>
          <p:cNvSpPr txBox="1">
            <a:spLocks noGrp="1" noChangeArrowheads="1"/>
          </p:cNvSpPr>
          <p:nvPr/>
        </p:nvSpPr>
        <p:spPr bwMode="auto">
          <a:xfrm>
            <a:off x="185738" y="8432800"/>
            <a:ext cx="6540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33" tIns="0" rIns="19033" bIns="0"/>
          <a:lstStyle>
            <a:lvl1pPr defTabSz="904875"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013" indent="-282575" defTabSz="904875"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88" indent="-227013" defTabSz="904875"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325" indent="-227013" defTabSz="904875"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763" indent="-227013" defTabSz="904875"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3963" indent="-227013" defTabSz="904875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51163" indent="-227013" defTabSz="904875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8363" indent="-227013" defTabSz="904875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65563" indent="-227013" defTabSz="904875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  <a:tab pos="2879725" algn="l"/>
                <a:tab pos="5097463" algn="l"/>
                <a:tab pos="7124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/>
              <a:t>	CP947437	Packer, DL	 MC	8-3-2000	</a:t>
            </a:r>
            <a:endParaRPr lang="en-US" sz="1000" i="1"/>
          </a:p>
        </p:txBody>
      </p:sp>
      <p:sp>
        <p:nvSpPr>
          <p:cNvPr id="68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95463" y="60325"/>
            <a:ext cx="10453688" cy="7840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957519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871F2-8030-524F-9722-3E4D64182592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3362" name="Rectangle 5"/>
          <p:cNvSpPr txBox="1">
            <a:spLocks noGrp="1" noChangeArrowheads="1"/>
          </p:cNvSpPr>
          <p:nvPr/>
        </p:nvSpPr>
        <p:spPr bwMode="auto">
          <a:xfrm>
            <a:off x="186838" y="8432624"/>
            <a:ext cx="6539278" cy="50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/>
          <a:lstStyle>
            <a:lvl1pPr>
              <a:spcBef>
                <a:spcPct val="0"/>
              </a:spcBef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spcBef>
                <a:spcPct val="0"/>
              </a:spcBef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spcBef>
                <a:spcPct val="0"/>
              </a:spcBef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spcBef>
                <a:spcPct val="0"/>
              </a:spcBef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spcBef>
                <a:spcPct val="0"/>
              </a:spcBef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2909888" algn="l"/>
                <a:tab pos="5149850" algn="l"/>
                <a:tab pos="7199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latin typeface="Arial" charset="0"/>
              </a:rPr>
              <a:t>	CP947437	Packer, DL	 MC	8-3-2000	</a:t>
            </a:r>
            <a:endParaRPr lang="en-US" sz="10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33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97050" y="28575"/>
            <a:ext cx="10453688" cy="78422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566" y="7823555"/>
            <a:ext cx="6539279" cy="6090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0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57544-83D9-6747-99A2-B3CB63AD612C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9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41350" y="119063"/>
            <a:ext cx="5575300" cy="4181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5" y="4343401"/>
            <a:ext cx="5485772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53E88-D2CF-0749-87EE-576CB3A1FC8E}" type="slidenum">
              <a:rPr lang="en-US"/>
              <a:pPr/>
              <a:t>7</a:t>
            </a:fld>
            <a:endParaRPr lang="en-US"/>
          </a:p>
        </p:txBody>
      </p:sp>
      <p:sp>
        <p:nvSpPr>
          <p:cNvPr id="152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97050" y="58738"/>
            <a:ext cx="10455275" cy="78422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76422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F31E22-A7BE-49C3-B3E2-5EE862787AFA}" type="slidenum">
              <a:rPr lang="en-US">
                <a:solidFill>
                  <a:prstClr val="black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15</a:t>
            </a:fld>
            <a:endParaRPr lang="en-US">
              <a:solidFill>
                <a:prstClr val="black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98638" y="7938"/>
            <a:ext cx="10456863" cy="7842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7823200"/>
            <a:ext cx="6538912" cy="60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75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298" indent="-282807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227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3718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209" indent="-22624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8700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190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3681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6172" indent="-22624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CA9077-0C9B-BA4C-B77E-EF61EBE5C09F}" type="slidenum">
              <a:rPr lang="en-US" sz="1200" b="0">
                <a:latin typeface="Times New Roman" charset="0"/>
              </a:rPr>
              <a:pPr/>
              <a:t>16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72486" y="59827"/>
            <a:ext cx="10406107" cy="7840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2696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	CP947437	Packer, DL	 MC	8-3-2000	</a:t>
            </a:r>
            <a:endParaRPr lang="en-US" sz="1000" i="1">
              <a:solidFill>
                <a:srgbClr val="000000"/>
              </a:solidFill>
            </a:endParaRPr>
          </a:p>
        </p:txBody>
      </p:sp>
      <p:sp>
        <p:nvSpPr>
          <p:cNvPr id="145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8038" y="387350"/>
            <a:ext cx="7467600" cy="56007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3294063"/>
            <a:ext cx="7264400" cy="3119437"/>
          </a:xfrm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573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60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JPP: Peter,</a:t>
            </a:r>
            <a:r>
              <a:rPr lang="en-US" baseline="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I</a:t>
            </a:r>
            <a:r>
              <a:rPr lang="en-US" baseline="0" dirty="0" smtClean="0">
                <a:solidFill>
                  <a:srgbClr val="FFFF00"/>
                </a:solidFill>
              </a:rPr>
              <a:t> think the key challenge is that while AF disease severity can be measured in an infinite number of ways, for the purpose of a clinical trial that will be absorbed by the clinical care community, whatever yardstick or measure we choose will need to be simple and reproducible and implicitly understood (intuitive).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A7327-C8D2-6342-ACCF-6060D4FE134E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9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this would be challenging for a variety of reasons. I do like the concept, but I think it is somewhat</a:t>
            </a:r>
            <a:r>
              <a:rPr lang="en-US" baseline="0" dirty="0" smtClean="0"/>
              <a:t> complex. Its probably easier to present the data in each category in a more translucent way. For example, KM of AF progression to </a:t>
            </a:r>
            <a:r>
              <a:rPr lang="en-US" baseline="0" dirty="0" err="1" smtClean="0"/>
              <a:t>Prs</a:t>
            </a:r>
            <a:r>
              <a:rPr lang="en-US" baseline="0" dirty="0" smtClean="0"/>
              <a:t> forms of AF, KM of incident HF, CCS class over time, plot of SR at each follow-up in each arm, KM plot of incident AF hospitalization.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A7327-C8D2-6342-ACCF-6060D4FE134E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8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076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465138"/>
            <a:ext cx="2017712" cy="5478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65138"/>
            <a:ext cx="5903913" cy="5478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862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9095-9A89-4406-976C-9C5E16DAD41A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58813" y="684213"/>
            <a:ext cx="1263650" cy="1376362"/>
            <a:chOff x="658813" y="684213"/>
            <a:chExt cx="1263650" cy="1376362"/>
          </a:xfrm>
          <a:solidFill>
            <a:srgbClr val="FFFFFF"/>
          </a:solidFill>
        </p:grpSpPr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849313" y="1354138"/>
              <a:ext cx="882650" cy="706437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658813" y="684213"/>
              <a:ext cx="1263650" cy="561975"/>
              <a:chOff x="658813" y="684213"/>
              <a:chExt cx="1263650" cy="561975"/>
            </a:xfrm>
            <a:grpFill/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917576" y="1004888"/>
                <a:ext cx="187325" cy="236537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 noEditPoints="1"/>
              </p:cNvSpPr>
              <p:nvPr/>
            </p:nvSpPr>
            <p:spPr bwMode="auto">
              <a:xfrm>
                <a:off x="1127126" y="1004888"/>
                <a:ext cx="103188" cy="236537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1268413" y="1004888"/>
                <a:ext cx="273050" cy="241300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/>
            </p:nvSpPr>
            <p:spPr bwMode="auto">
              <a:xfrm>
                <a:off x="1573213" y="1004888"/>
                <a:ext cx="101600" cy="236537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1690688" y="998538"/>
                <a:ext cx="231775" cy="2476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auto">
              <a:xfrm>
                <a:off x="658813" y="998538"/>
                <a:ext cx="231775" cy="2476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760413" y="688975"/>
                <a:ext cx="319088" cy="239712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20"/>
              <p:cNvSpPr>
                <a:spLocks noEditPoints="1"/>
              </p:cNvSpPr>
              <p:nvPr/>
            </p:nvSpPr>
            <p:spPr bwMode="auto">
              <a:xfrm>
                <a:off x="1092201" y="685800"/>
                <a:ext cx="263525" cy="236537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1309688" y="688975"/>
                <a:ext cx="258763" cy="233362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22"/>
              <p:cNvSpPr>
                <a:spLocks noEditPoints="1"/>
              </p:cNvSpPr>
              <p:nvPr/>
            </p:nvSpPr>
            <p:spPr bwMode="auto">
              <a:xfrm>
                <a:off x="1558926" y="684213"/>
                <a:ext cx="260350" cy="244475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650CF-99DC-4B88-8DB0-4F90609C6C92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210-E295-4C48-9A72-258649C9FB30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523869"/>
            <a:ext cx="7827264" cy="590931"/>
          </a:xfrm>
        </p:spPr>
        <p:txBody>
          <a:bodyPr anchor="b" anchorCtr="0"/>
          <a:lstStyle>
            <a:lvl1pPr algn="ctr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D925-4163-4BF1-942F-36F23B47ECBC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2CFE-CBF6-4D2E-A6BC-DDC5AB62099E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37B4-7E4A-43AC-BC78-209FE08835BA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2CC-9F5E-4420-B3C4-E72F85E1878C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689C-DB67-4CCA-A848-22EFE3383AEC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70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614470"/>
            <a:ext cx="2807208" cy="757130"/>
          </a:xfrm>
        </p:spPr>
        <p:txBody>
          <a:bodyPr anchor="b" anchorCtr="0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69EB-1ECE-4E8F-9036-8173B5125D81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5428-9570-4274-A7BE-CFC37835A78D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20624"/>
            <a:ext cx="9144000" cy="5909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2CF2-628F-4084-A070-61EC1C6E5F1D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940175" y="684213"/>
            <a:ext cx="1263650" cy="1376362"/>
            <a:chOff x="658813" y="684213"/>
            <a:chExt cx="1263650" cy="1376362"/>
          </a:xfrm>
          <a:solidFill>
            <a:srgbClr val="FFFFFF"/>
          </a:solidFill>
        </p:grpSpPr>
        <p:sp>
          <p:nvSpPr>
            <p:cNvPr id="7" name="Freeform 12"/>
            <p:cNvSpPr>
              <a:spLocks noEditPoints="1"/>
            </p:cNvSpPr>
            <p:nvPr/>
          </p:nvSpPr>
          <p:spPr bwMode="auto">
            <a:xfrm>
              <a:off x="849313" y="1354138"/>
              <a:ext cx="882650" cy="706437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658813" y="684213"/>
              <a:ext cx="1263650" cy="561975"/>
              <a:chOff x="658813" y="684213"/>
              <a:chExt cx="1263650" cy="561975"/>
            </a:xfrm>
            <a:grpFill/>
          </p:grpSpPr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917576" y="1004888"/>
                <a:ext cx="187325" cy="236537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Freeform 14"/>
              <p:cNvSpPr>
                <a:spLocks noEditPoints="1"/>
              </p:cNvSpPr>
              <p:nvPr/>
            </p:nvSpPr>
            <p:spPr bwMode="auto">
              <a:xfrm>
                <a:off x="1127126" y="1004888"/>
                <a:ext cx="103188" cy="236537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>
                <a:off x="1268413" y="1004888"/>
                <a:ext cx="273050" cy="241300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6"/>
              <p:cNvSpPr>
                <a:spLocks/>
              </p:cNvSpPr>
              <p:nvPr/>
            </p:nvSpPr>
            <p:spPr bwMode="auto">
              <a:xfrm>
                <a:off x="1573213" y="1004888"/>
                <a:ext cx="101600" cy="236537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7"/>
              <p:cNvSpPr>
                <a:spLocks/>
              </p:cNvSpPr>
              <p:nvPr/>
            </p:nvSpPr>
            <p:spPr bwMode="auto">
              <a:xfrm>
                <a:off x="1690688" y="998538"/>
                <a:ext cx="231775" cy="2476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8"/>
              <p:cNvSpPr>
                <a:spLocks/>
              </p:cNvSpPr>
              <p:nvPr/>
            </p:nvSpPr>
            <p:spPr bwMode="auto">
              <a:xfrm>
                <a:off x="658813" y="998538"/>
                <a:ext cx="231775" cy="2476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>
                <a:off x="760413" y="688975"/>
                <a:ext cx="319088" cy="239712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20"/>
              <p:cNvSpPr>
                <a:spLocks noEditPoints="1"/>
              </p:cNvSpPr>
              <p:nvPr/>
            </p:nvSpPr>
            <p:spPr bwMode="auto">
              <a:xfrm>
                <a:off x="1092201" y="685800"/>
                <a:ext cx="263525" cy="236537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1309688" y="688975"/>
                <a:ext cx="258763" cy="233362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22"/>
              <p:cNvSpPr>
                <a:spLocks noEditPoints="1"/>
              </p:cNvSpPr>
              <p:nvPr/>
            </p:nvSpPr>
            <p:spPr bwMode="auto">
              <a:xfrm>
                <a:off x="1558926" y="684213"/>
                <a:ext cx="260350" cy="244475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E43-A1FA-4E6E-8C33-EAFF846B7292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AFC0D-6F9A-4D18-8167-728798AAFBF3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402638" y="6650038"/>
            <a:ext cx="7413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800" b="0">
                <a:solidFill>
                  <a:schemeClr val="folHlink"/>
                </a:solidFill>
              </a:rPr>
              <a:t>3053716-</a:t>
            </a:r>
            <a:fld id="{F74A2CAC-7BD7-5746-9CB1-65589738C2A6}" type="slidenum">
              <a:rPr lang="en-US" sz="800" b="0">
                <a:solidFill>
                  <a:schemeClr val="folHlink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sz="28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15925"/>
            <a:ext cx="9144000" cy="585788"/>
          </a:xfrm>
          <a:ln w="9525"/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6800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7042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024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29104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1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57430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191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724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2939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095295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7585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430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465138"/>
            <a:ext cx="2017712" cy="5478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65138"/>
            <a:ext cx="5903913" cy="5478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73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9147175" y="6650038"/>
            <a:ext cx="7381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>
              <a:defRPr/>
            </a:pPr>
            <a:r>
              <a:rPr lang="en-US" sz="800">
                <a:solidFill>
                  <a:srgbClr val="99CCFF"/>
                </a:solidFill>
              </a:rPr>
              <a:t>3016338-</a:t>
            </a:r>
            <a:fld id="{3AA6B562-AB6A-584C-B18D-B93C47E08D4C}" type="slidenum">
              <a:rPr lang="en-US" sz="800">
                <a:solidFill>
                  <a:srgbClr val="99CCFF"/>
                </a:solidFill>
              </a:rPr>
              <a:pPr algn="r">
                <a:defRPr/>
              </a:pPr>
              <a:t>‹#›</a:t>
            </a:fld>
            <a:endParaRPr lang="en-US" sz="28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0" y="231775"/>
            <a:ext cx="9144000" cy="585788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80422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806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404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366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502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4517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7997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65138"/>
            <a:ext cx="8074025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289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225425" indent="-225425" algn="l" defTabSz="8731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Char char="•"/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06450" algn="l" defTabSz="873125" rtl="0" eaLnBrk="0" fontAlgn="base" hangingPunct="0">
        <a:spcBef>
          <a:spcPct val="20000"/>
        </a:spcBef>
        <a:spcAft>
          <a:spcPct val="0"/>
        </a:spcAft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262063" indent="-3175" algn="l" defTabSz="873125" rtl="0" eaLnBrk="0" fontAlgn="base" hangingPunct="0">
        <a:spcBef>
          <a:spcPct val="20000"/>
        </a:spcBef>
        <a:spcAft>
          <a:spcPct val="0"/>
        </a:spcAft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49413" indent="-50800" algn="l" defTabSz="873125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5pPr>
      <a:lvl6pPr marL="25146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6pPr>
      <a:lvl7pPr marL="29718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7pPr>
      <a:lvl8pPr marL="34290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8pPr>
      <a:lvl9pPr marL="38862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48324"/>
            <a:ext cx="9144000" cy="53553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4C4E8BF-A07A-4759-80EC-0462C523C433}" type="datetime1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9/21/2018</a:t>
            </a:fld>
            <a:endParaRPr lang="en-US">
              <a:solidFill>
                <a:srgbClr val="0033CC">
                  <a:lumMod val="40000"/>
                  <a:lumOff val="6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032" y="6248400"/>
            <a:ext cx="8240268" cy="28346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lnSpc>
                <a:spcPct val="90000"/>
              </a:lnSpc>
              <a:defRPr sz="1400" b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33CC">
                  <a:lumMod val="40000"/>
                  <a:lumOff val="6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ACAD713-2A88-4927-BA3B-75E8042AC897}" type="slidenum">
              <a:rPr lang="en-US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33CC">
                  <a:lumMod val="40000"/>
                  <a:lumOff val="6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dirty="0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  <a:ea typeface="+mn-ea"/>
                <a:cs typeface="+mn-cs"/>
              </a:rPr>
              <a:t>3694170-</a:t>
            </a:r>
            <a:fld id="{D445C29B-035B-48ED-941F-A66A11A8A322}" type="slidenum">
              <a:rPr lang="en-US" sz="700" smtClean="0">
                <a:solidFill>
                  <a:srgbClr val="0033CC">
                    <a:lumMod val="40000"/>
                    <a:lumOff val="60000"/>
                  </a:srgbClr>
                </a:solidFill>
                <a:latin typeface="Arial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700" dirty="0" smtClean="0">
              <a:solidFill>
                <a:srgbClr val="0033CC">
                  <a:lumMod val="40000"/>
                  <a:lumOff val="60000"/>
                </a:srgb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65138"/>
            <a:ext cx="8074025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289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/>
  <p:txStyles>
    <p:titleStyle>
      <a:lvl1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defTabSz="873125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225425" indent="-225425" algn="l" defTabSz="8731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Char char="•"/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806450" indent="-349250" algn="l" defTabSz="873125" rtl="0" eaLnBrk="0" fontAlgn="base" hangingPunct="0">
        <a:spcBef>
          <a:spcPct val="20000"/>
        </a:spcBef>
        <a:spcAft>
          <a:spcPct val="0"/>
        </a:spcAft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262063" indent="-3175" algn="l" defTabSz="873125" rtl="0" eaLnBrk="0" fontAlgn="base" hangingPunct="0">
        <a:spcBef>
          <a:spcPct val="20000"/>
        </a:spcBef>
        <a:spcAft>
          <a:spcPct val="0"/>
        </a:spcAft>
        <a:defRPr sz="33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49413" indent="-50800" algn="l" defTabSz="873125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5pPr>
      <a:lvl6pPr marL="25146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6pPr>
      <a:lvl7pPr marL="29718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7pPr>
      <a:lvl8pPr marL="34290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8pPr>
      <a:lvl9pPr marL="3886200" indent="-228600" algn="l" defTabSz="8731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tmp"/><Relationship Id="rId7" Type="http://schemas.openxmlformats.org/officeDocument/2006/relationships/image" Target="../media/image20.jp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962400"/>
            <a:ext cx="7632700" cy="2606098"/>
          </a:xfrm>
          <a:noFill/>
          <a:ln/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Douglas L. Packer MD</a:t>
            </a:r>
          </a:p>
          <a:p>
            <a:endParaRPr lang="en-US" dirty="0"/>
          </a:p>
          <a:p>
            <a:pPr>
              <a:lnSpc>
                <a:spcPct val="70000"/>
              </a:lnSpc>
            </a:pPr>
            <a:r>
              <a:rPr lang="en-US" i="1" dirty="0" smtClean="0"/>
              <a:t>ISCTR-TCT Consensus Summit</a:t>
            </a:r>
            <a:endParaRPr lang="en-US" i="1" dirty="0"/>
          </a:p>
          <a:p>
            <a:pPr>
              <a:lnSpc>
                <a:spcPct val="70000"/>
              </a:lnSpc>
            </a:pPr>
            <a:r>
              <a:rPr lang="en-US" i="1" dirty="0" smtClean="0"/>
              <a:t>San Diego, California</a:t>
            </a:r>
            <a:endParaRPr lang="en-US" i="1" dirty="0"/>
          </a:p>
          <a:p>
            <a:pPr>
              <a:lnSpc>
                <a:spcPct val="70000"/>
              </a:lnSpc>
            </a:pPr>
            <a:r>
              <a:rPr lang="en-US" i="1" dirty="0" smtClean="0"/>
              <a:t>September 21, 2018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2514600"/>
            <a:ext cx="5216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Methods For Catheter </a:t>
            </a:r>
          </a:p>
          <a:p>
            <a:r>
              <a:rPr lang="en-US" sz="4000" dirty="0" smtClean="0"/>
              <a:t>Ablation Development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19800" y="1143000"/>
            <a:ext cx="1472184" cy="8382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IP Boundaries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/ </a:t>
            </a: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09170" y="2133601"/>
            <a:ext cx="1406230" cy="8254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Contract / Legal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Refinementt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5562600"/>
            <a:ext cx="665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Greater Good </a:t>
            </a:r>
            <a:r>
              <a:rPr lang="en-US" sz="3600" dirty="0" err="1" smtClean="0"/>
              <a:t>vs</a:t>
            </a:r>
            <a:r>
              <a:rPr lang="en-US" sz="3600" dirty="0" smtClean="0"/>
              <a:t>  Good for One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53200" y="3048000"/>
            <a:ext cx="1371600" cy="25908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6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956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Pre-Clinical Catheter Ablation Requirements and Testing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1869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71616" y="1382571"/>
            <a:ext cx="1472184" cy="47548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Boundaries/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33759" y="4571998"/>
            <a:ext cx="15069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7337380" y="4025488"/>
            <a:ext cx="1587164" cy="85893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Hypotheses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goals, specific aims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9170" y="2483511"/>
            <a:ext cx="1243585" cy="47548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892512" y="4506163"/>
            <a:ext cx="0" cy="116311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236327" y="4893868"/>
            <a:ext cx="0" cy="1031443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1600" y="5724142"/>
            <a:ext cx="1828801" cy="9052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protocols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project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186570" y="4349943"/>
            <a:ext cx="1084739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97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4305623">
            <a:off x="1903195" y="4128832"/>
            <a:ext cx="607881" cy="1359563"/>
            <a:chOff x="1623255" y="4317032"/>
            <a:chExt cx="607881" cy="1359563"/>
          </a:xfrm>
        </p:grpSpPr>
        <p:cxnSp>
          <p:nvCxnSpPr>
            <p:cNvPr id="73" name="Straight Arrow Connector 72"/>
            <p:cNvCxnSpPr/>
            <p:nvPr/>
          </p:nvCxnSpPr>
          <p:spPr>
            <a:xfrm rot="7294377" flipH="1">
              <a:off x="1423445" y="4516842"/>
              <a:ext cx="874445" cy="47482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231136" y="4645152"/>
              <a:ext cx="0" cy="1031443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71616" y="1382571"/>
            <a:ext cx="1472184" cy="47548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Boundaries/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33759" y="4571998"/>
            <a:ext cx="15069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7337380" y="4025488"/>
            <a:ext cx="1587164" cy="85893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Hypotheses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goals, specific aims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9170" y="2483511"/>
            <a:ext cx="1243585" cy="47548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3004720" y="4725620"/>
            <a:ext cx="0" cy="40233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23822" y="5029200"/>
            <a:ext cx="1586178" cy="1704444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Early Translational Genomics OMICS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Proteins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Metabolism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Ion channel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Cell signaling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4198922"/>
            <a:ext cx="1621841" cy="197327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Late Translational Computer Modeling Mouse/Rabbit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Langendorf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b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Large animals 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892512" y="4506163"/>
            <a:ext cx="0" cy="116311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236327" y="4893868"/>
            <a:ext cx="0" cy="1031443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1600" y="5724142"/>
            <a:ext cx="1828801" cy="9052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protocols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project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186570" y="4349943"/>
            <a:ext cx="1084739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272523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Pre-Clinical </a:t>
            </a:r>
          </a:p>
          <a:p>
            <a:pPr algn="ctr"/>
            <a:r>
              <a:rPr lang="en-US" sz="6600" dirty="0" smtClean="0"/>
              <a:t>End Points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375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AutoShape 2"/>
          <p:cNvSpPr>
            <a:spLocks noChangeArrowheads="1"/>
          </p:cNvSpPr>
          <p:nvPr/>
        </p:nvSpPr>
        <p:spPr bwMode="auto">
          <a:xfrm>
            <a:off x="685800" y="685800"/>
            <a:ext cx="3667125" cy="5414664"/>
          </a:xfrm>
          <a:prstGeom prst="roundRect">
            <a:avLst>
              <a:gd name="adj" fmla="val 0"/>
            </a:avLst>
          </a:prstGeom>
          <a:solidFill>
            <a:srgbClr val="00279C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Temperature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Power /Current d</a:t>
            </a: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err="1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Electrogram</a:t>
            </a: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</a:t>
            </a: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Impedance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Microbubbles</a:t>
            </a: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Catheter tip icons</a:t>
            </a:r>
            <a:b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</a:b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flashlights or </a:t>
            </a:r>
            <a:b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</a:b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red tips</a:t>
            </a: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</a:t>
            </a: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Contact </a:t>
            </a: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t>force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</p:txBody>
      </p:sp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4632325" y="685800"/>
            <a:ext cx="3667125" cy="5414664"/>
          </a:xfrm>
          <a:prstGeom prst="roundRect">
            <a:avLst>
              <a:gd name="adj" fmla="val 0"/>
            </a:avLst>
          </a:prstGeom>
          <a:solidFill>
            <a:srgbClr val="00279C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Lesion Size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ICE image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Lesion footprint</a:t>
            </a: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Tissue </a:t>
            </a: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temperature</a:t>
            </a:r>
            <a:endParaRPr lang="en-US" sz="2800" b="1" dirty="0">
              <a:solidFill>
                <a:srgbClr val="FFFFFF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230188" indent="-230188" eaLnBrk="1" hangingPunct="1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SzPct val="120000"/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AT / VT elimination </a:t>
            </a:r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0800"/>
            <a:ext cx="9144000" cy="587375"/>
          </a:xfrm>
        </p:spPr>
        <p:txBody>
          <a:bodyPr/>
          <a:lstStyle/>
          <a:p>
            <a:pPr>
              <a:defRPr/>
            </a:pPr>
            <a:r>
              <a:rPr lang="en-US"/>
              <a:t>Markers of Actual Energy Delivery</a:t>
            </a:r>
          </a:p>
        </p:txBody>
      </p:sp>
      <p:sp>
        <p:nvSpPr>
          <p:cNvPr id="77828" name="AutoShape 5"/>
          <p:cNvSpPr>
            <a:spLocks noChangeArrowheads="1"/>
          </p:cNvSpPr>
          <p:nvPr/>
        </p:nvSpPr>
        <p:spPr bwMode="auto">
          <a:xfrm>
            <a:off x="685800" y="685800"/>
            <a:ext cx="3667125" cy="519113"/>
          </a:xfrm>
          <a:prstGeom prst="roundRect">
            <a:avLst>
              <a:gd name="adj" fmla="val 50000"/>
            </a:avLst>
          </a:prstGeom>
          <a:solidFill>
            <a:srgbClr val="33CCCC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000000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Surrogates</a:t>
            </a:r>
          </a:p>
        </p:txBody>
      </p:sp>
      <p:sp>
        <p:nvSpPr>
          <p:cNvPr id="77829" name="AutoShape 6"/>
          <p:cNvSpPr>
            <a:spLocks noChangeArrowheads="1"/>
          </p:cNvSpPr>
          <p:nvPr/>
        </p:nvSpPr>
        <p:spPr bwMode="auto">
          <a:xfrm>
            <a:off x="4632325" y="685800"/>
            <a:ext cx="3667125" cy="519113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00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Real measures</a:t>
            </a:r>
          </a:p>
        </p:txBody>
      </p:sp>
    </p:spTree>
    <p:extLst>
      <p:ext uri="{BB962C8B-B14F-4D97-AF65-F5344CB8AC3E}">
        <p14:creationId xmlns:p14="http://schemas.microsoft.com/office/powerpoint/2010/main" val="317495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6363" y="171450"/>
            <a:ext cx="8929687" cy="1770063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Surfing </a:t>
            </a:r>
            <a:r>
              <a:rPr lang="en-US" sz="6000" dirty="0"/>
              <a:t>the Surrogates</a:t>
            </a:r>
            <a:br>
              <a:rPr lang="en-US" sz="6000" dirty="0"/>
            </a:br>
            <a:endParaRPr lang="en-US" sz="6000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0" y="6572250"/>
            <a:ext cx="414338" cy="285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14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</a:t>
            </a: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6391275" y="1514475"/>
            <a:ext cx="29241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320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77950"/>
            <a:ext cx="83423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1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4025" cy="615553"/>
          </a:xfrm>
        </p:spPr>
        <p:txBody>
          <a:bodyPr/>
          <a:lstStyle/>
          <a:p>
            <a:r>
              <a:rPr lang="en-US" sz="4000" dirty="0" smtClean="0"/>
              <a:t>Biophysical Matrix For Ablation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 bwMode="auto">
          <a:xfrm>
            <a:off x="4067944" y="1052736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95936" y="3717032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339752" y="1844824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020272" y="2348880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20272" y="4077072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48064" y="5373216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9952" y="1484784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Power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6154" y="4293096"/>
            <a:ext cx="1330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Contact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Force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3768" y="2276872"/>
            <a:ext cx="98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Temp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4663" y="2708920"/>
            <a:ext cx="885729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EGM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7944" y="4077072"/>
            <a:ext cx="109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Imped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2080" y="5733256"/>
            <a:ext cx="9885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Icons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>
            <a:endCxn id="15" idx="0"/>
          </p:cNvCxnSpPr>
          <p:nvPr/>
        </p:nvCxnSpPr>
        <p:spPr bwMode="auto">
          <a:xfrm>
            <a:off x="4680012" y="2276872"/>
            <a:ext cx="1080120" cy="30963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491880" y="1844824"/>
            <a:ext cx="648072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>
            <a:stCxn id="12" idx="4"/>
          </p:cNvCxnSpPr>
          <p:nvPr/>
        </p:nvCxnSpPr>
        <p:spPr bwMode="auto">
          <a:xfrm>
            <a:off x="2951820" y="3068960"/>
            <a:ext cx="2196244" cy="2736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endCxn id="15" idx="7"/>
          </p:cNvCxnSpPr>
          <p:nvPr/>
        </p:nvCxnSpPr>
        <p:spPr bwMode="auto">
          <a:xfrm flipH="1">
            <a:off x="6192929" y="3429000"/>
            <a:ext cx="1006615" cy="21234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4427984" y="2276872"/>
            <a:ext cx="72008" cy="15121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4" idx="3"/>
            <a:endCxn id="15" idx="6"/>
          </p:cNvCxnSpPr>
          <p:nvPr/>
        </p:nvCxnSpPr>
        <p:spPr bwMode="auto">
          <a:xfrm flipH="1">
            <a:off x="6372200" y="5121937"/>
            <a:ext cx="827343" cy="86334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stCxn id="12" idx="4"/>
            <a:endCxn id="11" idx="1"/>
          </p:cNvCxnSpPr>
          <p:nvPr/>
        </p:nvCxnSpPr>
        <p:spPr bwMode="auto">
          <a:xfrm>
            <a:off x="2951820" y="3068960"/>
            <a:ext cx="1223387" cy="8273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>
            <a:stCxn id="11" idx="5"/>
          </p:cNvCxnSpPr>
          <p:nvPr/>
        </p:nvCxnSpPr>
        <p:spPr bwMode="auto">
          <a:xfrm>
            <a:off x="5040801" y="4761897"/>
            <a:ext cx="683327" cy="6833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292080" y="1664804"/>
            <a:ext cx="1728192" cy="11161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stCxn id="13" idx="4"/>
            <a:endCxn id="14" idx="0"/>
          </p:cNvCxnSpPr>
          <p:nvPr/>
        </p:nvCxnSpPr>
        <p:spPr bwMode="auto">
          <a:xfrm>
            <a:off x="7632340" y="3573016"/>
            <a:ext cx="0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>
            <a:endCxn id="14" idx="1"/>
          </p:cNvCxnSpPr>
          <p:nvPr/>
        </p:nvCxnSpPr>
        <p:spPr bwMode="auto">
          <a:xfrm>
            <a:off x="5148064" y="2132856"/>
            <a:ext cx="2051479" cy="21234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>
            <a:stCxn id="11" idx="6"/>
            <a:endCxn id="14" idx="2"/>
          </p:cNvCxnSpPr>
          <p:nvPr/>
        </p:nvCxnSpPr>
        <p:spPr bwMode="auto">
          <a:xfrm>
            <a:off x="5220072" y="4329100"/>
            <a:ext cx="1800200" cy="3600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3563888" y="2564904"/>
            <a:ext cx="3456384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>
            <a:stCxn id="11" idx="7"/>
          </p:cNvCxnSpPr>
          <p:nvPr/>
        </p:nvCxnSpPr>
        <p:spPr bwMode="auto">
          <a:xfrm flipV="1">
            <a:off x="5040801" y="3212976"/>
            <a:ext cx="2051479" cy="6833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3418735" y="2762222"/>
            <a:ext cx="3601537" cy="18189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7" name="Group 46"/>
          <p:cNvGrpSpPr/>
          <p:nvPr/>
        </p:nvGrpSpPr>
        <p:grpSpPr>
          <a:xfrm>
            <a:off x="539552" y="4451147"/>
            <a:ext cx="2484276" cy="2376264"/>
            <a:chOff x="2123728" y="1340768"/>
            <a:chExt cx="4968552" cy="5256584"/>
          </a:xfrm>
        </p:grpSpPr>
        <p:sp>
          <p:nvSpPr>
            <p:cNvPr id="48" name="Oval 47"/>
            <p:cNvSpPr/>
            <p:nvPr/>
          </p:nvSpPr>
          <p:spPr bwMode="auto">
            <a:xfrm>
              <a:off x="3995936" y="1340768"/>
              <a:ext cx="1224136" cy="12241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P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2267744" y="4077072"/>
              <a:ext cx="1224136" cy="12241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2267744" y="2348880"/>
              <a:ext cx="1224136" cy="12241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T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868144" y="2348880"/>
              <a:ext cx="1224136" cy="12241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E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5868144" y="4077072"/>
              <a:ext cx="1224136" cy="1224136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Ic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3635424" y="5373215"/>
              <a:ext cx="1828800" cy="1224137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0000"/>
                  </a:solidFill>
                </a:rPr>
                <a:t>C F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51920" y="1340768"/>
              <a:ext cx="369332" cy="1021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34026" y="4014161"/>
              <a:ext cx="369332" cy="1021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23728" y="2296511"/>
              <a:ext cx="369332" cy="1021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24128" y="2296511"/>
              <a:ext cx="369332" cy="1021259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67744" y="4048705"/>
              <a:ext cx="1224434" cy="885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Imp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1920" y="5323029"/>
              <a:ext cx="369332" cy="10212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Connector 62"/>
            <p:cNvCxnSpPr>
              <a:stCxn id="48" idx="4"/>
              <a:endCxn id="53" idx="0"/>
            </p:cNvCxnSpPr>
            <p:nvPr/>
          </p:nvCxnSpPr>
          <p:spPr bwMode="auto">
            <a:xfrm flipH="1">
              <a:off x="4549824" y="2564905"/>
              <a:ext cx="58180" cy="28083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3419872" y="2204864"/>
              <a:ext cx="648072" cy="4320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3203848" y="3501008"/>
              <a:ext cx="1080120" cy="194421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>
              <a:endCxn id="53" idx="7"/>
            </p:cNvCxnSpPr>
            <p:nvPr/>
          </p:nvCxnSpPr>
          <p:spPr bwMode="auto">
            <a:xfrm flipH="1">
              <a:off x="5196402" y="3428999"/>
              <a:ext cx="851016" cy="212348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 flipH="1">
              <a:off x="3419872" y="2492896"/>
              <a:ext cx="864096" cy="18722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>
              <a:stCxn id="52" idx="3"/>
              <a:endCxn id="53" idx="6"/>
            </p:cNvCxnSpPr>
            <p:nvPr/>
          </p:nvCxnSpPr>
          <p:spPr bwMode="auto">
            <a:xfrm flipH="1">
              <a:off x="5464224" y="5121938"/>
              <a:ext cx="583190" cy="86334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>
              <a:stCxn id="50" idx="4"/>
              <a:endCxn id="49" idx="0"/>
            </p:cNvCxnSpPr>
            <p:nvPr/>
          </p:nvCxnSpPr>
          <p:spPr bwMode="auto">
            <a:xfrm>
              <a:off x="2879812" y="3573016"/>
              <a:ext cx="0" cy="50405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>
              <a:stCxn id="49" idx="5"/>
            </p:cNvCxnSpPr>
            <p:nvPr/>
          </p:nvCxnSpPr>
          <p:spPr bwMode="auto">
            <a:xfrm>
              <a:off x="3312609" y="5121937"/>
              <a:ext cx="683327" cy="68332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5148064" y="2276872"/>
              <a:ext cx="720080" cy="50405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>
              <a:stCxn id="51" idx="4"/>
              <a:endCxn id="52" idx="0"/>
            </p:cNvCxnSpPr>
            <p:nvPr/>
          </p:nvCxnSpPr>
          <p:spPr bwMode="auto">
            <a:xfrm>
              <a:off x="6480212" y="3573016"/>
              <a:ext cx="0" cy="50405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5004048" y="2420888"/>
              <a:ext cx="1008112" cy="18722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>
              <a:stCxn id="49" idx="6"/>
              <a:endCxn id="52" idx="2"/>
            </p:cNvCxnSpPr>
            <p:nvPr/>
          </p:nvCxnSpPr>
          <p:spPr bwMode="auto">
            <a:xfrm>
              <a:off x="3491880" y="4689140"/>
              <a:ext cx="237626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3491880" y="3068960"/>
              <a:ext cx="237626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419872" y="3212976"/>
              <a:ext cx="2520280" cy="1296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>
              <a:endCxn id="55" idx="1"/>
            </p:cNvCxnSpPr>
            <p:nvPr/>
          </p:nvCxnSpPr>
          <p:spPr bwMode="auto">
            <a:xfrm>
              <a:off x="3313746" y="3078057"/>
              <a:ext cx="2520280" cy="14467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1DD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3426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4025" cy="615553"/>
          </a:xfrm>
        </p:spPr>
        <p:txBody>
          <a:bodyPr/>
          <a:lstStyle/>
          <a:p>
            <a:r>
              <a:rPr lang="en-US" sz="4000" dirty="0" smtClean="0"/>
              <a:t>Biophysical Matrix For Ablation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 bwMode="auto">
          <a:xfrm>
            <a:off x="3995936" y="1340768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67744" y="4077072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267744" y="2348880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868144" y="2348880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660232" y="4509120"/>
            <a:ext cx="1800200" cy="1728192"/>
          </a:xfrm>
          <a:prstGeom prst="ellipse">
            <a:avLst/>
          </a:prstGeom>
          <a:solidFill>
            <a:srgbClr val="38FFF5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995936" y="5373216"/>
            <a:ext cx="1224136" cy="1224136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1014" y="1700808"/>
            <a:ext cx="110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Power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4941168"/>
            <a:ext cx="1330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Contact</a:t>
            </a:r>
          </a:p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Force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1760" y="2708920"/>
            <a:ext cx="98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Temp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2535" y="2708920"/>
            <a:ext cx="885729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EGM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4437112"/>
            <a:ext cx="109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Imped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52" y="5733256"/>
            <a:ext cx="9885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Icons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>
            <a:stCxn id="10" idx="4"/>
            <a:endCxn id="15" idx="0"/>
          </p:cNvCxnSpPr>
          <p:nvPr/>
        </p:nvCxnSpPr>
        <p:spPr bwMode="auto">
          <a:xfrm>
            <a:off x="4608004" y="2564904"/>
            <a:ext cx="0" cy="2808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419872" y="2204864"/>
            <a:ext cx="648072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3203848" y="3501008"/>
            <a:ext cx="108012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endCxn id="15" idx="7"/>
          </p:cNvCxnSpPr>
          <p:nvPr/>
        </p:nvCxnSpPr>
        <p:spPr bwMode="auto">
          <a:xfrm flipH="1">
            <a:off x="5040801" y="3429000"/>
            <a:ext cx="1006615" cy="21234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3419872" y="2492896"/>
            <a:ext cx="864096" cy="18722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4" idx="3"/>
            <a:endCxn id="15" idx="6"/>
          </p:cNvCxnSpPr>
          <p:nvPr/>
        </p:nvCxnSpPr>
        <p:spPr bwMode="auto">
          <a:xfrm flipH="1">
            <a:off x="5220072" y="5984224"/>
            <a:ext cx="1703793" cy="10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stCxn id="12" idx="4"/>
            <a:endCxn id="11" idx="0"/>
          </p:cNvCxnSpPr>
          <p:nvPr/>
        </p:nvCxnSpPr>
        <p:spPr bwMode="auto">
          <a:xfrm>
            <a:off x="2879812" y="3573016"/>
            <a:ext cx="0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>
            <a:stCxn id="11" idx="5"/>
          </p:cNvCxnSpPr>
          <p:nvPr/>
        </p:nvCxnSpPr>
        <p:spPr bwMode="auto">
          <a:xfrm>
            <a:off x="3312609" y="5121937"/>
            <a:ext cx="683327" cy="6833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148064" y="2276872"/>
            <a:ext cx="720080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endCxn id="14" idx="0"/>
          </p:cNvCxnSpPr>
          <p:nvPr/>
        </p:nvCxnSpPr>
        <p:spPr bwMode="auto">
          <a:xfrm>
            <a:off x="6732240" y="3501008"/>
            <a:ext cx="828092" cy="10081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>
            <a:endCxn id="14" idx="1"/>
          </p:cNvCxnSpPr>
          <p:nvPr/>
        </p:nvCxnSpPr>
        <p:spPr bwMode="auto">
          <a:xfrm>
            <a:off x="5004048" y="2420888"/>
            <a:ext cx="1919817" cy="23413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>
            <a:stCxn id="11" idx="6"/>
            <a:endCxn id="14" idx="2"/>
          </p:cNvCxnSpPr>
          <p:nvPr/>
        </p:nvCxnSpPr>
        <p:spPr bwMode="auto">
          <a:xfrm>
            <a:off x="3491880" y="4689140"/>
            <a:ext cx="3168352" cy="684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3491880" y="3068960"/>
            <a:ext cx="23762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V="1">
            <a:off x="3419872" y="3212976"/>
            <a:ext cx="252028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3275856" y="3429000"/>
            <a:ext cx="3456384" cy="15121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1DD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807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Clinical </a:t>
            </a:r>
          </a:p>
          <a:p>
            <a:pPr algn="ctr"/>
            <a:r>
              <a:rPr lang="en-US" sz="8000" dirty="0" smtClean="0"/>
              <a:t>Evaluation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2082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41350"/>
          </a:xfrm>
          <a:ln/>
        </p:spPr>
        <p:txBody>
          <a:bodyPr lIns="91440" tIns="45720" rIns="91440" bIns="45720"/>
          <a:lstStyle/>
          <a:p>
            <a:r>
              <a:rPr lang="en-US"/>
              <a:t>Disclosures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830263"/>
            <a:ext cx="8221663" cy="5505450"/>
          </a:xfrm>
          <a:ln/>
          <a:extLs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 algn="just">
              <a:spcAft>
                <a:spcPts val="1000"/>
              </a:spcAft>
              <a:buFontTx/>
              <a:buNone/>
            </a:pPr>
            <a:r>
              <a:rPr lang="en-US" sz="2000" dirty="0">
                <a:effectLst/>
              </a:rPr>
              <a:t>Dr. D. Packer in the past 12 months has provided consulting services for </a:t>
            </a:r>
            <a:r>
              <a:rPr lang="en-US" sz="2000" dirty="0" err="1">
                <a:effectLst/>
              </a:rPr>
              <a:t>Biosense</a:t>
            </a:r>
            <a:r>
              <a:rPr lang="en-US" sz="2000" dirty="0">
                <a:effectLst/>
              </a:rPr>
              <a:t> Webster, Inc., Boston Scientific, </a:t>
            </a:r>
            <a:r>
              <a:rPr lang="en-US" sz="2000" dirty="0" err="1">
                <a:effectLst/>
              </a:rPr>
              <a:t>CyberHeart</a:t>
            </a:r>
            <a:r>
              <a:rPr lang="en-US" sz="2000" dirty="0">
                <a:effectLst/>
              </a:rPr>
              <a:t>, Medtronic, Inc., </a:t>
            </a:r>
            <a:r>
              <a:rPr lang="en-US" sz="2000" dirty="0" err="1">
                <a:effectLst/>
              </a:rPr>
              <a:t>nContact</a:t>
            </a:r>
            <a:r>
              <a:rPr lang="en-US" sz="2000" dirty="0">
                <a:effectLst/>
              </a:rPr>
              <a:t>, Sanofi-Aventis, St. Jude Medical, and Toray Industries.  Dr. Packer received no personal compensation for these consulting activities. </a:t>
            </a:r>
          </a:p>
          <a:p>
            <a:pPr marL="0" indent="0" algn="just">
              <a:spcAft>
                <a:spcPts val="1000"/>
              </a:spcAft>
              <a:buFontTx/>
              <a:buNone/>
            </a:pPr>
            <a:r>
              <a:rPr lang="en-US" sz="2000" dirty="0">
                <a:effectLst/>
              </a:rPr>
              <a:t>Dr. Packer receives research funding from the NIH, Medtronic, Inc., Cryo Cath, Siemens AG, EP Limited, Minnesota Partnership for Biotechnology and Medical Genomics/ University of Minnesota, </a:t>
            </a:r>
            <a:r>
              <a:rPr lang="en-US" sz="2000" dirty="0" err="1">
                <a:effectLst/>
              </a:rPr>
              <a:t>Biosense</a:t>
            </a:r>
            <a:r>
              <a:rPr lang="en-US" sz="2000" dirty="0">
                <a:effectLst/>
              </a:rPr>
              <a:t> Webster, Inc. and Boston Scientific.</a:t>
            </a:r>
          </a:p>
          <a:p>
            <a:pPr marL="0" indent="0" algn="just">
              <a:spcAft>
                <a:spcPts val="1000"/>
              </a:spcAft>
              <a:buFontTx/>
              <a:buNone/>
            </a:pPr>
            <a:r>
              <a:rPr lang="en-US" sz="2000" dirty="0">
                <a:effectLst/>
              </a:rPr>
              <a:t>Mayo Clinic and Drs. D. Packer and R. Robb have a financial interest in mapping technology that may have been used at some of the 10 centers participating in this pilot research.  In accordance with the Bayh-Dole Act, this technology has been licensed to St. Jude Medical, and Mayo Clinic and Drs. Packer and Robb received annual royalties &gt;$10,000, the federal threshold for significant financial interest.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ext Box 2"/>
          <p:cNvSpPr txBox="1">
            <a:spLocks noChangeArrowheads="1"/>
          </p:cNvSpPr>
          <p:nvPr/>
        </p:nvSpPr>
        <p:spPr bwMode="auto">
          <a:xfrm>
            <a:off x="8291513" y="6478588"/>
            <a:ext cx="6699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800" b="1">
                <a:solidFill>
                  <a:srgbClr val="0066CC"/>
                </a:solidFill>
              </a:rPr>
              <a:t>3000955-1</a:t>
            </a:r>
          </a:p>
        </p:txBody>
      </p:sp>
      <p:sp>
        <p:nvSpPr>
          <p:cNvPr id="1455107" name="Rectangle 3"/>
          <p:cNvSpPr>
            <a:spLocks noChangeArrowheads="1"/>
          </p:cNvSpPr>
          <p:nvPr/>
        </p:nvSpPr>
        <p:spPr bwMode="auto">
          <a:xfrm>
            <a:off x="258763" y="103188"/>
            <a:ext cx="8626475" cy="10191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>
            <a:spAutoFit/>
          </a:bodyPr>
          <a:lstStyle/>
          <a:p>
            <a:pPr algn="ctr" defTabSz="873125">
              <a:defRPr/>
            </a:pPr>
            <a:r>
              <a:rPr lang="en-US" sz="3400" b="1">
                <a:solidFill>
                  <a:srgbClr val="FFCC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Evidence Trajectory in </a:t>
            </a:r>
            <a:br>
              <a:rPr lang="en-US" sz="3400" b="1">
                <a:solidFill>
                  <a:srgbClr val="FFCC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400" b="1">
                <a:solidFill>
                  <a:srgbClr val="FFCC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Clinical AF Ablation Trials</a:t>
            </a:r>
            <a:endParaRPr lang="en-US" sz="3400" b="1">
              <a:solidFill>
                <a:srgbClr val="FFCC01"/>
              </a:solidFill>
            </a:endParaRPr>
          </a:p>
        </p:txBody>
      </p:sp>
      <p:sp>
        <p:nvSpPr>
          <p:cNvPr id="1455108" name="Text Box 4"/>
          <p:cNvSpPr txBox="1">
            <a:spLocks noChangeArrowheads="1"/>
          </p:cNvSpPr>
          <p:nvPr/>
        </p:nvSpPr>
        <p:spPr bwMode="auto">
          <a:xfrm>
            <a:off x="76200" y="2330450"/>
            <a:ext cx="14541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Scientific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Merit,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Reliability,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Cost,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Value,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Quality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455109" name="Text Box 5"/>
          <p:cNvSpPr txBox="1">
            <a:spLocks noChangeArrowheads="1"/>
          </p:cNvSpPr>
          <p:nvPr/>
        </p:nvSpPr>
        <p:spPr bwMode="auto">
          <a:xfrm>
            <a:off x="1828800" y="5238750"/>
            <a:ext cx="6858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Early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single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</a:p>
        </p:txBody>
      </p:sp>
      <p:sp>
        <p:nvSpPr>
          <p:cNvPr id="1455110" name="Text Box 6"/>
          <p:cNvSpPr txBox="1">
            <a:spLocks noChangeArrowheads="1"/>
          </p:cNvSpPr>
          <p:nvPr/>
        </p:nvSpPr>
        <p:spPr bwMode="auto">
          <a:xfrm>
            <a:off x="2806700" y="5262563"/>
            <a:ext cx="7493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Single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</a:t>
            </a:r>
          </a:p>
        </p:txBody>
      </p:sp>
      <p:sp>
        <p:nvSpPr>
          <p:cNvPr id="1455111" name="Text Box 7"/>
          <p:cNvSpPr txBox="1">
            <a:spLocks noChangeArrowheads="1"/>
          </p:cNvSpPr>
          <p:nvPr/>
        </p:nvSpPr>
        <p:spPr bwMode="auto">
          <a:xfrm>
            <a:off x="5811838" y="5262563"/>
            <a:ext cx="10287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Multi-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registries</a:t>
            </a:r>
          </a:p>
        </p:txBody>
      </p:sp>
      <p:sp>
        <p:nvSpPr>
          <p:cNvPr id="1455112" name="Text Box 8"/>
          <p:cNvSpPr txBox="1">
            <a:spLocks noChangeArrowheads="1"/>
          </p:cNvSpPr>
          <p:nvPr/>
        </p:nvSpPr>
        <p:spPr bwMode="auto">
          <a:xfrm>
            <a:off x="3851275" y="5267325"/>
            <a:ext cx="6858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Single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RCT</a:t>
            </a:r>
          </a:p>
        </p:txBody>
      </p:sp>
      <p:sp>
        <p:nvSpPr>
          <p:cNvPr id="1455113" name="Text Box 9"/>
          <p:cNvSpPr txBox="1">
            <a:spLocks noChangeArrowheads="1"/>
          </p:cNvSpPr>
          <p:nvPr/>
        </p:nvSpPr>
        <p:spPr bwMode="auto">
          <a:xfrm>
            <a:off x="7026275" y="5256213"/>
            <a:ext cx="6858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Multi-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RCT</a:t>
            </a:r>
          </a:p>
        </p:txBody>
      </p:sp>
      <p:sp>
        <p:nvSpPr>
          <p:cNvPr id="1455114" name="Text Box 10"/>
          <p:cNvSpPr txBox="1">
            <a:spLocks noChangeArrowheads="1"/>
          </p:cNvSpPr>
          <p:nvPr/>
        </p:nvSpPr>
        <p:spPr bwMode="auto">
          <a:xfrm>
            <a:off x="7854950" y="5273675"/>
            <a:ext cx="9652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Multiple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mortality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RCT</a:t>
            </a:r>
          </a:p>
        </p:txBody>
      </p:sp>
      <p:sp>
        <p:nvSpPr>
          <p:cNvPr id="252938" name="Freeform 11"/>
          <p:cNvSpPr>
            <a:spLocks/>
          </p:cNvSpPr>
          <p:nvPr/>
        </p:nvSpPr>
        <p:spPr bwMode="auto">
          <a:xfrm>
            <a:off x="1525588" y="1493838"/>
            <a:ext cx="7218362" cy="3614737"/>
          </a:xfrm>
          <a:custGeom>
            <a:avLst/>
            <a:gdLst>
              <a:gd name="T0" fmla="*/ 0 w 4016"/>
              <a:gd name="T1" fmla="*/ 0 h 2587"/>
              <a:gd name="T2" fmla="*/ 0 w 4016"/>
              <a:gd name="T3" fmla="*/ 3614737 h 2587"/>
              <a:gd name="T4" fmla="*/ 7218362 w 4016"/>
              <a:gd name="T5" fmla="*/ 3614737 h 2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16" h="2587">
                <a:moveTo>
                  <a:pt x="0" y="0"/>
                </a:moveTo>
                <a:lnTo>
                  <a:pt x="0" y="2587"/>
                </a:lnTo>
                <a:lnTo>
                  <a:pt x="4016" y="2587"/>
                </a:ln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2939" name="Text Box 12"/>
          <p:cNvSpPr txBox="1">
            <a:spLocks noChangeArrowheads="1"/>
          </p:cNvSpPr>
          <p:nvPr/>
        </p:nvSpPr>
        <p:spPr bwMode="auto">
          <a:xfrm>
            <a:off x="673100" y="6092825"/>
            <a:ext cx="83153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655763" algn="ctr"/>
                <a:tab pos="2855913" algn="ctr"/>
                <a:tab pos="4287838" algn="ctr"/>
                <a:tab pos="5426075" algn="ctr"/>
                <a:tab pos="6288088" algn="ctr"/>
                <a:tab pos="7315200" algn="ct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>
                <a:solidFill>
                  <a:srgbClr val="FFFF00"/>
                </a:solidFill>
              </a:rPr>
              <a:t>Pt</a:t>
            </a:r>
            <a:r>
              <a:rPr lang="en-US" sz="1800" b="1" dirty="0">
                <a:solidFill>
                  <a:srgbClr val="FFFF00"/>
                </a:solidFill>
              </a:rPr>
              <a:t> (no.)</a:t>
            </a:r>
            <a:r>
              <a:rPr lang="en-US" sz="1800" b="1" dirty="0">
                <a:solidFill>
                  <a:srgbClr val="FFFFFF"/>
                </a:solidFill>
              </a:rPr>
              <a:t>         20	         100	          100 	       1000          10,000	      </a:t>
            </a:r>
            <a:r>
              <a:rPr lang="en-US" sz="1800" b="1" dirty="0" smtClean="0">
                <a:solidFill>
                  <a:srgbClr val="FFFFFF"/>
                </a:solidFill>
              </a:rPr>
              <a:t>  1000</a:t>
            </a:r>
            <a:r>
              <a:rPr lang="en-US" sz="1800" b="1" dirty="0">
                <a:solidFill>
                  <a:srgbClr val="FFFFFF"/>
                </a:solidFill>
              </a:rPr>
              <a:t>	      </a:t>
            </a:r>
            <a:r>
              <a:rPr lang="en-US" sz="1800" b="1" dirty="0" smtClean="0">
                <a:solidFill>
                  <a:srgbClr val="FFFFFF"/>
                </a:solidFill>
              </a:rPr>
              <a:t>3,000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52940" name="Arc 13"/>
          <p:cNvSpPr>
            <a:spLocks/>
          </p:cNvSpPr>
          <p:nvPr/>
        </p:nvSpPr>
        <p:spPr bwMode="auto">
          <a:xfrm rot="21453986" flipV="1">
            <a:off x="1416050" y="-342900"/>
            <a:ext cx="7019925" cy="5289550"/>
          </a:xfrm>
          <a:custGeom>
            <a:avLst/>
            <a:gdLst>
              <a:gd name="T0" fmla="*/ 0 w 20486"/>
              <a:gd name="T1" fmla="*/ 735 h 21600"/>
              <a:gd name="T2" fmla="*/ 7019925 w 20486"/>
              <a:gd name="T3" fmla="*/ 3379924 h 21600"/>
              <a:gd name="T4" fmla="*/ 117536 w 20486"/>
              <a:gd name="T5" fmla="*/ 52895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486" h="21600" fill="none" extrusionOk="0">
                <a:moveTo>
                  <a:pt x="-1" y="2"/>
                </a:moveTo>
                <a:cubicBezTo>
                  <a:pt x="114" y="0"/>
                  <a:pt x="228" y="-1"/>
                  <a:pt x="343" y="-1"/>
                </a:cubicBezTo>
                <a:cubicBezTo>
                  <a:pt x="9263" y="-1"/>
                  <a:pt x="17265" y="5483"/>
                  <a:pt x="20486" y="13801"/>
                </a:cubicBezTo>
              </a:path>
              <a:path w="20486" h="21600" stroke="0" extrusionOk="0">
                <a:moveTo>
                  <a:pt x="-1" y="2"/>
                </a:moveTo>
                <a:cubicBezTo>
                  <a:pt x="114" y="0"/>
                  <a:pt x="228" y="-1"/>
                  <a:pt x="343" y="-1"/>
                </a:cubicBezTo>
                <a:cubicBezTo>
                  <a:pt x="9263" y="-1"/>
                  <a:pt x="17265" y="5483"/>
                  <a:pt x="20486" y="13801"/>
                </a:cubicBezTo>
                <a:lnTo>
                  <a:pt x="343" y="21600"/>
                </a:lnTo>
                <a:lnTo>
                  <a:pt x="-1" y="2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2941" name="Oval 14"/>
          <p:cNvSpPr>
            <a:spLocks noChangeArrowheads="1"/>
          </p:cNvSpPr>
          <p:nvPr/>
        </p:nvSpPr>
        <p:spPr bwMode="auto">
          <a:xfrm>
            <a:off x="8277225" y="1216025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2942" name="Oval 15"/>
          <p:cNvSpPr>
            <a:spLocks noChangeArrowheads="1"/>
          </p:cNvSpPr>
          <p:nvPr/>
        </p:nvSpPr>
        <p:spPr bwMode="auto">
          <a:xfrm>
            <a:off x="1998663" y="4837113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2943" name="Oval 16"/>
          <p:cNvSpPr>
            <a:spLocks noChangeArrowheads="1"/>
          </p:cNvSpPr>
          <p:nvPr/>
        </p:nvSpPr>
        <p:spPr bwMode="auto">
          <a:xfrm>
            <a:off x="3041650" y="4692650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2944" name="Oval 17"/>
          <p:cNvSpPr>
            <a:spLocks noChangeArrowheads="1"/>
          </p:cNvSpPr>
          <p:nvPr/>
        </p:nvSpPr>
        <p:spPr bwMode="auto">
          <a:xfrm>
            <a:off x="4017963" y="4457700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2945" name="Oval 18"/>
          <p:cNvSpPr>
            <a:spLocks noChangeArrowheads="1"/>
          </p:cNvSpPr>
          <p:nvPr/>
        </p:nvSpPr>
        <p:spPr bwMode="auto">
          <a:xfrm>
            <a:off x="6143625" y="3506788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2946" name="Oval 19"/>
          <p:cNvSpPr>
            <a:spLocks noChangeArrowheads="1"/>
          </p:cNvSpPr>
          <p:nvPr/>
        </p:nvSpPr>
        <p:spPr bwMode="auto">
          <a:xfrm>
            <a:off x="7207250" y="2668588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55124" name="Rectangle 20"/>
          <p:cNvSpPr>
            <a:spLocks noChangeArrowheads="1"/>
          </p:cNvSpPr>
          <p:nvPr/>
        </p:nvSpPr>
        <p:spPr bwMode="auto">
          <a:xfrm>
            <a:off x="4635500" y="5276850"/>
            <a:ext cx="112395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Meta-</a:t>
            </a:r>
          </a:p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Analysis</a:t>
            </a:r>
          </a:p>
        </p:txBody>
      </p:sp>
      <p:sp>
        <p:nvSpPr>
          <p:cNvPr id="252948" name="Oval 21"/>
          <p:cNvSpPr>
            <a:spLocks noChangeArrowheads="1"/>
          </p:cNvSpPr>
          <p:nvPr/>
        </p:nvSpPr>
        <p:spPr bwMode="auto">
          <a:xfrm>
            <a:off x="4994275" y="4116388"/>
            <a:ext cx="19685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55126" name="Line 22"/>
          <p:cNvSpPr>
            <a:spLocks noChangeShapeType="1"/>
          </p:cNvSpPr>
          <p:nvPr/>
        </p:nvSpPr>
        <p:spPr bwMode="auto">
          <a:xfrm>
            <a:off x="1447800" y="4191000"/>
            <a:ext cx="7162800" cy="0"/>
          </a:xfrm>
          <a:prstGeom prst="line">
            <a:avLst/>
          </a:prstGeom>
          <a:noFill/>
          <a:ln w="38100">
            <a:solidFill>
              <a:srgbClr val="4699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55127" name="Rectangle 23"/>
          <p:cNvSpPr>
            <a:spLocks noChangeArrowheads="1"/>
          </p:cNvSpPr>
          <p:nvPr/>
        </p:nvSpPr>
        <p:spPr bwMode="auto">
          <a:xfrm>
            <a:off x="7010400" y="3733800"/>
            <a:ext cx="16319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</a:rPr>
              <a:t>         Efficacy</a:t>
            </a:r>
          </a:p>
        </p:txBody>
      </p:sp>
      <p:sp>
        <p:nvSpPr>
          <p:cNvPr id="1455128" name="Line 24"/>
          <p:cNvSpPr>
            <a:spLocks noChangeShapeType="1"/>
          </p:cNvSpPr>
          <p:nvPr/>
        </p:nvSpPr>
        <p:spPr bwMode="auto">
          <a:xfrm>
            <a:off x="1524000" y="289560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55129" name="Rectangle 25"/>
          <p:cNvSpPr>
            <a:spLocks noChangeArrowheads="1"/>
          </p:cNvSpPr>
          <p:nvPr/>
        </p:nvSpPr>
        <p:spPr bwMode="auto">
          <a:xfrm>
            <a:off x="7385050" y="3590925"/>
            <a:ext cx="184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1455130" name="Line 26"/>
          <p:cNvSpPr>
            <a:spLocks noChangeShapeType="1"/>
          </p:cNvSpPr>
          <p:nvPr/>
        </p:nvSpPr>
        <p:spPr bwMode="auto">
          <a:xfrm>
            <a:off x="1524000" y="1828800"/>
            <a:ext cx="71628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55131" name="Rectangle 27"/>
          <p:cNvSpPr>
            <a:spLocks noChangeArrowheads="1"/>
          </p:cNvSpPr>
          <p:nvPr/>
        </p:nvSpPr>
        <p:spPr bwMode="auto">
          <a:xfrm>
            <a:off x="7696200" y="2514600"/>
            <a:ext cx="8699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</a:rPr>
              <a:t>Safety</a:t>
            </a:r>
          </a:p>
        </p:txBody>
      </p:sp>
      <p:sp>
        <p:nvSpPr>
          <p:cNvPr id="1455132" name="Rectangle 28"/>
          <p:cNvSpPr>
            <a:spLocks noChangeArrowheads="1"/>
          </p:cNvSpPr>
          <p:nvPr/>
        </p:nvSpPr>
        <p:spPr bwMode="auto">
          <a:xfrm>
            <a:off x="7010400" y="1447800"/>
            <a:ext cx="11366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CC00"/>
                </a:solidFill>
              </a:rPr>
              <a:t>Mortality</a:t>
            </a:r>
            <a:endParaRPr lang="en-US" sz="1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063493" y="1409536"/>
            <a:ext cx="532792" cy="806970"/>
            <a:chOff x="1978760" y="1409536"/>
            <a:chExt cx="532792" cy="806970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1978760" y="1441094"/>
              <a:ext cx="0" cy="775412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511552" y="1409536"/>
              <a:ext cx="0" cy="492416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660549" y="3057753"/>
            <a:ext cx="5925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426465" y="2801721"/>
            <a:ext cx="68031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4305623">
            <a:off x="1903195" y="4128832"/>
            <a:ext cx="607881" cy="1359563"/>
            <a:chOff x="1623255" y="4317032"/>
            <a:chExt cx="607881" cy="1359563"/>
          </a:xfrm>
        </p:grpSpPr>
        <p:cxnSp>
          <p:nvCxnSpPr>
            <p:cNvPr id="73" name="Straight Arrow Connector 72"/>
            <p:cNvCxnSpPr/>
            <p:nvPr/>
          </p:nvCxnSpPr>
          <p:spPr>
            <a:xfrm rot="7294377" flipH="1">
              <a:off x="1423445" y="4516842"/>
              <a:ext cx="874445" cy="47482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231136" y="4645152"/>
              <a:ext cx="0" cy="1031443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71616" y="1382571"/>
            <a:ext cx="1472184" cy="47548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Boundaries/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33759" y="4571998"/>
            <a:ext cx="15069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7337380" y="4025488"/>
            <a:ext cx="1587164" cy="85893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Hypotheses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goals, specific aims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9170" y="2483511"/>
            <a:ext cx="1243585" cy="47548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3004720" y="4725620"/>
            <a:ext cx="0" cy="40233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23822" y="5029200"/>
            <a:ext cx="1586178" cy="1704444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Early Translational Genomics OMICS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Proteins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Metabolism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Ion channel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Cell signaling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4198922"/>
            <a:ext cx="1621841" cy="197327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Late Translational Computer Modeling Mouse/Rabbit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Langendorf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b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Large animals </a:t>
            </a:r>
          </a:p>
        </p:txBody>
      </p:sp>
      <p:sp>
        <p:nvSpPr>
          <p:cNvPr id="87" name="Freeform 86"/>
          <p:cNvSpPr/>
          <p:nvPr/>
        </p:nvSpPr>
        <p:spPr>
          <a:xfrm>
            <a:off x="658369" y="1002182"/>
            <a:ext cx="416966" cy="1448411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907085" y="1192378"/>
            <a:ext cx="416966" cy="1170433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533400"/>
            <a:ext cx="28194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Results,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Technology,  Procedures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MD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/PT Adoption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Societal 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Guidelines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1945842"/>
            <a:ext cx="1336238" cy="4925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Long Term Follow-Up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84754"/>
            <a:ext cx="1643178" cy="150144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EFS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RCTs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Comparative Effectiveness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Registries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Big Data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892512" y="4506163"/>
            <a:ext cx="0" cy="116311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236327" y="4893868"/>
            <a:ext cx="0" cy="1031443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1600" y="5724142"/>
            <a:ext cx="1828801" cy="9052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protocols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project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186570" y="4349943"/>
            <a:ext cx="1084739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6523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228600" y="98137"/>
            <a:ext cx="86788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FFCC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End-Point Pyramid of AF Treatment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71" name="Rectangle 18"/>
          <p:cNvSpPr>
            <a:spLocks noChangeArrowheads="1"/>
          </p:cNvSpPr>
          <p:nvPr/>
        </p:nvSpPr>
        <p:spPr bwMode="auto">
          <a:xfrm>
            <a:off x="2066535" y="830263"/>
            <a:ext cx="6163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ea typeface="MS PGothic" charset="0"/>
                <a:cs typeface="MS PGothic" charset="0"/>
              </a:rPr>
              <a:t>Approach to Patients After Ablation Therapy</a:t>
            </a:r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381000" y="1792287"/>
            <a:ext cx="8707439" cy="4316413"/>
            <a:chOff x="234" y="1132"/>
            <a:chExt cx="5485" cy="2719"/>
          </a:xfrm>
        </p:grpSpPr>
        <p:sp>
          <p:nvSpPr>
            <p:cNvPr id="109573" name="AutoShape 5"/>
            <p:cNvSpPr>
              <a:spLocks noChangeArrowheads="1"/>
            </p:cNvSpPr>
            <p:nvPr/>
          </p:nvSpPr>
          <p:spPr bwMode="auto">
            <a:xfrm>
              <a:off x="517" y="1132"/>
              <a:ext cx="4770" cy="2719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6600"/>
                </a:gs>
                <a:gs pos="100000">
                  <a:srgbClr val="502800"/>
                </a:gs>
              </a:gsLst>
              <a:lin ang="5400000" scaled="1"/>
            </a:gradFill>
            <a:ln w="28575">
              <a:solidFill>
                <a:srgbClr val="FFAB57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9574" name="Text Box 4"/>
            <p:cNvSpPr txBox="1">
              <a:spLocks noChangeArrowheads="1"/>
            </p:cNvSpPr>
            <p:nvPr/>
          </p:nvSpPr>
          <p:spPr bwMode="auto">
            <a:xfrm>
              <a:off x="234" y="1432"/>
              <a:ext cx="181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theorist /purist</a:t>
              </a:r>
            </a:p>
          </p:txBody>
        </p:sp>
        <p:sp>
          <p:nvSpPr>
            <p:cNvPr id="109575" name="Text Box 5"/>
            <p:cNvSpPr txBox="1">
              <a:spLocks noChangeArrowheads="1"/>
            </p:cNvSpPr>
            <p:nvPr/>
          </p:nvSpPr>
          <p:spPr bwMode="auto">
            <a:xfrm>
              <a:off x="234" y="1785"/>
              <a:ext cx="127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pragmatist</a:t>
              </a:r>
            </a:p>
          </p:txBody>
        </p:sp>
        <p:sp>
          <p:nvSpPr>
            <p:cNvPr id="109576" name="Text Box 6"/>
            <p:cNvSpPr txBox="1">
              <a:spLocks noChangeArrowheads="1"/>
            </p:cNvSpPr>
            <p:nvPr/>
          </p:nvSpPr>
          <p:spPr bwMode="auto">
            <a:xfrm>
              <a:off x="234" y="2167"/>
              <a:ext cx="14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happy nihilist</a:t>
              </a:r>
            </a:p>
          </p:txBody>
        </p:sp>
        <p:sp>
          <p:nvSpPr>
            <p:cNvPr id="109577" name="Text Box 7"/>
            <p:cNvSpPr txBox="1">
              <a:spLocks noChangeArrowheads="1"/>
            </p:cNvSpPr>
            <p:nvPr/>
          </p:nvSpPr>
          <p:spPr bwMode="auto">
            <a:xfrm>
              <a:off x="234" y="2518"/>
              <a:ext cx="11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reformist</a:t>
              </a:r>
            </a:p>
          </p:txBody>
        </p:sp>
        <p:sp>
          <p:nvSpPr>
            <p:cNvPr id="109578" name="Text Box 8"/>
            <p:cNvSpPr txBox="1">
              <a:spLocks noChangeArrowheads="1"/>
            </p:cNvSpPr>
            <p:nvPr/>
          </p:nvSpPr>
          <p:spPr bwMode="auto">
            <a:xfrm>
              <a:off x="234" y="2869"/>
              <a:ext cx="104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grateful</a:t>
              </a:r>
            </a:p>
          </p:txBody>
        </p:sp>
        <p:sp>
          <p:nvSpPr>
            <p:cNvPr id="109579" name="Text Box 9"/>
            <p:cNvSpPr txBox="1">
              <a:spLocks noChangeArrowheads="1"/>
            </p:cNvSpPr>
            <p:nvPr/>
          </p:nvSpPr>
          <p:spPr bwMode="auto">
            <a:xfrm>
              <a:off x="3923" y="1389"/>
              <a:ext cx="16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warfarin worries </a:t>
              </a:r>
            </a:p>
          </p:txBody>
        </p:sp>
        <p:sp>
          <p:nvSpPr>
            <p:cNvPr id="109580" name="Text Box 10"/>
            <p:cNvSpPr txBox="1">
              <a:spLocks noChangeArrowheads="1"/>
            </p:cNvSpPr>
            <p:nvPr/>
          </p:nvSpPr>
          <p:spPr bwMode="auto">
            <a:xfrm>
              <a:off x="3995" y="1777"/>
              <a:ext cx="17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Monitoring </a:t>
              </a: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mandater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9581" name="Text Box 11"/>
            <p:cNvSpPr txBox="1">
              <a:spLocks noChangeArrowheads="1"/>
            </p:cNvSpPr>
            <p:nvPr/>
          </p:nvSpPr>
          <p:spPr bwMode="auto">
            <a:xfrm>
              <a:off x="5419" y="2207"/>
              <a:ext cx="11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9582" name="Text Box 12"/>
            <p:cNvSpPr txBox="1">
              <a:spLocks noChangeArrowheads="1"/>
            </p:cNvSpPr>
            <p:nvPr/>
          </p:nvSpPr>
          <p:spPr bwMode="auto">
            <a:xfrm>
              <a:off x="4371" y="2135"/>
              <a:ext cx="122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time </a:t>
              </a: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bider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9583" name="Text Box 13"/>
            <p:cNvSpPr txBox="1">
              <a:spLocks noChangeArrowheads="1"/>
            </p:cNvSpPr>
            <p:nvPr/>
          </p:nvSpPr>
          <p:spPr bwMode="auto">
            <a:xfrm>
              <a:off x="4419" y="2497"/>
              <a:ext cx="12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Self-deception</a:t>
              </a:r>
            </a:p>
          </p:txBody>
        </p:sp>
        <p:sp>
          <p:nvSpPr>
            <p:cNvPr id="109584" name="Text Box 14"/>
            <p:cNvSpPr txBox="1">
              <a:spLocks noChangeArrowheads="1"/>
            </p:cNvSpPr>
            <p:nvPr/>
          </p:nvSpPr>
          <p:spPr bwMode="auto">
            <a:xfrm>
              <a:off x="4659" y="2855"/>
              <a:ext cx="94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change</a:t>
              </a:r>
            </a:p>
          </p:txBody>
        </p:sp>
        <p:sp>
          <p:nvSpPr>
            <p:cNvPr id="109585" name="Rectangle 16"/>
            <p:cNvSpPr>
              <a:spLocks noChangeArrowheads="1"/>
            </p:cNvSpPr>
            <p:nvPr/>
          </p:nvSpPr>
          <p:spPr bwMode="auto">
            <a:xfrm>
              <a:off x="330" y="1178"/>
              <a:ext cx="1311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Clinician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9586" name="Rectangle 17"/>
            <p:cNvSpPr>
              <a:spLocks noChangeArrowheads="1"/>
            </p:cNvSpPr>
            <p:nvPr/>
          </p:nvSpPr>
          <p:spPr bwMode="auto">
            <a:xfrm>
              <a:off x="4170" y="1178"/>
              <a:ext cx="1162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The Issue   </a:t>
              </a:r>
            </a:p>
          </p:txBody>
        </p:sp>
        <p:sp>
          <p:nvSpPr>
            <p:cNvPr id="109587" name="Line 19"/>
            <p:cNvSpPr>
              <a:spLocks noChangeShapeType="1"/>
            </p:cNvSpPr>
            <p:nvPr/>
          </p:nvSpPr>
          <p:spPr bwMode="auto">
            <a:xfrm>
              <a:off x="2348" y="1764"/>
              <a:ext cx="1111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88" name="Line 20"/>
            <p:cNvSpPr>
              <a:spLocks noChangeShapeType="1"/>
            </p:cNvSpPr>
            <p:nvPr/>
          </p:nvSpPr>
          <p:spPr bwMode="auto">
            <a:xfrm>
              <a:off x="2040" y="2108"/>
              <a:ext cx="1711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89" name="Line 21"/>
            <p:cNvSpPr>
              <a:spLocks noChangeShapeType="1"/>
            </p:cNvSpPr>
            <p:nvPr/>
          </p:nvSpPr>
          <p:spPr bwMode="auto">
            <a:xfrm>
              <a:off x="1728" y="2472"/>
              <a:ext cx="2352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0" name="Line 22"/>
            <p:cNvSpPr>
              <a:spLocks noChangeShapeType="1"/>
            </p:cNvSpPr>
            <p:nvPr/>
          </p:nvSpPr>
          <p:spPr bwMode="auto">
            <a:xfrm>
              <a:off x="1424" y="2824"/>
              <a:ext cx="2966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1" name="Line 23"/>
            <p:cNvSpPr>
              <a:spLocks noChangeShapeType="1"/>
            </p:cNvSpPr>
            <p:nvPr/>
          </p:nvSpPr>
          <p:spPr bwMode="auto">
            <a:xfrm>
              <a:off x="1116" y="3168"/>
              <a:ext cx="3572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2" name="Line 24"/>
            <p:cNvSpPr>
              <a:spLocks noChangeShapeType="1"/>
            </p:cNvSpPr>
            <p:nvPr/>
          </p:nvSpPr>
          <p:spPr bwMode="auto">
            <a:xfrm>
              <a:off x="809" y="3518"/>
              <a:ext cx="4184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3" name="Line 25"/>
            <p:cNvSpPr>
              <a:spLocks noChangeShapeType="1"/>
            </p:cNvSpPr>
            <p:nvPr/>
          </p:nvSpPr>
          <p:spPr bwMode="auto">
            <a:xfrm>
              <a:off x="2928" y="3168"/>
              <a:ext cx="1" cy="352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4" name="Text Box 9"/>
            <p:cNvSpPr txBox="1">
              <a:spLocks noChangeArrowheads="1"/>
            </p:cNvSpPr>
            <p:nvPr/>
          </p:nvSpPr>
          <p:spPr bwMode="auto">
            <a:xfrm>
              <a:off x="2521" y="1385"/>
              <a:ext cx="73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AF</a:t>
              </a:r>
            </a:p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drug</a:t>
              </a:r>
            </a:p>
          </p:txBody>
        </p:sp>
        <p:sp>
          <p:nvSpPr>
            <p:cNvPr id="109595" name="Text Box 9"/>
            <p:cNvSpPr txBox="1">
              <a:spLocks noChangeArrowheads="1"/>
            </p:cNvSpPr>
            <p:nvPr/>
          </p:nvSpPr>
          <p:spPr bwMode="auto">
            <a:xfrm>
              <a:off x="2238" y="1753"/>
              <a:ext cx="1301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</a:t>
              </a: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Sx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AF</a:t>
              </a:r>
            </a:p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intervention</a:t>
              </a:r>
            </a:p>
          </p:txBody>
        </p:sp>
        <p:sp>
          <p:nvSpPr>
            <p:cNvPr id="109596" name="Line 28"/>
            <p:cNvSpPr>
              <a:spLocks noChangeShapeType="1"/>
            </p:cNvSpPr>
            <p:nvPr/>
          </p:nvSpPr>
          <p:spPr bwMode="auto">
            <a:xfrm>
              <a:off x="2064" y="3172"/>
              <a:ext cx="1736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597" name="Text Box 9"/>
            <p:cNvSpPr txBox="1">
              <a:spLocks noChangeArrowheads="1"/>
            </p:cNvSpPr>
            <p:nvPr/>
          </p:nvSpPr>
          <p:spPr bwMode="auto">
            <a:xfrm>
              <a:off x="1893" y="2109"/>
              <a:ext cx="1992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Occ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AF w/</a:t>
              </a: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Sx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 intervention required</a:t>
              </a:r>
            </a:p>
          </p:txBody>
        </p:sp>
        <p:sp>
          <p:nvSpPr>
            <p:cNvPr id="109598" name="Text Box 9"/>
            <p:cNvSpPr txBox="1">
              <a:spLocks noChangeArrowheads="1"/>
            </p:cNvSpPr>
            <p:nvPr/>
          </p:nvSpPr>
          <p:spPr bwMode="auto">
            <a:xfrm>
              <a:off x="1875" y="2545"/>
              <a:ext cx="203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75%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 </a:t>
              </a:r>
              <a:r>
                <a:rPr lang="en-US" sz="2000" dirty="0" err="1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freq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/duration of AF</a:t>
              </a:r>
            </a:p>
          </p:txBody>
        </p:sp>
        <p:sp>
          <p:nvSpPr>
            <p:cNvPr id="109599" name="Text Box 9"/>
            <p:cNvSpPr txBox="1">
              <a:spLocks noChangeArrowheads="1"/>
            </p:cNvSpPr>
            <p:nvPr/>
          </p:nvSpPr>
          <p:spPr bwMode="auto">
            <a:xfrm>
              <a:off x="1403" y="2901"/>
              <a:ext cx="297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</a:t>
              </a: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 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AF on previously ineffective AAD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  <a:sym typeface="Symbol" charset="0"/>
              </a:endParaRPr>
            </a:p>
          </p:txBody>
        </p:sp>
        <p:sp>
          <p:nvSpPr>
            <p:cNvPr id="109600" name="Line 32"/>
            <p:cNvSpPr>
              <a:spLocks noChangeShapeType="1"/>
            </p:cNvSpPr>
            <p:nvPr/>
          </p:nvSpPr>
          <p:spPr bwMode="auto">
            <a:xfrm>
              <a:off x="1460" y="3520"/>
              <a:ext cx="3532" cy="0"/>
            </a:xfrm>
            <a:prstGeom prst="line">
              <a:avLst/>
            </a:prstGeom>
            <a:noFill/>
            <a:ln w="28575">
              <a:solidFill>
                <a:srgbClr val="FFAB57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601" name="Text Box 9"/>
            <p:cNvSpPr txBox="1">
              <a:spLocks noChangeArrowheads="1"/>
            </p:cNvSpPr>
            <p:nvPr/>
          </p:nvSpPr>
          <p:spPr bwMode="auto">
            <a:xfrm>
              <a:off x="1358" y="3593"/>
              <a:ext cx="3064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&lt;75%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 in frequency/duration on drugs</a:t>
              </a:r>
            </a:p>
          </p:txBody>
        </p:sp>
        <p:sp>
          <p:nvSpPr>
            <p:cNvPr id="109602" name="Text Box 9"/>
            <p:cNvSpPr txBox="1">
              <a:spLocks noChangeArrowheads="1"/>
            </p:cNvSpPr>
            <p:nvPr/>
          </p:nvSpPr>
          <p:spPr bwMode="auto">
            <a:xfrm>
              <a:off x="1085" y="3241"/>
              <a:ext cx="185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DFT/ATP success</a:t>
              </a:r>
            </a:p>
          </p:txBody>
        </p:sp>
        <p:sp>
          <p:nvSpPr>
            <p:cNvPr id="109603" name="Text Box 9"/>
            <p:cNvSpPr txBox="1">
              <a:spLocks noChangeArrowheads="1"/>
            </p:cNvSpPr>
            <p:nvPr/>
          </p:nvSpPr>
          <p:spPr bwMode="auto">
            <a:xfrm>
              <a:off x="3206" y="3241"/>
              <a:ext cx="1337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rtl="1">
                <a:lnSpc>
                  <a:spcPct val="85000"/>
                </a:lnSpc>
                <a:spcBef>
                  <a:spcPct val="5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  <a:sym typeface="Symbol" charset="0"/>
                </a:rPr>
                <a:t>PPM prevention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3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794208" y="3124200"/>
            <a:ext cx="1143000" cy="152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59605032"/>
              </p:ext>
            </p:extLst>
          </p:nvPr>
        </p:nvGraphicFramePr>
        <p:xfrm>
          <a:off x="774408" y="1403866"/>
          <a:ext cx="7391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4343400"/>
            <a:ext cx="129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FFFFFF"/>
                </a:solidFill>
              </a:rPr>
              <a:t>PRO: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Assess</a:t>
            </a:r>
            <a:r>
              <a:rPr lang="en-US" sz="1400" dirty="0">
                <a:solidFill>
                  <a:srgbClr val="FFFFFF"/>
                </a:solidFill>
              </a:rPr>
              <a:t> patient experience</a:t>
            </a:r>
          </a:p>
          <a:p>
            <a:r>
              <a:rPr lang="en-US" sz="1400" u="sng" dirty="0">
                <a:solidFill>
                  <a:srgbClr val="FFFFFF"/>
                </a:solidFill>
              </a:rPr>
              <a:t>CON: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Subjective or dependent on practice patterns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36" y="609600"/>
            <a:ext cx="12607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FFFF"/>
                </a:solidFill>
              </a:rPr>
              <a:t>PRO: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Well established, objective</a:t>
            </a:r>
          </a:p>
          <a:p>
            <a:r>
              <a:rPr lang="en-US" sz="1400" b="1" u="sng" dirty="0">
                <a:solidFill>
                  <a:srgbClr val="FFFFFF"/>
                </a:solidFill>
              </a:rPr>
              <a:t>CON: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-Imprecise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-Arbitrary time cut-offs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-uncertain physiologic basis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4808" y="718066"/>
            <a:ext cx="121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FFFFFF"/>
                </a:solidFill>
              </a:rPr>
              <a:t>PRO: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Quantitative</a:t>
            </a:r>
          </a:p>
          <a:p>
            <a:r>
              <a:rPr lang="en-US" sz="1400" u="sng" dirty="0">
                <a:solidFill>
                  <a:srgbClr val="FFFFFF"/>
                </a:solidFill>
              </a:rPr>
              <a:t>CON: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Only available on a small subset of patients have devices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4808" y="5029200"/>
            <a:ext cx="1359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FFFF"/>
                </a:solidFill>
              </a:rPr>
              <a:t>PRO: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Assesses impact of disease</a:t>
            </a:r>
          </a:p>
          <a:p>
            <a:r>
              <a:rPr lang="en-US" sz="1400" b="1" u="sng" dirty="0">
                <a:solidFill>
                  <a:srgbClr val="FFFFFF"/>
                </a:solidFill>
              </a:rPr>
              <a:t>CON: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Attribution of events to AF </a:t>
            </a:r>
            <a:r>
              <a:rPr lang="en-US" sz="1400" b="1" dirty="0" smtClean="0">
                <a:solidFill>
                  <a:srgbClr val="FFFFFF"/>
                </a:solidFill>
              </a:rPr>
              <a:t>imprecise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075280" y="3733800"/>
            <a:ext cx="1905000" cy="304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0408" y="3124200"/>
            <a:ext cx="114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LA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LA fibrosis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LV </a:t>
            </a:r>
            <a:r>
              <a:rPr lang="en-US" sz="1200" b="1" dirty="0" smtClean="0">
                <a:solidFill>
                  <a:srgbClr val="000000"/>
                </a:solidFill>
              </a:rPr>
              <a:t>EF</a:t>
            </a:r>
            <a:endParaRPr lang="en-US" sz="1200" b="1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Comorbidities (OSA, </a:t>
            </a:r>
            <a:r>
              <a:rPr lang="en-US" sz="1200" b="1" dirty="0" smtClean="0">
                <a:solidFill>
                  <a:srgbClr val="000000"/>
                </a:solidFill>
              </a:rPr>
              <a:t>VHD, </a:t>
            </a:r>
            <a:r>
              <a:rPr lang="en-US" sz="1200" b="1" dirty="0">
                <a:solidFill>
                  <a:srgbClr val="000000"/>
                </a:solidFill>
              </a:rPr>
              <a:t>CHF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152400"/>
            <a:ext cx="67299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AF </a:t>
            </a:r>
            <a:r>
              <a:rPr lang="en-US" sz="3200" b="1" dirty="0" smtClean="0">
                <a:solidFill>
                  <a:schemeClr val="tx2"/>
                </a:solidFill>
              </a:rPr>
              <a:t>Disease </a:t>
            </a:r>
            <a:r>
              <a:rPr lang="en-US" sz="3200" b="1" dirty="0">
                <a:solidFill>
                  <a:schemeClr val="tx2"/>
                </a:solidFill>
              </a:rPr>
              <a:t>S</a:t>
            </a:r>
            <a:r>
              <a:rPr lang="en-US" sz="3200" b="1" dirty="0" smtClean="0">
                <a:solidFill>
                  <a:schemeClr val="tx2"/>
                </a:solidFill>
              </a:rPr>
              <a:t>everity </a:t>
            </a:r>
            <a:r>
              <a:rPr lang="en-US" sz="3200" b="1" dirty="0">
                <a:solidFill>
                  <a:schemeClr val="tx2"/>
                </a:solidFill>
              </a:rPr>
              <a:t>C</a:t>
            </a:r>
            <a:r>
              <a:rPr lang="en-US" sz="3200" b="1" dirty="0" smtClean="0">
                <a:solidFill>
                  <a:schemeClr val="tx2"/>
                </a:solidFill>
              </a:rPr>
              <a:t>omponents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81400" y="3200400"/>
            <a:ext cx="1981200" cy="1364043"/>
          </a:xfrm>
          <a:prstGeom prst="ellipse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Arial"/>
                <a:ea typeface="ＭＳ Ｐゴシック"/>
              </a:rPr>
              <a:t>AF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/>
              </a:rPr>
              <a:t>Substrate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8600" y="2971800"/>
            <a:ext cx="1307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FFFF"/>
                </a:solidFill>
              </a:rPr>
              <a:t>PRO: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Describes the physiologic basis</a:t>
            </a:r>
          </a:p>
          <a:p>
            <a:r>
              <a:rPr lang="en-US" sz="1400" b="1" u="sng" dirty="0">
                <a:solidFill>
                  <a:srgbClr val="FFFFFF"/>
                </a:solidFill>
              </a:rPr>
              <a:t>CON: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Few standardized measures</a:t>
            </a:r>
          </a:p>
        </p:txBody>
      </p:sp>
    </p:spTree>
    <p:extLst>
      <p:ext uri="{BB962C8B-B14F-4D97-AF65-F5344CB8AC3E}">
        <p14:creationId xmlns:p14="http://schemas.microsoft.com/office/powerpoint/2010/main" val="35112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PALPS</a:t>
            </a:r>
            <a:r>
              <a:rPr lang="en-US" sz="2800" dirty="0" smtClean="0"/>
              <a:t> (pattern</a:t>
            </a:r>
            <a:r>
              <a:rPr lang="en-US" sz="2800" dirty="0"/>
              <a:t>, associations, lifestyle, percentage/burden, </a:t>
            </a:r>
            <a:r>
              <a:rPr lang="en-US" sz="2800" dirty="0" smtClean="0"/>
              <a:t>sequelae/complications </a:t>
            </a:r>
            <a:endParaRPr lang="en-US" sz="2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4024948"/>
              </p:ext>
            </p:extLst>
          </p:nvPr>
        </p:nvGraphicFramePr>
        <p:xfrm>
          <a:off x="76200" y="1295400"/>
          <a:ext cx="8991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312" y="77218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77218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5176" y="772180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77218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8976" y="772180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3062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6363" y="0"/>
            <a:ext cx="8929687" cy="1077218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Atrio</a:t>
            </a:r>
            <a:r>
              <a:rPr lang="en-US" sz="3200" smtClean="0">
                <a:cs typeface="+mj-cs"/>
              </a:rPr>
              <a:t>-esophageal </a:t>
            </a:r>
            <a:r>
              <a:rPr lang="en-US" sz="3200" dirty="0" smtClean="0">
                <a:cs typeface="+mj-cs"/>
              </a:rPr>
              <a:t>Fistula Cases: Contact Force vs. Non-contact Force</a:t>
            </a:r>
            <a:endParaRPr lang="en-US" sz="3200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0" y="6572250"/>
            <a:ext cx="3595688" cy="285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14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Paccini J, et al. Heart Rhythm 2017:1328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20788"/>
            <a:ext cx="617219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52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Reimbursement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375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203200" y="-32653"/>
            <a:ext cx="8678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FFCC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Reimbursement / Costs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708025" y="30607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860425" y="32131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Rectangle 19"/>
          <p:cNvSpPr>
            <a:spLocks noChangeArrowheads="1"/>
          </p:cNvSpPr>
          <p:nvPr/>
        </p:nvSpPr>
        <p:spPr bwMode="auto">
          <a:xfrm>
            <a:off x="3214688" y="5049838"/>
            <a:ext cx="2652712" cy="1676400"/>
          </a:xfrm>
          <a:prstGeom prst="rect">
            <a:avLst/>
          </a:prstGeom>
          <a:gradFill rotWithShape="1">
            <a:gsLst>
              <a:gs pos="0">
                <a:srgbClr val="001248"/>
              </a:gs>
              <a:gs pos="50000">
                <a:srgbClr val="00279C"/>
              </a:gs>
              <a:gs pos="100000">
                <a:srgbClr val="001248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30000"/>
              </a:spcBef>
            </a:pPr>
            <a:r>
              <a:rPr lang="en-US" b="1" dirty="0"/>
              <a:t>Manufacturing</a:t>
            </a:r>
          </a:p>
        </p:txBody>
      </p: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6186488" y="3975100"/>
            <a:ext cx="2728912" cy="16764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30000"/>
              </a:spcBef>
            </a:pPr>
            <a:r>
              <a:rPr lang="en-US" b="1" dirty="0"/>
              <a:t>Translational Research</a:t>
            </a:r>
          </a:p>
          <a:p>
            <a:pPr algn="ctr">
              <a:spcBef>
                <a:spcPct val="30000"/>
              </a:spcBef>
            </a:pPr>
            <a:r>
              <a:rPr lang="en-US" b="1" dirty="0"/>
              <a:t>Bench </a:t>
            </a:r>
            <a:r>
              <a:rPr lang="en-US" b="1" dirty="0" smtClean="0">
                <a:cs typeface="Arial" charset="0"/>
              </a:rPr>
              <a:t>→Bedside</a:t>
            </a:r>
          </a:p>
          <a:p>
            <a:pPr algn="ctr">
              <a:spcBef>
                <a:spcPct val="30000"/>
              </a:spcBef>
            </a:pPr>
            <a:r>
              <a:rPr lang="en-US" b="1" dirty="0" smtClean="0">
                <a:cs typeface="Arial" charset="0"/>
              </a:rPr>
              <a:t>EFS to IDE</a:t>
            </a:r>
            <a:endParaRPr lang="en-US" b="1" dirty="0"/>
          </a:p>
        </p:txBody>
      </p:sp>
      <p:sp>
        <p:nvSpPr>
          <p:cNvPr id="80" name="Rectangle 19"/>
          <p:cNvSpPr>
            <a:spLocks noChangeArrowheads="1"/>
          </p:cNvSpPr>
          <p:nvPr/>
        </p:nvSpPr>
        <p:spPr bwMode="auto">
          <a:xfrm>
            <a:off x="6186488" y="1676400"/>
            <a:ext cx="2652712" cy="1676400"/>
          </a:xfrm>
          <a:prstGeom prst="rect">
            <a:avLst/>
          </a:prstGeom>
          <a:gradFill rotWithShape="1">
            <a:gsLst>
              <a:gs pos="0">
                <a:srgbClr val="001248"/>
              </a:gs>
              <a:gs pos="50000">
                <a:srgbClr val="00279C"/>
              </a:gs>
              <a:gs pos="100000">
                <a:srgbClr val="001248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3082" name="Text Box 46"/>
          <p:cNvSpPr txBox="1">
            <a:spLocks noChangeArrowheads="1"/>
          </p:cNvSpPr>
          <p:nvPr/>
        </p:nvSpPr>
        <p:spPr bwMode="auto">
          <a:xfrm>
            <a:off x="6186488" y="2286000"/>
            <a:ext cx="26527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dirty="0" smtClean="0"/>
              <a:t>Development</a:t>
            </a:r>
          </a:p>
          <a:p>
            <a:pPr algn="ctr">
              <a:spcBef>
                <a:spcPct val="30000"/>
              </a:spcBef>
            </a:pPr>
            <a:r>
              <a:rPr lang="en-US" dirty="0" smtClean="0"/>
              <a:t>Expense</a:t>
            </a:r>
            <a:endParaRPr lang="en-US" dirty="0"/>
          </a:p>
        </p:txBody>
      </p:sp>
      <p:sp>
        <p:nvSpPr>
          <p:cNvPr id="88" name="Rectangle 19"/>
          <p:cNvSpPr>
            <a:spLocks noChangeArrowheads="1"/>
          </p:cNvSpPr>
          <p:nvPr/>
        </p:nvSpPr>
        <p:spPr bwMode="auto">
          <a:xfrm>
            <a:off x="246063" y="1660525"/>
            <a:ext cx="2652712" cy="1676400"/>
          </a:xfrm>
          <a:prstGeom prst="rect">
            <a:avLst/>
          </a:prstGeom>
          <a:gradFill rotWithShape="1">
            <a:gsLst>
              <a:gs pos="0">
                <a:srgbClr val="001248"/>
              </a:gs>
              <a:gs pos="50000">
                <a:srgbClr val="00279C"/>
              </a:gs>
              <a:gs pos="100000">
                <a:srgbClr val="001248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084" name="Text Box 46"/>
          <p:cNvSpPr txBox="1">
            <a:spLocks noChangeArrowheads="1"/>
          </p:cNvSpPr>
          <p:nvPr/>
        </p:nvSpPr>
        <p:spPr bwMode="auto">
          <a:xfrm>
            <a:off x="265113" y="1905000"/>
            <a:ext cx="2652712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dirty="0"/>
              <a:t>Reimbursement</a:t>
            </a:r>
          </a:p>
          <a:p>
            <a:pPr algn="ctr">
              <a:spcBef>
                <a:spcPct val="30000"/>
              </a:spcBef>
            </a:pPr>
            <a:r>
              <a:rPr lang="en-US" dirty="0"/>
              <a:t>CMS, Third Party </a:t>
            </a:r>
            <a:r>
              <a:rPr lang="en-US" dirty="0" smtClean="0"/>
              <a:t>Payments</a:t>
            </a:r>
            <a:endParaRPr lang="en-US" dirty="0"/>
          </a:p>
        </p:txBody>
      </p:sp>
      <p:sp>
        <p:nvSpPr>
          <p:cNvPr id="93" name="Rectangle 19"/>
          <p:cNvSpPr>
            <a:spLocks noChangeArrowheads="1"/>
          </p:cNvSpPr>
          <p:nvPr/>
        </p:nvSpPr>
        <p:spPr bwMode="auto">
          <a:xfrm>
            <a:off x="203200" y="3927475"/>
            <a:ext cx="2652713" cy="1676400"/>
          </a:xfrm>
          <a:prstGeom prst="rect">
            <a:avLst/>
          </a:prstGeom>
          <a:gradFill rotWithShape="1">
            <a:gsLst>
              <a:gs pos="0">
                <a:srgbClr val="001248"/>
              </a:gs>
              <a:gs pos="50000">
                <a:srgbClr val="00279C"/>
              </a:gs>
              <a:gs pos="100000">
                <a:srgbClr val="001248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086" name="Text Box 46"/>
          <p:cNvSpPr txBox="1">
            <a:spLocks noChangeArrowheads="1"/>
          </p:cNvSpPr>
          <p:nvPr/>
        </p:nvSpPr>
        <p:spPr bwMode="auto">
          <a:xfrm>
            <a:off x="228600" y="3962400"/>
            <a:ext cx="2652713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dirty="0" smtClean="0"/>
              <a:t>Funding</a:t>
            </a:r>
            <a:endParaRPr lang="en-US" dirty="0"/>
          </a:p>
          <a:p>
            <a:pPr algn="ctr">
              <a:spcBef>
                <a:spcPct val="30000"/>
              </a:spcBef>
            </a:pPr>
            <a:r>
              <a:rPr lang="en-US" dirty="0"/>
              <a:t>Clinical </a:t>
            </a:r>
            <a:r>
              <a:rPr lang="en-US" dirty="0" smtClean="0"/>
              <a:t>Trials</a:t>
            </a:r>
          </a:p>
          <a:p>
            <a:pPr algn="ctr">
              <a:spcBef>
                <a:spcPct val="30000"/>
              </a:spcBef>
            </a:pPr>
            <a:r>
              <a:rPr lang="en-US" dirty="0" smtClean="0"/>
              <a:t>Regulatory</a:t>
            </a:r>
            <a:endParaRPr lang="en-US" dirty="0"/>
          </a:p>
        </p:txBody>
      </p:sp>
      <p:sp>
        <p:nvSpPr>
          <p:cNvPr id="97" name="Rectangle 19"/>
          <p:cNvSpPr>
            <a:spLocks noChangeArrowheads="1"/>
          </p:cNvSpPr>
          <p:nvPr/>
        </p:nvSpPr>
        <p:spPr bwMode="auto">
          <a:xfrm>
            <a:off x="3216275" y="838200"/>
            <a:ext cx="2652713" cy="1676400"/>
          </a:xfrm>
          <a:prstGeom prst="rect">
            <a:avLst/>
          </a:prstGeom>
          <a:gradFill rotWithShape="1">
            <a:gsLst>
              <a:gs pos="0">
                <a:srgbClr val="001248"/>
              </a:gs>
              <a:gs pos="50000">
                <a:srgbClr val="00279C"/>
              </a:gs>
              <a:gs pos="100000">
                <a:srgbClr val="001248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088" name="Text Box 46"/>
          <p:cNvSpPr txBox="1">
            <a:spLocks noChangeArrowheads="1"/>
          </p:cNvSpPr>
          <p:nvPr/>
        </p:nvSpPr>
        <p:spPr bwMode="auto">
          <a:xfrm>
            <a:off x="3192463" y="1447800"/>
            <a:ext cx="26527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dirty="0" smtClean="0"/>
              <a:t>Design</a:t>
            </a:r>
          </a:p>
          <a:p>
            <a:pPr algn="ctr">
              <a:spcBef>
                <a:spcPct val="30000"/>
              </a:spcBef>
            </a:pPr>
            <a:r>
              <a:rPr lang="en-US" dirty="0" smtClean="0"/>
              <a:t>Costs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419600" y="367030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317625" y="914400"/>
            <a:ext cx="968375" cy="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Arrow 14"/>
          <p:cNvSpPr/>
          <p:nvPr/>
        </p:nvSpPr>
        <p:spPr bwMode="auto">
          <a:xfrm>
            <a:off x="2898775" y="2057400"/>
            <a:ext cx="315913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5872163" y="2070100"/>
            <a:ext cx="317500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4" name="Right Arrow 103"/>
          <p:cNvSpPr/>
          <p:nvPr/>
        </p:nvSpPr>
        <p:spPr bwMode="auto">
          <a:xfrm rot="5400000">
            <a:off x="7212012" y="3576638"/>
            <a:ext cx="600075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5" name="Right Arrow 104"/>
          <p:cNvSpPr/>
          <p:nvPr/>
        </p:nvSpPr>
        <p:spPr bwMode="auto">
          <a:xfrm rot="16200000">
            <a:off x="1301750" y="3546475"/>
            <a:ext cx="539750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5" name="Right Arrow 114"/>
          <p:cNvSpPr/>
          <p:nvPr/>
        </p:nvSpPr>
        <p:spPr bwMode="auto">
          <a:xfrm rot="10800000">
            <a:off x="2855913" y="5272088"/>
            <a:ext cx="344487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6" name="Right Arrow 115"/>
          <p:cNvSpPr/>
          <p:nvPr/>
        </p:nvSpPr>
        <p:spPr bwMode="auto">
          <a:xfrm rot="10800000">
            <a:off x="5867400" y="5267325"/>
            <a:ext cx="315913" cy="1524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6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063493" y="1409536"/>
            <a:ext cx="532792" cy="806970"/>
            <a:chOff x="1978760" y="1409536"/>
            <a:chExt cx="532792" cy="806970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1978760" y="1441094"/>
              <a:ext cx="0" cy="775412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511552" y="1409536"/>
              <a:ext cx="0" cy="49241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660549" y="3057753"/>
            <a:ext cx="5925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426465" y="2801721"/>
            <a:ext cx="68031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4305623">
            <a:off x="1903195" y="4128832"/>
            <a:ext cx="607881" cy="1359563"/>
            <a:chOff x="1623255" y="4317032"/>
            <a:chExt cx="607881" cy="1359563"/>
          </a:xfrm>
        </p:grpSpPr>
        <p:cxnSp>
          <p:nvCxnSpPr>
            <p:cNvPr id="73" name="Straight Arrow Connector 72"/>
            <p:cNvCxnSpPr/>
            <p:nvPr/>
          </p:nvCxnSpPr>
          <p:spPr>
            <a:xfrm rot="7294377" flipH="1">
              <a:off x="1423445" y="4516842"/>
              <a:ext cx="874445" cy="47482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231136" y="4645152"/>
              <a:ext cx="0" cy="1031443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378145" y="2165300"/>
            <a:ext cx="343814" cy="1053388"/>
            <a:chOff x="4155034" y="2238452"/>
            <a:chExt cx="343814" cy="1053388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4155034" y="2238452"/>
              <a:ext cx="0" cy="972921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98848" y="2421331"/>
              <a:ext cx="0" cy="870509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9731"/>
            <a:ext cx="9144000" cy="515526"/>
          </a:xfrm>
        </p:spPr>
        <p:txBody>
          <a:bodyPr/>
          <a:lstStyle/>
          <a:p>
            <a:r>
              <a:rPr lang="en-US" sz="3000" dirty="0" smtClean="0"/>
              <a:t>Road to Integrated Research / Innovation Matrix</a:t>
            </a:r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3468620" y="3197249"/>
            <a:ext cx="2170180" cy="7597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INNOVATION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Integrated Matrix</a:t>
            </a: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71616" y="1382571"/>
            <a:ext cx="1472184" cy="47548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Boundaries/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33759" y="4571998"/>
            <a:ext cx="15069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7337380" y="4025488"/>
            <a:ext cx="1587164" cy="85893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Hypotheses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goals, specific aims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9170" y="2483511"/>
            <a:ext cx="1243585" cy="47548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3004720" y="4725620"/>
            <a:ext cx="0" cy="40233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23822" y="5153556"/>
            <a:ext cx="1586178" cy="1704444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Early Translational Genomics OMICS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Proteins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Metabolism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Ion channel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Cell signaling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4198922"/>
            <a:ext cx="1621841" cy="197327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Late Translational Computer Modeling Mouse/Rabbit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Langendorf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b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Large animals </a:t>
            </a:r>
          </a:p>
        </p:txBody>
      </p:sp>
      <p:sp>
        <p:nvSpPr>
          <p:cNvPr id="87" name="Freeform 86"/>
          <p:cNvSpPr/>
          <p:nvPr/>
        </p:nvSpPr>
        <p:spPr>
          <a:xfrm>
            <a:off x="658369" y="1002182"/>
            <a:ext cx="416966" cy="1448411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907085" y="1192378"/>
            <a:ext cx="416966" cy="1170433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533400"/>
            <a:ext cx="28194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Results,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Technology,  Procedures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MD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/PT Adoption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Societal 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Guidelines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1945842"/>
            <a:ext cx="1336238" cy="4925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Long Term Follow-Up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84754"/>
            <a:ext cx="1643178" cy="150144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EFS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RCTs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Comparative Effectiveness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Registries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Big Data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892512" y="4506163"/>
            <a:ext cx="0" cy="116311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236327" y="4893868"/>
            <a:ext cx="0" cy="1031443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1600" y="5724142"/>
            <a:ext cx="1828801" cy="9052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protocols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project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186570" y="4349943"/>
            <a:ext cx="1084739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79050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Future of </a:t>
            </a:r>
          </a:p>
          <a:p>
            <a:pPr algn="ctr"/>
            <a:r>
              <a:rPr lang="en-US" sz="8000" dirty="0" smtClean="0"/>
              <a:t>Catheter Ablation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57076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5181600"/>
            <a:ext cx="32111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Methods For Catheter </a:t>
            </a:r>
          </a:p>
          <a:p>
            <a:r>
              <a:rPr lang="en-US" dirty="0"/>
              <a:t>Ablation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8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231775"/>
            <a:ext cx="9144000" cy="646331"/>
          </a:xfrm>
        </p:spPr>
        <p:txBody>
          <a:bodyPr/>
          <a:lstStyle/>
          <a:p>
            <a:r>
              <a:rPr lang="en-US" dirty="0" smtClean="0"/>
              <a:t>Real Time MR Guidance of Ablation</a:t>
            </a:r>
            <a:endParaRPr lang="en-US" dirty="0"/>
          </a:p>
        </p:txBody>
      </p:sp>
      <p:pic>
        <p:nvPicPr>
          <p:cNvPr id="3" name="Picture 2" descr="Fam_vs_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" y="98072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231775"/>
            <a:ext cx="9144000" cy="646331"/>
          </a:xfrm>
        </p:spPr>
        <p:txBody>
          <a:bodyPr/>
          <a:lstStyle/>
          <a:p>
            <a:r>
              <a:rPr lang="en-US" dirty="0" smtClean="0"/>
              <a:t>MR Overlay of </a:t>
            </a:r>
            <a:r>
              <a:rPr lang="en-US" dirty="0" err="1" smtClean="0"/>
              <a:t>Endocardial</a:t>
            </a:r>
            <a:r>
              <a:rPr lang="en-US" dirty="0" smtClean="0"/>
              <a:t> Maps</a:t>
            </a:r>
            <a:endParaRPr lang="en-US" dirty="0"/>
          </a:p>
        </p:txBody>
      </p:sp>
      <p:pic>
        <p:nvPicPr>
          <p:cNvPr id="3" name="outflow tract 2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0" y="6019800"/>
            <a:ext cx="4708052" cy="2898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Fokas</a:t>
            </a:r>
            <a:r>
              <a:rPr lang="en-US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Kraft, An, </a:t>
            </a:r>
            <a:r>
              <a:rPr lang="en-US" sz="1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Cabillio</a:t>
            </a:r>
            <a:r>
              <a:rPr lang="en-US" sz="1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Science Direct 216:1, 2009</a:t>
            </a:r>
          </a:p>
        </p:txBody>
      </p:sp>
      <p:sp>
        <p:nvSpPr>
          <p:cNvPr id="685059" name="AutoShape 3"/>
          <p:cNvSpPr>
            <a:spLocks noChangeArrowheads="1"/>
          </p:cNvSpPr>
          <p:nvPr/>
        </p:nvSpPr>
        <p:spPr bwMode="auto">
          <a:xfrm>
            <a:off x="4979988" y="3302000"/>
            <a:ext cx="3975100" cy="368300"/>
          </a:xfrm>
          <a:prstGeom prst="roundRect">
            <a:avLst>
              <a:gd name="adj" fmla="val 16667"/>
            </a:avLst>
          </a:prstGeom>
          <a:solidFill>
            <a:srgbClr val="0033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/>
          </a:p>
        </p:txBody>
      </p:sp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5105400" y="1517650"/>
            <a:ext cx="378142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73125">
              <a:lnSpc>
                <a:spcPct val="90000"/>
              </a:lnSpc>
              <a:spcBef>
                <a:spcPct val="80000"/>
              </a:spcBef>
              <a:buClr>
                <a:schemeClr val="accent1"/>
              </a:buClr>
              <a:buSzPct val="120000"/>
            </a:pPr>
            <a:r>
              <a:rPr lang="en-US" sz="2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Effects of particle therapy</a:t>
            </a:r>
          </a:p>
          <a:p>
            <a:pPr defTabSz="873125">
              <a:lnSpc>
                <a:spcPct val="90000"/>
              </a:lnSpc>
              <a:spcBef>
                <a:spcPct val="80000"/>
              </a:spcBef>
              <a:buClr>
                <a:schemeClr val="accent1"/>
              </a:buClr>
              <a:buSzPct val="120000"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 biological effectiveness</a:t>
            </a:r>
          </a:p>
          <a:p>
            <a:pPr defTabSz="873125">
              <a:lnSpc>
                <a:spcPct val="90000"/>
              </a:lnSpc>
              <a:spcBef>
                <a:spcPct val="80000"/>
              </a:spcBef>
              <a:buClr>
                <a:schemeClr val="accent1"/>
              </a:buClr>
              <a:buSzPct val="120000"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 ionization density</a:t>
            </a:r>
          </a:p>
          <a:p>
            <a:pPr defTabSz="873125">
              <a:lnSpc>
                <a:spcPct val="90000"/>
              </a:lnSpc>
              <a:spcBef>
                <a:spcPct val="80000"/>
              </a:spcBef>
              <a:buClr>
                <a:schemeClr val="accent1"/>
              </a:buClr>
              <a:buSzPct val="120000"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 DNA damages</a:t>
            </a:r>
          </a:p>
          <a:p>
            <a:pPr defTabSz="873125">
              <a:lnSpc>
                <a:spcPct val="90000"/>
              </a:lnSpc>
              <a:spcBef>
                <a:spcPct val="80000"/>
              </a:spcBef>
              <a:buClr>
                <a:schemeClr val="accent1"/>
              </a:buClr>
              <a:buSzPct val="120000"/>
            </a:pP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 dose localization</a:t>
            </a:r>
          </a:p>
        </p:txBody>
      </p:sp>
      <p:graphicFrame>
        <p:nvGraphicFramePr>
          <p:cNvPr id="685061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903546"/>
              </p:ext>
            </p:extLst>
          </p:nvPr>
        </p:nvGraphicFramePr>
        <p:xfrm>
          <a:off x="463550" y="2257425"/>
          <a:ext cx="4170363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hart" r:id="rId4" imgW="4203700" imgH="2794000" progId="MSGraph.Chart.8">
                  <p:embed followColorScheme="full"/>
                </p:oleObj>
              </mc:Choice>
              <mc:Fallback>
                <p:oleObj name="Chart" r:id="rId4" imgW="4203700" imgH="27940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" y="2257425"/>
                        <a:ext cx="4170363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542" name="Rectangle 6"/>
          <p:cNvSpPr>
            <a:spLocks noChangeArrowheads="1"/>
          </p:cNvSpPr>
          <p:nvPr/>
        </p:nvSpPr>
        <p:spPr bwMode="auto">
          <a:xfrm rot="-5400000">
            <a:off x="-389731" y="3231357"/>
            <a:ext cx="1493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Relative dose</a:t>
            </a:r>
          </a:p>
        </p:txBody>
      </p:sp>
      <p:sp>
        <p:nvSpPr>
          <p:cNvPr id="321543" name="Rectangle 7"/>
          <p:cNvSpPr>
            <a:spLocks noChangeArrowheads="1"/>
          </p:cNvSpPr>
          <p:nvPr/>
        </p:nvSpPr>
        <p:spPr bwMode="auto">
          <a:xfrm>
            <a:off x="828675" y="5392738"/>
            <a:ext cx="358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/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Depth in water (mm)</a:t>
            </a:r>
          </a:p>
        </p:txBody>
      </p:sp>
      <p:sp>
        <p:nvSpPr>
          <p:cNvPr id="321544" name="Rectangle 8"/>
          <p:cNvSpPr>
            <a:spLocks noChangeArrowheads="1"/>
          </p:cNvSpPr>
          <p:nvPr/>
        </p:nvSpPr>
        <p:spPr bwMode="auto">
          <a:xfrm>
            <a:off x="762000" y="1600200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Bragg Curves for</a:t>
            </a:r>
            <a:b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 Ions, Protons</a:t>
            </a:r>
          </a:p>
        </p:txBody>
      </p:sp>
      <p:sp>
        <p:nvSpPr>
          <p:cNvPr id="321545" name="Freeform 9"/>
          <p:cNvSpPr>
            <a:spLocks/>
          </p:cNvSpPr>
          <p:nvPr/>
        </p:nvSpPr>
        <p:spPr bwMode="auto">
          <a:xfrm>
            <a:off x="762000" y="2743200"/>
            <a:ext cx="3643313" cy="1608138"/>
          </a:xfrm>
          <a:custGeom>
            <a:avLst/>
            <a:gdLst>
              <a:gd name="T0" fmla="*/ 0 w 1150"/>
              <a:gd name="T1" fmla="*/ 506 h 506"/>
              <a:gd name="T2" fmla="*/ 45 w 1150"/>
              <a:gd name="T3" fmla="*/ 302 h 506"/>
              <a:gd name="T4" fmla="*/ 143 w 1150"/>
              <a:gd name="T5" fmla="*/ 44 h 506"/>
              <a:gd name="T6" fmla="*/ 494 w 1150"/>
              <a:gd name="T7" fmla="*/ 101 h 506"/>
              <a:gd name="T8" fmla="*/ 1150 w 1150"/>
              <a:gd name="T9" fmla="*/ 294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0"/>
              <a:gd name="T16" fmla="*/ 0 h 506"/>
              <a:gd name="T17" fmla="*/ 1150 w 1150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0" h="506">
                <a:moveTo>
                  <a:pt x="0" y="506"/>
                </a:moveTo>
                <a:cubicBezTo>
                  <a:pt x="0" y="506"/>
                  <a:pt x="21" y="405"/>
                  <a:pt x="45" y="302"/>
                </a:cubicBezTo>
                <a:cubicBezTo>
                  <a:pt x="69" y="198"/>
                  <a:pt x="86" y="87"/>
                  <a:pt x="143" y="44"/>
                </a:cubicBezTo>
                <a:cubicBezTo>
                  <a:pt x="200" y="0"/>
                  <a:pt x="252" y="24"/>
                  <a:pt x="494" y="101"/>
                </a:cubicBezTo>
                <a:cubicBezTo>
                  <a:pt x="736" y="179"/>
                  <a:pt x="1091" y="286"/>
                  <a:pt x="1150" y="294"/>
                </a:cubicBezTo>
              </a:path>
            </a:pathLst>
          </a:cu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/>
          </a:p>
        </p:txBody>
      </p:sp>
      <p:sp>
        <p:nvSpPr>
          <p:cNvPr id="321546" name="Freeform 10"/>
          <p:cNvSpPr>
            <a:spLocks/>
          </p:cNvSpPr>
          <p:nvPr/>
        </p:nvSpPr>
        <p:spPr bwMode="auto">
          <a:xfrm>
            <a:off x="782638" y="2968625"/>
            <a:ext cx="3638550" cy="192405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714" y="532"/>
              </a:cxn>
              <a:cxn ang="0">
                <a:pos x="942" y="399"/>
              </a:cxn>
              <a:cxn ang="0">
                <a:pos x="980" y="0"/>
              </a:cxn>
              <a:cxn ang="0">
                <a:pos x="989" y="606"/>
              </a:cxn>
              <a:cxn ang="0">
                <a:pos x="1140" y="647"/>
              </a:cxn>
            </a:cxnLst>
            <a:rect l="0" t="0" r="r" b="b"/>
            <a:pathLst>
              <a:path w="1140" h="650">
                <a:moveTo>
                  <a:pt x="0" y="561"/>
                </a:moveTo>
                <a:cubicBezTo>
                  <a:pt x="0" y="561"/>
                  <a:pt x="598" y="557"/>
                  <a:pt x="714" y="532"/>
                </a:cubicBezTo>
                <a:cubicBezTo>
                  <a:pt x="831" y="507"/>
                  <a:pt x="905" y="491"/>
                  <a:pt x="942" y="399"/>
                </a:cubicBezTo>
                <a:cubicBezTo>
                  <a:pt x="979" y="308"/>
                  <a:pt x="980" y="0"/>
                  <a:pt x="980" y="0"/>
                </a:cubicBezTo>
                <a:cubicBezTo>
                  <a:pt x="989" y="606"/>
                  <a:pt x="989" y="606"/>
                  <a:pt x="989" y="606"/>
                </a:cubicBezTo>
                <a:cubicBezTo>
                  <a:pt x="989" y="606"/>
                  <a:pt x="989" y="650"/>
                  <a:pt x="1140" y="647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/>
          </a:p>
        </p:txBody>
      </p:sp>
      <p:sp>
        <p:nvSpPr>
          <p:cNvPr id="321547" name="Freeform 11"/>
          <p:cNvSpPr>
            <a:spLocks/>
          </p:cNvSpPr>
          <p:nvPr/>
        </p:nvSpPr>
        <p:spPr bwMode="auto">
          <a:xfrm>
            <a:off x="808038" y="3317875"/>
            <a:ext cx="3343275" cy="1636713"/>
          </a:xfrm>
          <a:custGeom>
            <a:avLst/>
            <a:gdLst/>
            <a:ahLst/>
            <a:cxnLst>
              <a:cxn ang="0">
                <a:pos x="0" y="409"/>
              </a:cxn>
              <a:cxn ang="0">
                <a:pos x="753" y="350"/>
              </a:cxn>
              <a:cxn ang="0">
                <a:pos x="952" y="201"/>
              </a:cxn>
              <a:cxn ang="0">
                <a:pos x="1012" y="190"/>
              </a:cxn>
              <a:cxn ang="0">
                <a:pos x="1059" y="514"/>
              </a:cxn>
            </a:cxnLst>
            <a:rect l="0" t="0" r="r" b="b"/>
            <a:pathLst>
              <a:path w="1059" h="514">
                <a:moveTo>
                  <a:pt x="0" y="409"/>
                </a:moveTo>
                <a:cubicBezTo>
                  <a:pt x="0" y="409"/>
                  <a:pt x="623" y="392"/>
                  <a:pt x="753" y="350"/>
                </a:cubicBezTo>
                <a:cubicBezTo>
                  <a:pt x="882" y="307"/>
                  <a:pt x="916" y="293"/>
                  <a:pt x="952" y="201"/>
                </a:cubicBezTo>
                <a:cubicBezTo>
                  <a:pt x="988" y="108"/>
                  <a:pt x="998" y="0"/>
                  <a:pt x="1012" y="190"/>
                </a:cubicBezTo>
                <a:cubicBezTo>
                  <a:pt x="1026" y="379"/>
                  <a:pt x="1039" y="503"/>
                  <a:pt x="1059" y="514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>
            <a:off x="1246188" y="3586163"/>
            <a:ext cx="295275" cy="15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321549" name="Line 13"/>
          <p:cNvSpPr>
            <a:spLocks noChangeShapeType="1"/>
          </p:cNvSpPr>
          <p:nvPr/>
        </p:nvSpPr>
        <p:spPr bwMode="auto">
          <a:xfrm>
            <a:off x="1246188" y="3787775"/>
            <a:ext cx="295275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321550" name="Line 14"/>
          <p:cNvSpPr>
            <a:spLocks noChangeShapeType="1"/>
          </p:cNvSpPr>
          <p:nvPr/>
        </p:nvSpPr>
        <p:spPr bwMode="auto">
          <a:xfrm>
            <a:off x="1246188" y="4024313"/>
            <a:ext cx="295275" cy="15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800" b="1"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321551" name="Rectangle 15"/>
          <p:cNvSpPr>
            <a:spLocks noChangeArrowheads="1"/>
          </p:cNvSpPr>
          <p:nvPr/>
        </p:nvSpPr>
        <p:spPr bwMode="auto">
          <a:xfrm>
            <a:off x="1508125" y="3440113"/>
            <a:ext cx="1774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Photons 21 MeV</a:t>
            </a:r>
          </a:p>
          <a:p>
            <a:pPr eaLnBrk="1" hangingPunct="1"/>
            <a:r>
              <a:rPr lang="en-US" sz="14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 270 MeV/u</a:t>
            </a:r>
          </a:p>
          <a:p>
            <a:pPr eaLnBrk="1" hangingPunct="1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Protons 148 MeV/u</a:t>
            </a:r>
          </a:p>
        </p:txBody>
      </p:sp>
      <p:sp>
        <p:nvSpPr>
          <p:cNvPr id="321552" name="Rectangle 16"/>
          <p:cNvSpPr>
            <a:spLocks noChangeArrowheads="1"/>
          </p:cNvSpPr>
          <p:nvPr/>
        </p:nvSpPr>
        <p:spPr bwMode="auto">
          <a:xfrm>
            <a:off x="3275013" y="2517775"/>
            <a:ext cx="1290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Bragg peak</a:t>
            </a:r>
          </a:p>
        </p:txBody>
      </p:sp>
      <p:sp>
        <p:nvSpPr>
          <p:cNvPr id="321553" name="Rectangle 17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228600"/>
            <a:ext cx="7772400" cy="1143000"/>
          </a:xfrm>
        </p:spPr>
        <p:txBody>
          <a:bodyPr lIns="91440" tIns="45720" rIns="91440" bIns="45720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Characteristics of Photon/Particle Therapy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/>
          <a:stretch/>
        </p:blipFill>
        <p:spPr bwMode="auto">
          <a:xfrm>
            <a:off x="5105400" y="4229167"/>
            <a:ext cx="3800555" cy="232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7525" y="6487180"/>
            <a:ext cx="400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Ugo</a:t>
            </a:r>
            <a:r>
              <a:rPr lang="en-US" sz="1400" dirty="0"/>
              <a:t> </a:t>
            </a:r>
            <a:r>
              <a:rPr lang="en-US" sz="1400" dirty="0" err="1"/>
              <a:t>Amaldi</a:t>
            </a:r>
            <a:r>
              <a:rPr lang="en-US" sz="1400" dirty="0"/>
              <a:t> CERN Plasma Collider Center 2015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409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   DLP   Raster scan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-39988" y="0"/>
            <a:ext cx="9220200" cy="10869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3D Motion Trajectory in LV from One </a:t>
            </a:r>
            <a:r>
              <a:rPr lang="en-US" dirty="0"/>
              <a:t>S</a:t>
            </a:r>
            <a:r>
              <a:rPr lang="en-US" b="1" dirty="0" smtClean="0"/>
              <a:t>egmented </a:t>
            </a:r>
            <a:r>
              <a:rPr lang="en-US" dirty="0"/>
              <a:t>C</a:t>
            </a:r>
            <a:r>
              <a:rPr lang="en-US" b="1" dirty="0" smtClean="0"/>
              <a:t>lip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6065" y="4523846"/>
            <a:ext cx="2577047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3D rendering of left ventricle (</a:t>
            </a:r>
            <a:r>
              <a:rPr lang="en-US" sz="1600" b="1" dirty="0" smtClean="0"/>
              <a:t>yellow) and segmented </a:t>
            </a:r>
            <a:r>
              <a:rPr lang="en-US" sz="1600" b="1" dirty="0"/>
              <a:t>clip (red). </a:t>
            </a:r>
          </a:p>
          <a:p>
            <a:r>
              <a:rPr lang="en-US" sz="1600" b="1" dirty="0" smtClean="0"/>
              <a:t>Arrows show trajectory for one LV location at 0,20,40,60,80% of cardiac cycle </a:t>
            </a:r>
            <a:endParaRPr lang="en-US" sz="1600" b="1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4" y="1914662"/>
            <a:ext cx="2299554" cy="174293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710764" y="1193542"/>
            <a:ext cx="6248400" cy="5486400"/>
            <a:chOff x="2819400" y="1066800"/>
            <a:chExt cx="6248400" cy="548640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2819400" y="1066800"/>
              <a:ext cx="6248400" cy="54864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19400" y="1143000"/>
              <a:ext cx="6248400" cy="5359658"/>
              <a:chOff x="228600" y="-120312"/>
              <a:chExt cx="9004902" cy="7504618"/>
            </a:xfrm>
          </p:grpSpPr>
          <p:pic>
            <p:nvPicPr>
              <p:cNvPr id="7" name="Picture 6" descr="Screen Clippi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2059" y="2738957"/>
                <a:ext cx="2236425" cy="1907333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V="1">
                <a:off x="5215554" y="3478782"/>
                <a:ext cx="168511" cy="16263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249875" y="3661424"/>
                <a:ext cx="152401" cy="16191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4780007" y="4015754"/>
                <a:ext cx="126589" cy="974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11" name="Group 10"/>
              <p:cNvGrpSpPr/>
              <p:nvPr/>
            </p:nvGrpSpPr>
            <p:grpSpPr>
              <a:xfrm>
                <a:off x="228600" y="-120312"/>
                <a:ext cx="9004902" cy="7504618"/>
                <a:chOff x="228600" y="-120312"/>
                <a:chExt cx="9004902" cy="750461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353955" y="3908161"/>
                  <a:ext cx="2570133" cy="3440218"/>
                  <a:chOff x="1133475" y="3233236"/>
                  <a:chExt cx="2923024" cy="3372351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74871" y="3733800"/>
                    <a:ext cx="2552700" cy="2476500"/>
                  </a:xfrm>
                  <a:prstGeom prst="rect">
                    <a:avLst/>
                  </a:prstGeom>
                </p:spPr>
              </p:pic>
              <p:sp>
                <p:nvSpPr>
                  <p:cNvPr id="44" name="Oval 43"/>
                  <p:cNvSpPr/>
                  <p:nvPr/>
                </p:nvSpPr>
                <p:spPr>
                  <a:xfrm>
                    <a:off x="3142101" y="3233236"/>
                    <a:ext cx="914398" cy="100112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1133475" y="5638800"/>
                    <a:ext cx="1143000" cy="96678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6178484" y="1343537"/>
                  <a:ext cx="3055018" cy="3074446"/>
                  <a:chOff x="5943600" y="365083"/>
                  <a:chExt cx="3055018" cy="3074446"/>
                </a:xfrm>
              </p:grpSpPr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48400" y="629653"/>
                    <a:ext cx="2228850" cy="2390775"/>
                  </a:xfrm>
                  <a:prstGeom prst="rect">
                    <a:avLst/>
                  </a:prstGeom>
                </p:spPr>
              </p:pic>
              <p:sp>
                <p:nvSpPr>
                  <p:cNvPr id="40" name="Oval 39"/>
                  <p:cNvSpPr/>
                  <p:nvPr/>
                </p:nvSpPr>
                <p:spPr>
                  <a:xfrm>
                    <a:off x="5943600" y="2426745"/>
                    <a:ext cx="1143000" cy="1012784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7134728" y="2691188"/>
                    <a:ext cx="1524000" cy="71224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7779418" y="365083"/>
                    <a:ext cx="1219200" cy="85411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228600" y="922484"/>
                  <a:ext cx="3276600" cy="3200604"/>
                  <a:chOff x="228600" y="94812"/>
                  <a:chExt cx="3048000" cy="3116116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7200" y="334378"/>
                    <a:ext cx="2495550" cy="2457450"/>
                  </a:xfrm>
                  <a:prstGeom prst="rect">
                    <a:avLst/>
                  </a:prstGeom>
                </p:spPr>
              </p:pic>
              <p:sp>
                <p:nvSpPr>
                  <p:cNvPr id="35" name="Oval 34"/>
                  <p:cNvSpPr/>
                  <p:nvPr/>
                </p:nvSpPr>
                <p:spPr>
                  <a:xfrm>
                    <a:off x="2209800" y="152400"/>
                    <a:ext cx="990600" cy="838200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228600" y="1905000"/>
                    <a:ext cx="1219200" cy="1187367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266700" y="94812"/>
                    <a:ext cx="1104900" cy="74959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2057400" y="2286000"/>
                    <a:ext cx="1219200" cy="92492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3581400" y="-120312"/>
                  <a:ext cx="2840204" cy="2562477"/>
                  <a:chOff x="3581400" y="469608"/>
                  <a:chExt cx="2840204" cy="2562477"/>
                </a:xfrm>
              </p:grpSpPr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7137" y="542907"/>
                    <a:ext cx="2066925" cy="2190751"/>
                  </a:xfrm>
                  <a:prstGeom prst="rect">
                    <a:avLst/>
                  </a:prstGeom>
                </p:spPr>
              </p:pic>
              <p:sp>
                <p:nvSpPr>
                  <p:cNvPr id="32" name="Oval 31"/>
                  <p:cNvSpPr/>
                  <p:nvPr/>
                </p:nvSpPr>
                <p:spPr>
                  <a:xfrm>
                    <a:off x="5316704" y="469608"/>
                    <a:ext cx="1104900" cy="749592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3581400" y="2438400"/>
                    <a:ext cx="762000" cy="5936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5871395" y="4339626"/>
                  <a:ext cx="2663005" cy="3044680"/>
                  <a:chOff x="5360835" y="3637909"/>
                  <a:chExt cx="3173565" cy="3044680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0237" y="3920164"/>
                    <a:ext cx="2600325" cy="2438400"/>
                  </a:xfrm>
                  <a:prstGeom prst="rect">
                    <a:avLst/>
                  </a:prstGeom>
                </p:spPr>
              </p:pic>
              <p:sp>
                <p:nvSpPr>
                  <p:cNvPr id="29" name="Oval 28"/>
                  <p:cNvSpPr/>
                  <p:nvPr/>
                </p:nvSpPr>
                <p:spPr>
                  <a:xfrm>
                    <a:off x="5360835" y="5495223"/>
                    <a:ext cx="1143000" cy="118736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>
                    <a:off x="7010401" y="3637909"/>
                    <a:ext cx="1523999" cy="71224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864610" y="3765939"/>
                  <a:ext cx="202528" cy="20504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1353955" y="3246705"/>
                  <a:ext cx="9140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phase 0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494191" y="1513408"/>
                  <a:ext cx="10310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phase 20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101831" y="3648085"/>
                  <a:ext cx="10310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phase 40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776390" y="6737575"/>
                  <a:ext cx="10310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phase 60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344645" y="6510403"/>
                  <a:ext cx="10310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phase 80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161805" y="2965473"/>
                  <a:ext cx="2522960" cy="1037649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927189" y="1698074"/>
                  <a:ext cx="559211" cy="1646727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5626362" y="3242281"/>
                  <a:ext cx="1826292" cy="36933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H="1" flipV="1">
                  <a:off x="5286300" y="3977251"/>
                  <a:ext cx="1900005" cy="2285347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2691295" y="4123088"/>
                  <a:ext cx="2235895" cy="2073853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2626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Text Box 2"/>
          <p:cNvSpPr txBox="1">
            <a:spLocks noChangeArrowheads="1"/>
          </p:cNvSpPr>
          <p:nvPr/>
        </p:nvSpPr>
        <p:spPr bwMode="auto">
          <a:xfrm>
            <a:off x="914400" y="0"/>
            <a:ext cx="7523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Field Scanned Proton </a:t>
            </a:r>
            <a:r>
              <a:rPr lang="en-US" sz="3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Isodose</a:t>
            </a:r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Lines</a:t>
            </a:r>
          </a:p>
        </p:txBody>
      </p:sp>
      <p:pic>
        <p:nvPicPr>
          <p:cNvPr id="782339" name="Picture 3" descr="Cut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662" r="43810" b="16928"/>
          <a:stretch>
            <a:fillRect/>
          </a:stretch>
        </p:blipFill>
        <p:spPr bwMode="auto">
          <a:xfrm>
            <a:off x="457200" y="990600"/>
            <a:ext cx="3505200" cy="355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39" y="3584575"/>
            <a:ext cx="502204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/>
          <a:stretch/>
        </p:blipFill>
        <p:spPr bwMode="auto">
          <a:xfrm>
            <a:off x="4953000" y="1219200"/>
            <a:ext cx="3364847" cy="205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9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063493" y="1409536"/>
            <a:ext cx="532792" cy="806970"/>
            <a:chOff x="1978760" y="1409536"/>
            <a:chExt cx="532792" cy="806970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1978760" y="1441094"/>
              <a:ext cx="0" cy="775412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511552" y="1409536"/>
              <a:ext cx="0" cy="49241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Arrow Connector 97"/>
          <p:cNvCxnSpPr/>
          <p:nvPr/>
        </p:nvCxnSpPr>
        <p:spPr>
          <a:xfrm>
            <a:off x="6751930" y="2852929"/>
            <a:ext cx="987552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6576365" y="2582266"/>
            <a:ext cx="885140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660549" y="3057753"/>
            <a:ext cx="5925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426465" y="2801721"/>
            <a:ext cx="68031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4305623">
            <a:off x="1903195" y="4128832"/>
            <a:ext cx="607881" cy="1359563"/>
            <a:chOff x="1623255" y="4317032"/>
            <a:chExt cx="607881" cy="1359563"/>
          </a:xfrm>
        </p:grpSpPr>
        <p:cxnSp>
          <p:nvCxnSpPr>
            <p:cNvPr id="73" name="Straight Arrow Connector 72"/>
            <p:cNvCxnSpPr/>
            <p:nvPr/>
          </p:nvCxnSpPr>
          <p:spPr>
            <a:xfrm rot="7294377" flipH="1">
              <a:off x="1423445" y="4516842"/>
              <a:ext cx="874445" cy="474826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231136" y="4645152"/>
              <a:ext cx="0" cy="1031443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378145" y="2165300"/>
            <a:ext cx="343814" cy="1053388"/>
            <a:chOff x="4155034" y="2238452"/>
            <a:chExt cx="343814" cy="1053388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4155034" y="2238452"/>
              <a:ext cx="0" cy="972921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98848" y="2421331"/>
              <a:ext cx="0" cy="870509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378146" y="972922"/>
            <a:ext cx="343814" cy="811987"/>
            <a:chOff x="4202580" y="738836"/>
            <a:chExt cx="343814" cy="811987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4202580" y="738836"/>
              <a:ext cx="0" cy="592531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546394" y="848564"/>
              <a:ext cx="0" cy="702259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375"/>
            <a:ext cx="9144000" cy="543739"/>
          </a:xfrm>
        </p:spPr>
        <p:txBody>
          <a:bodyPr/>
          <a:lstStyle/>
          <a:p>
            <a:r>
              <a:rPr lang="en-US" dirty="0" smtClean="0"/>
              <a:t>Integrated Research / Innovation Matrix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68620" y="3197249"/>
            <a:ext cx="2170180" cy="7597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INNOVATION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Integrated Matrix</a:t>
            </a: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3810000" y="724204"/>
            <a:ext cx="1524000" cy="35649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Unmet Needs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049671" y="1880006"/>
            <a:ext cx="409652" cy="790042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47105" y="1645920"/>
            <a:ext cx="387704" cy="768096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71616" y="1382571"/>
            <a:ext cx="1472184" cy="47548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Boundaries/ </a:t>
            </a:r>
            <a:r>
              <a:rPr lang="en-US" sz="16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Limititations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733759" y="4571998"/>
            <a:ext cx="150693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7337380" y="4025488"/>
            <a:ext cx="1587164" cy="85893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Hypotheses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goals, specific aims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09170" y="2483511"/>
            <a:ext cx="1243585" cy="475489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Refine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3004720" y="4725620"/>
            <a:ext cx="0" cy="40233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23822" y="5153556"/>
            <a:ext cx="1586178" cy="1704444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Early Translational Genomics OMICS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Proteins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Metabolism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Ion channel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Cell signaling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4198922"/>
            <a:ext cx="1621841" cy="197327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Late Translational Computer Modeling Mouse/Rabbit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Langendorf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b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Large animals </a:t>
            </a:r>
          </a:p>
        </p:txBody>
      </p:sp>
      <p:sp>
        <p:nvSpPr>
          <p:cNvPr id="87" name="Freeform 86"/>
          <p:cNvSpPr/>
          <p:nvPr/>
        </p:nvSpPr>
        <p:spPr>
          <a:xfrm>
            <a:off x="658369" y="1002182"/>
            <a:ext cx="416966" cy="1448411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907085" y="1192378"/>
            <a:ext cx="416966" cy="1170433"/>
          </a:xfrm>
          <a:custGeom>
            <a:avLst/>
            <a:gdLst>
              <a:gd name="connsiteX0" fmla="*/ 0 w 416966"/>
              <a:gd name="connsiteY0" fmla="*/ 1016813 h 1016813"/>
              <a:gd name="connsiteX1" fmla="*/ 0 w 416966"/>
              <a:gd name="connsiteY1" fmla="*/ 0 h 1016813"/>
              <a:gd name="connsiteX2" fmla="*/ 416966 w 416966"/>
              <a:gd name="connsiteY2" fmla="*/ 0 h 10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966" h="1016813">
                <a:moveTo>
                  <a:pt x="0" y="1016813"/>
                </a:moveTo>
                <a:lnTo>
                  <a:pt x="0" y="0"/>
                </a:lnTo>
                <a:lnTo>
                  <a:pt x="416966" y="0"/>
                </a:lnTo>
              </a:path>
            </a:pathLst>
          </a:cu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533400"/>
            <a:ext cx="28194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Results,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Technology,  Procedures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MD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/PT Adoption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Societal 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Guidelines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1945842"/>
            <a:ext cx="1336238" cy="4925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Long Term Follow-Up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84754"/>
            <a:ext cx="1643178" cy="150144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EFS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RCTs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Comparative Effectiveness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Registries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Big Data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892512" y="4506163"/>
            <a:ext cx="0" cy="116311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236327" y="4893868"/>
            <a:ext cx="0" cy="1031443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1600" y="5724142"/>
            <a:ext cx="1828801" cy="90525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protocols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project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186570" y="4349943"/>
            <a:ext cx="1084739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7794863"/>
              <a:gd name="adj2" fmla="val 20160603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Arc 104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21315883"/>
              <a:gd name="adj2" fmla="val 2121582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" name="Arc 105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9396356"/>
              <a:gd name="adj2" fmla="val 11547791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7" name="Arc 106"/>
          <p:cNvSpPr/>
          <p:nvPr/>
        </p:nvSpPr>
        <p:spPr>
          <a:xfrm>
            <a:off x="2732442" y="1650172"/>
            <a:ext cx="3622583" cy="3318166"/>
          </a:xfrm>
          <a:prstGeom prst="arc">
            <a:avLst>
              <a:gd name="adj1" fmla="val 3385498"/>
              <a:gd name="adj2" fmla="val 798684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2669714" y="1650172"/>
            <a:ext cx="3622583" cy="3318166"/>
          </a:xfrm>
          <a:prstGeom prst="arc">
            <a:avLst>
              <a:gd name="adj1" fmla="val 12490064"/>
              <a:gd name="adj2" fmla="val 15920964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9" name="Arc 108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7268978"/>
              <a:gd name="adj2" fmla="val 19522987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0" name="Arc 109"/>
          <p:cNvSpPr/>
          <p:nvPr/>
        </p:nvSpPr>
        <p:spPr>
          <a:xfrm>
            <a:off x="2941979" y="1842102"/>
            <a:ext cx="3203508" cy="2934307"/>
          </a:xfrm>
          <a:prstGeom prst="arc">
            <a:avLst>
              <a:gd name="adj1" fmla="val 20811926"/>
              <a:gd name="adj2" fmla="val 179923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1" name="Arc 110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2922606"/>
              <a:gd name="adj2" fmla="val 728557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Arc 111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7632100"/>
              <a:gd name="adj2" fmla="val 1081113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3" name="Arc 112"/>
          <p:cNvSpPr/>
          <p:nvPr/>
        </p:nvSpPr>
        <p:spPr>
          <a:xfrm>
            <a:off x="2879251" y="1842102"/>
            <a:ext cx="3203508" cy="2934307"/>
          </a:xfrm>
          <a:prstGeom prst="arc">
            <a:avLst>
              <a:gd name="adj1" fmla="val 11752965"/>
              <a:gd name="adj2" fmla="val 1458754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6921" y="2498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Clinical Trials</a:t>
            </a:r>
          </a:p>
        </p:txBody>
      </p:sp>
      <p:sp>
        <p:nvSpPr>
          <p:cNvPr id="59" name="Oval 58"/>
          <p:cNvSpPr/>
          <p:nvPr/>
        </p:nvSpPr>
        <p:spPr>
          <a:xfrm>
            <a:off x="5352955" y="2388413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Define</a:t>
            </a:r>
          </a:p>
        </p:txBody>
      </p:sp>
      <p:sp>
        <p:nvSpPr>
          <p:cNvPr id="60" name="Oval 59"/>
          <p:cNvSpPr/>
          <p:nvPr/>
        </p:nvSpPr>
        <p:spPr>
          <a:xfrm>
            <a:off x="5352955" y="4111141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Development</a:t>
            </a:r>
          </a:p>
        </p:txBody>
      </p:sp>
      <p:sp>
        <p:nvSpPr>
          <p:cNvPr id="65" name="Oval 64"/>
          <p:cNvSpPr/>
          <p:nvPr/>
        </p:nvSpPr>
        <p:spPr>
          <a:xfrm>
            <a:off x="3869738" y="1572768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</a:rPr>
              <a:t>Dream/</a:t>
            </a:r>
            <a:br>
              <a:rPr lang="en-US" sz="1800" b="1" dirty="0">
                <a:solidFill>
                  <a:prstClr val="black"/>
                </a:solidFill>
                <a:latin typeface="Arial"/>
              </a:rPr>
            </a:br>
            <a:r>
              <a:rPr lang="en-US" sz="1800" b="1" dirty="0">
                <a:solidFill>
                  <a:prstClr val="black"/>
                </a:solidFill>
                <a:latin typeface="Arial"/>
              </a:rPr>
              <a:t>Vision</a:t>
            </a:r>
          </a:p>
        </p:txBody>
      </p:sp>
      <p:sp>
        <p:nvSpPr>
          <p:cNvPr id="61" name="Oval 60"/>
          <p:cNvSpPr/>
          <p:nvPr/>
        </p:nvSpPr>
        <p:spPr>
          <a:xfrm>
            <a:off x="2320748" y="4045304"/>
            <a:ext cx="1367944" cy="7388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0595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956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Unmet </a:t>
            </a:r>
          </a:p>
          <a:p>
            <a:pPr algn="ctr"/>
            <a:r>
              <a:rPr lang="en-US" sz="8000" dirty="0" smtClean="0"/>
              <a:t>Clinical Needs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2232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420" y="0"/>
            <a:ext cx="9144000" cy="830997"/>
          </a:xfrm>
        </p:spPr>
        <p:txBody>
          <a:bodyPr/>
          <a:lstStyle/>
          <a:p>
            <a:r>
              <a:rPr lang="en-US" sz="4800" dirty="0" smtClean="0"/>
              <a:t>Un-Met Needs in Ablation</a:t>
            </a:r>
            <a:endParaRPr lang="en-US" sz="48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2400" y="8382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Discovery / Design / Think Tanks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447800" y="25908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Catheter Delivery /  3D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Navigation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0" y="1676400"/>
            <a:ext cx="54102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Energy Sources / Energy</a:t>
            </a:r>
            <a:r>
              <a:rPr lang="en-US" dirty="0" smtClean="0">
                <a:solidFill>
                  <a:srgbClr val="000000"/>
                </a:solidFill>
              </a:rPr>
              <a:t> Penetration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905000" y="3429000"/>
            <a:ext cx="54102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Procedure Time </a:t>
            </a:r>
            <a:r>
              <a:rPr lang="en-US" dirty="0">
                <a:solidFill>
                  <a:srgbClr val="000000"/>
                </a:solidFill>
              </a:rPr>
              <a:t>/ Single Interventions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514600" y="4343400"/>
            <a:ext cx="57150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Ablation Approaches/ Synergy AF/VT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124200" y="5334000"/>
            <a:ext cx="5334000" cy="6858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Investigator / Regulatory / CMS /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Industry Collaboration: Early and Sustained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886200" y="61722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Innovation Cycle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Times / Drive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9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TextBox 185"/>
          <p:cNvSpPr txBox="1"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Helvetica" charset="0"/>
              </a:rPr>
              <a:t>Design and  </a:t>
            </a:r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Helvetica" charset="0"/>
              </a:rPr>
              <a:t>Pathology 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Helvetica" charset="0"/>
              </a:rPr>
              <a:t>of Needle Tip Ablation</a:t>
            </a:r>
            <a:endParaRPr lang="en-US" sz="3200" b="1" baseline="30000" dirty="0">
              <a:solidFill>
                <a:srgbClr val="FFFF00"/>
              </a:solidFill>
              <a:latin typeface="Arial" charset="0"/>
              <a:cs typeface="Helvetica" charset="0"/>
            </a:endParaRPr>
          </a:p>
        </p:txBody>
      </p:sp>
      <p:grpSp>
        <p:nvGrpSpPr>
          <p:cNvPr id="548867" name="Group 227"/>
          <p:cNvGrpSpPr>
            <a:grpSpLocks/>
          </p:cNvGrpSpPr>
          <p:nvPr/>
        </p:nvGrpSpPr>
        <p:grpSpPr bwMode="auto">
          <a:xfrm>
            <a:off x="554038" y="2947988"/>
            <a:ext cx="4549775" cy="3910012"/>
            <a:chOff x="12614" y="3264"/>
            <a:chExt cx="2267" cy="1574"/>
          </a:xfrm>
        </p:grpSpPr>
        <p:pic>
          <p:nvPicPr>
            <p:cNvPr id="548868" name="Picture 7" descr="DogHeart_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4" y="3309"/>
              <a:ext cx="996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8869" name="Line 8"/>
            <p:cNvSpPr>
              <a:spLocks noChangeShapeType="1"/>
            </p:cNvSpPr>
            <p:nvPr/>
          </p:nvSpPr>
          <p:spPr bwMode="auto">
            <a:xfrm flipH="1" flipV="1">
              <a:off x="13105" y="4311"/>
              <a:ext cx="79" cy="13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0" name="Text Box 9"/>
            <p:cNvSpPr txBox="1">
              <a:spLocks noChangeArrowheads="1"/>
            </p:cNvSpPr>
            <p:nvPr/>
          </p:nvSpPr>
          <p:spPr bwMode="auto">
            <a:xfrm>
              <a:off x="13255" y="4406"/>
              <a:ext cx="405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>
                  <a:solidFill>
                    <a:srgbClr val="FFFF00"/>
                  </a:solidFill>
                  <a:latin typeface="Arial" charset="0"/>
                  <a:cs typeface="Arial" charset="0"/>
                </a:rPr>
                <a:t>Infarct scar</a:t>
              </a:r>
            </a:p>
          </p:txBody>
        </p:sp>
        <p:sp>
          <p:nvSpPr>
            <p:cNvPr id="548871" name="Line 10"/>
            <p:cNvSpPr>
              <a:spLocks noChangeShapeType="1"/>
            </p:cNvSpPr>
            <p:nvPr/>
          </p:nvSpPr>
          <p:spPr bwMode="auto">
            <a:xfrm flipV="1">
              <a:off x="12865" y="4354"/>
              <a:ext cx="98" cy="1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2" name="Text Box 11"/>
            <p:cNvSpPr txBox="1">
              <a:spLocks noChangeArrowheads="1"/>
            </p:cNvSpPr>
            <p:nvPr/>
          </p:nvSpPr>
          <p:spPr bwMode="auto">
            <a:xfrm>
              <a:off x="12790" y="4501"/>
              <a:ext cx="45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>
                  <a:solidFill>
                    <a:srgbClr val="FFFF00"/>
                  </a:solidFill>
                  <a:latin typeface="Arial" charset="0"/>
                  <a:cs typeface="Arial" charset="0"/>
                </a:rPr>
                <a:t>Linear lesion</a:t>
              </a:r>
            </a:p>
          </p:txBody>
        </p:sp>
        <p:sp>
          <p:nvSpPr>
            <p:cNvPr id="548873" name="Line 12"/>
            <p:cNvSpPr>
              <a:spLocks noChangeShapeType="1"/>
            </p:cNvSpPr>
            <p:nvPr/>
          </p:nvSpPr>
          <p:spPr bwMode="auto">
            <a:xfrm>
              <a:off x="12883" y="4180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4" name="Line 13"/>
            <p:cNvSpPr>
              <a:spLocks noChangeShapeType="1"/>
            </p:cNvSpPr>
            <p:nvPr/>
          </p:nvSpPr>
          <p:spPr bwMode="auto">
            <a:xfrm>
              <a:off x="12843" y="4093"/>
              <a:ext cx="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5" name="Line 14"/>
            <p:cNvSpPr>
              <a:spLocks noChangeShapeType="1"/>
            </p:cNvSpPr>
            <p:nvPr/>
          </p:nvSpPr>
          <p:spPr bwMode="auto">
            <a:xfrm>
              <a:off x="12804" y="3984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6" name="Line 15"/>
            <p:cNvSpPr>
              <a:spLocks noChangeShapeType="1"/>
            </p:cNvSpPr>
            <p:nvPr/>
          </p:nvSpPr>
          <p:spPr bwMode="auto">
            <a:xfrm>
              <a:off x="12812" y="3882"/>
              <a:ext cx="70" cy="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7" name="Line 16"/>
            <p:cNvSpPr>
              <a:spLocks noChangeShapeType="1"/>
            </p:cNvSpPr>
            <p:nvPr/>
          </p:nvSpPr>
          <p:spPr bwMode="auto">
            <a:xfrm>
              <a:off x="12924" y="3657"/>
              <a:ext cx="87" cy="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8" name="Line 17"/>
            <p:cNvSpPr>
              <a:spLocks noChangeShapeType="1"/>
            </p:cNvSpPr>
            <p:nvPr/>
          </p:nvSpPr>
          <p:spPr bwMode="auto">
            <a:xfrm>
              <a:off x="12981" y="3575"/>
              <a:ext cx="70" cy="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79" name="Line 18"/>
            <p:cNvSpPr>
              <a:spLocks noChangeShapeType="1"/>
            </p:cNvSpPr>
            <p:nvPr/>
          </p:nvSpPr>
          <p:spPr bwMode="auto">
            <a:xfrm>
              <a:off x="13059" y="3506"/>
              <a:ext cx="70" cy="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80" name="Line 19"/>
            <p:cNvSpPr>
              <a:spLocks noChangeShapeType="1"/>
            </p:cNvSpPr>
            <p:nvPr/>
          </p:nvSpPr>
          <p:spPr bwMode="auto">
            <a:xfrm>
              <a:off x="12922" y="4245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81" name="Line 20"/>
            <p:cNvSpPr>
              <a:spLocks noChangeShapeType="1"/>
            </p:cNvSpPr>
            <p:nvPr/>
          </p:nvSpPr>
          <p:spPr bwMode="auto">
            <a:xfrm>
              <a:off x="12814" y="3788"/>
              <a:ext cx="70" cy="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82" name="Line 21"/>
            <p:cNvSpPr>
              <a:spLocks noChangeShapeType="1"/>
            </p:cNvSpPr>
            <p:nvPr/>
          </p:nvSpPr>
          <p:spPr bwMode="auto">
            <a:xfrm>
              <a:off x="12942" y="4311"/>
              <a:ext cx="6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Text Box 48"/>
            <p:cNvSpPr txBox="1">
              <a:spLocks noChangeArrowheads="1"/>
            </p:cNvSpPr>
            <p:nvPr/>
          </p:nvSpPr>
          <p:spPr bwMode="auto">
            <a:xfrm>
              <a:off x="13749" y="4752"/>
              <a:ext cx="92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1% TTC stain and 10% formalin fixed</a:t>
              </a:r>
            </a:p>
          </p:txBody>
        </p:sp>
        <p:pic>
          <p:nvPicPr>
            <p:cNvPr id="548884" name="Picture 53" descr="DogHeart_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1" y="3309"/>
              <a:ext cx="1280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8885" name="Text Box 55"/>
            <p:cNvSpPr txBox="1">
              <a:spLocks noChangeArrowheads="1"/>
            </p:cNvSpPr>
            <p:nvPr/>
          </p:nvSpPr>
          <p:spPr bwMode="auto">
            <a:xfrm>
              <a:off x="13702" y="4560"/>
              <a:ext cx="405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>
                  <a:solidFill>
                    <a:srgbClr val="FFFF00"/>
                  </a:solidFill>
                  <a:latin typeface="Arial" charset="0"/>
                  <a:cs typeface="Arial" charset="0"/>
                </a:rPr>
                <a:t>Infarct scar</a:t>
              </a:r>
            </a:p>
          </p:txBody>
        </p:sp>
        <p:sp>
          <p:nvSpPr>
            <p:cNvPr id="548886" name="Line 56"/>
            <p:cNvSpPr>
              <a:spLocks noChangeShapeType="1"/>
            </p:cNvSpPr>
            <p:nvPr/>
          </p:nvSpPr>
          <p:spPr bwMode="auto">
            <a:xfrm flipV="1">
              <a:off x="13861" y="4414"/>
              <a:ext cx="60" cy="17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87" name="Line 57"/>
            <p:cNvSpPr>
              <a:spLocks noChangeShapeType="1"/>
            </p:cNvSpPr>
            <p:nvPr/>
          </p:nvSpPr>
          <p:spPr bwMode="auto">
            <a:xfrm flipV="1">
              <a:off x="13750" y="3936"/>
              <a:ext cx="75" cy="6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888" name="Text Box 58"/>
            <p:cNvSpPr txBox="1">
              <a:spLocks noChangeArrowheads="1"/>
            </p:cNvSpPr>
            <p:nvPr/>
          </p:nvSpPr>
          <p:spPr bwMode="auto">
            <a:xfrm>
              <a:off x="13800" y="3264"/>
              <a:ext cx="405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32117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000">
                  <a:solidFill>
                    <a:srgbClr val="FFFF00"/>
                  </a:solidFill>
                  <a:latin typeface="Arial" charset="0"/>
                  <a:cs typeface="Arial" charset="0"/>
                </a:rPr>
                <a:t>Infarct scar</a:t>
              </a:r>
            </a:p>
          </p:txBody>
        </p:sp>
        <p:sp>
          <p:nvSpPr>
            <p:cNvPr id="548889" name="Line 59"/>
            <p:cNvSpPr>
              <a:spLocks noChangeShapeType="1"/>
            </p:cNvSpPr>
            <p:nvPr/>
          </p:nvSpPr>
          <p:spPr bwMode="auto">
            <a:xfrm>
              <a:off x="13750" y="3397"/>
              <a:ext cx="75" cy="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3429000" y="2532063"/>
            <a:ext cx="4973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200">
              <a:solidFill>
                <a:srgbClr val="0033CC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48891" name="Rectangle 27"/>
          <p:cNvSpPr>
            <a:spLocks noChangeArrowheads="1"/>
          </p:cNvSpPr>
          <p:nvPr/>
        </p:nvSpPr>
        <p:spPr bwMode="auto">
          <a:xfrm>
            <a:off x="5487988" y="4819650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48892" name="Group 28"/>
          <p:cNvGrpSpPr>
            <a:grpSpLocks/>
          </p:cNvGrpSpPr>
          <p:nvPr/>
        </p:nvGrpSpPr>
        <p:grpSpPr bwMode="auto">
          <a:xfrm>
            <a:off x="5518150" y="3667125"/>
            <a:ext cx="3459163" cy="2335213"/>
            <a:chOff x="1583" y="2352"/>
            <a:chExt cx="2724" cy="1907"/>
          </a:xfrm>
        </p:grpSpPr>
        <p:sp>
          <p:nvSpPr>
            <p:cNvPr id="548893" name="TextBox 113"/>
            <p:cNvSpPr txBox="1">
              <a:spLocks noChangeArrowheads="1"/>
            </p:cNvSpPr>
            <p:nvPr/>
          </p:nvSpPr>
          <p:spPr bwMode="auto">
            <a:xfrm>
              <a:off x="1616" y="2352"/>
              <a:ext cx="2691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lesion depth into scar tissue</a:t>
              </a:r>
              <a:r>
                <a:rPr lang="en-US" sz="14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 </a:t>
              </a:r>
              <a:endParaRPr lang="pt-BR" sz="1400">
                <a:solidFill>
                  <a:srgbClr val="FFFFFF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3219" y="3110"/>
              <a:ext cx="975" cy="2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Helvetica" charset="0"/>
                </a:rPr>
                <a:t>12.6 </a:t>
              </a:r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Helvetica" charset="0"/>
                  <a:sym typeface="Symbol" charset="0"/>
                </a:rPr>
                <a:t> </a:t>
              </a:r>
              <a:r>
                <a:rPr lang="en-US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Helvetica" charset="0"/>
                </a:rPr>
                <a:t>2.8 mm</a:t>
              </a:r>
              <a:endParaRPr lang="pt-BR" sz="13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8895" name="Rectangle 12"/>
            <p:cNvSpPr>
              <a:spLocks noChangeArrowheads="1"/>
            </p:cNvSpPr>
            <p:nvPr/>
          </p:nvSpPr>
          <p:spPr bwMode="auto">
            <a:xfrm>
              <a:off x="1777" y="2670"/>
              <a:ext cx="13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18</a:t>
              </a:r>
            </a:p>
          </p:txBody>
        </p:sp>
        <p:sp>
          <p:nvSpPr>
            <p:cNvPr id="548896" name="Rectangle 13"/>
            <p:cNvSpPr>
              <a:spLocks noChangeArrowheads="1"/>
            </p:cNvSpPr>
            <p:nvPr/>
          </p:nvSpPr>
          <p:spPr bwMode="auto">
            <a:xfrm>
              <a:off x="1777" y="2909"/>
              <a:ext cx="1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15</a:t>
              </a:r>
            </a:p>
          </p:txBody>
        </p:sp>
        <p:sp>
          <p:nvSpPr>
            <p:cNvPr id="548897" name="Rectangle 14"/>
            <p:cNvSpPr>
              <a:spLocks noChangeArrowheads="1"/>
            </p:cNvSpPr>
            <p:nvPr/>
          </p:nvSpPr>
          <p:spPr bwMode="auto">
            <a:xfrm>
              <a:off x="1777" y="3151"/>
              <a:ext cx="13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48898" name="Rectangle 15"/>
            <p:cNvSpPr>
              <a:spLocks noChangeArrowheads="1"/>
            </p:cNvSpPr>
            <p:nvPr/>
          </p:nvSpPr>
          <p:spPr bwMode="auto">
            <a:xfrm>
              <a:off x="1826" y="3390"/>
              <a:ext cx="6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9</a:t>
              </a:r>
            </a:p>
          </p:txBody>
        </p:sp>
        <p:sp>
          <p:nvSpPr>
            <p:cNvPr id="548899" name="Rectangle 16"/>
            <p:cNvSpPr>
              <a:spLocks noChangeArrowheads="1"/>
            </p:cNvSpPr>
            <p:nvPr/>
          </p:nvSpPr>
          <p:spPr bwMode="auto">
            <a:xfrm>
              <a:off x="1828" y="3630"/>
              <a:ext cx="6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548900" name="Rectangle 17"/>
            <p:cNvSpPr>
              <a:spLocks noChangeArrowheads="1"/>
            </p:cNvSpPr>
            <p:nvPr/>
          </p:nvSpPr>
          <p:spPr bwMode="auto">
            <a:xfrm>
              <a:off x="1826" y="3870"/>
              <a:ext cx="6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548901" name="Rectangle 18"/>
            <p:cNvSpPr>
              <a:spLocks noChangeArrowheads="1"/>
            </p:cNvSpPr>
            <p:nvPr/>
          </p:nvSpPr>
          <p:spPr bwMode="auto">
            <a:xfrm>
              <a:off x="1826" y="4110"/>
              <a:ext cx="6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hangingPunct="1"/>
              <a:r>
                <a:rPr lang="en-US" sz="1200">
                  <a:solidFill>
                    <a:srgbClr val="FFFFFF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548902" name="Freeform 19"/>
            <p:cNvSpPr>
              <a:spLocks noEditPoints="1"/>
            </p:cNvSpPr>
            <p:nvPr/>
          </p:nvSpPr>
          <p:spPr bwMode="auto">
            <a:xfrm>
              <a:off x="1884" y="2742"/>
              <a:ext cx="15" cy="1443"/>
            </a:xfrm>
            <a:custGeom>
              <a:avLst/>
              <a:gdLst>
                <a:gd name="T0" fmla="*/ 0 w 22"/>
                <a:gd name="T1" fmla="*/ 0 h 2457"/>
                <a:gd name="T2" fmla="*/ 998313679 w 22"/>
                <a:gd name="T3" fmla="*/ 0 h 2457"/>
                <a:gd name="T4" fmla="*/ 0 w 22"/>
                <a:gd name="T5" fmla="*/ 740716834 h 2457"/>
                <a:gd name="T6" fmla="*/ 998313679 w 22"/>
                <a:gd name="T7" fmla="*/ 740716834 h 2457"/>
                <a:gd name="T8" fmla="*/ 0 w 22"/>
                <a:gd name="T9" fmla="*/ 740716834 h 2457"/>
                <a:gd name="T10" fmla="*/ 998313679 w 22"/>
                <a:gd name="T11" fmla="*/ 740716834 h 2457"/>
                <a:gd name="T12" fmla="*/ 0 w 22"/>
                <a:gd name="T13" fmla="*/ 740716834 h 2457"/>
                <a:gd name="T14" fmla="*/ 998313679 w 22"/>
                <a:gd name="T15" fmla="*/ 740716834 h 2457"/>
                <a:gd name="T16" fmla="*/ 0 w 22"/>
                <a:gd name="T17" fmla="*/ 740716834 h 2457"/>
                <a:gd name="T18" fmla="*/ 998313679 w 22"/>
                <a:gd name="T19" fmla="*/ 740716834 h 2457"/>
                <a:gd name="T20" fmla="*/ 0 w 22"/>
                <a:gd name="T21" fmla="*/ 740716834 h 2457"/>
                <a:gd name="T22" fmla="*/ 998313679 w 22"/>
                <a:gd name="T23" fmla="*/ 740716834 h 2457"/>
                <a:gd name="T24" fmla="*/ 0 w 22"/>
                <a:gd name="T25" fmla="*/ 740716834 h 2457"/>
                <a:gd name="T26" fmla="*/ 998313679 w 22"/>
                <a:gd name="T27" fmla="*/ 740716834 h 24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457"/>
                <a:gd name="T44" fmla="*/ 22 w 22"/>
                <a:gd name="T45" fmla="*/ 2457 h 24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457">
                  <a:moveTo>
                    <a:pt x="0" y="0"/>
                  </a:moveTo>
                  <a:lnTo>
                    <a:pt x="22" y="0"/>
                  </a:lnTo>
                  <a:moveTo>
                    <a:pt x="0" y="411"/>
                  </a:moveTo>
                  <a:lnTo>
                    <a:pt x="22" y="411"/>
                  </a:lnTo>
                  <a:moveTo>
                    <a:pt x="0" y="822"/>
                  </a:moveTo>
                  <a:lnTo>
                    <a:pt x="22" y="822"/>
                  </a:lnTo>
                  <a:moveTo>
                    <a:pt x="0" y="1225"/>
                  </a:moveTo>
                  <a:lnTo>
                    <a:pt x="22" y="1225"/>
                  </a:lnTo>
                  <a:moveTo>
                    <a:pt x="0" y="1636"/>
                  </a:moveTo>
                  <a:lnTo>
                    <a:pt x="22" y="1636"/>
                  </a:lnTo>
                  <a:moveTo>
                    <a:pt x="0" y="2047"/>
                  </a:moveTo>
                  <a:lnTo>
                    <a:pt x="22" y="2047"/>
                  </a:lnTo>
                  <a:moveTo>
                    <a:pt x="0" y="2457"/>
                  </a:moveTo>
                  <a:lnTo>
                    <a:pt x="22" y="2457"/>
                  </a:lnTo>
                </a:path>
              </a:pathLst>
            </a:custGeom>
            <a:noFill/>
            <a:ln w="349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8903" name="Line 20"/>
            <p:cNvSpPr>
              <a:spLocks noChangeShapeType="1"/>
            </p:cNvSpPr>
            <p:nvPr/>
          </p:nvSpPr>
          <p:spPr bwMode="auto">
            <a:xfrm>
              <a:off x="2903" y="4185"/>
              <a:ext cx="0" cy="13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904" name="Rectangle 22"/>
            <p:cNvSpPr>
              <a:spLocks noChangeArrowheads="1"/>
            </p:cNvSpPr>
            <p:nvPr/>
          </p:nvSpPr>
          <p:spPr bwMode="auto">
            <a:xfrm>
              <a:off x="1906" y="2742"/>
              <a:ext cx="2079" cy="1443"/>
            </a:xfrm>
            <a:prstGeom prst="rect">
              <a:avLst/>
            </a:prstGeom>
            <a:noFill/>
            <a:ln w="1111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8905" name="Freeform 23"/>
            <p:cNvSpPr>
              <a:spLocks noEditPoints="1"/>
            </p:cNvSpPr>
            <p:nvPr/>
          </p:nvSpPr>
          <p:spPr bwMode="auto">
            <a:xfrm>
              <a:off x="2657" y="2824"/>
              <a:ext cx="493" cy="720"/>
            </a:xfrm>
            <a:custGeom>
              <a:avLst/>
              <a:gdLst>
                <a:gd name="T0" fmla="*/ 896550234 w 763"/>
                <a:gd name="T1" fmla="*/ 741861240 h 1225"/>
                <a:gd name="T2" fmla="*/ 0 w 763"/>
                <a:gd name="T3" fmla="*/ 741861240 h 1225"/>
                <a:gd name="T4" fmla="*/ 896550234 w 763"/>
                <a:gd name="T5" fmla="*/ 741861240 h 1225"/>
                <a:gd name="T6" fmla="*/ 896550234 w 763"/>
                <a:gd name="T7" fmla="*/ 741861240 h 1225"/>
                <a:gd name="T8" fmla="*/ 896550234 w 763"/>
                <a:gd name="T9" fmla="*/ 0 h 1225"/>
                <a:gd name="T10" fmla="*/ 0 w 763"/>
                <a:gd name="T11" fmla="*/ 0 h 1225"/>
                <a:gd name="T12" fmla="*/ 896550234 w 763"/>
                <a:gd name="T13" fmla="*/ 741861240 h 1225"/>
                <a:gd name="T14" fmla="*/ 896550234 w 763"/>
                <a:gd name="T15" fmla="*/ 0 h 12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63"/>
                <a:gd name="T25" fmla="*/ 0 h 1225"/>
                <a:gd name="T26" fmla="*/ 763 w 763"/>
                <a:gd name="T27" fmla="*/ 1225 h 12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63" h="1225">
                  <a:moveTo>
                    <a:pt x="763" y="1225"/>
                  </a:moveTo>
                  <a:lnTo>
                    <a:pt x="0" y="1225"/>
                  </a:lnTo>
                  <a:moveTo>
                    <a:pt x="382" y="814"/>
                  </a:moveTo>
                  <a:lnTo>
                    <a:pt x="382" y="1225"/>
                  </a:lnTo>
                  <a:moveTo>
                    <a:pt x="763" y="0"/>
                  </a:moveTo>
                  <a:lnTo>
                    <a:pt x="0" y="0"/>
                  </a:lnTo>
                  <a:moveTo>
                    <a:pt x="382" y="337"/>
                  </a:moveTo>
                  <a:lnTo>
                    <a:pt x="382" y="0"/>
                  </a:lnTo>
                </a:path>
              </a:pathLst>
            </a:cu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8906" name="Rectangle 24"/>
            <p:cNvSpPr>
              <a:spLocks noChangeArrowheads="1"/>
            </p:cNvSpPr>
            <p:nvPr/>
          </p:nvSpPr>
          <p:spPr bwMode="auto">
            <a:xfrm>
              <a:off x="2553" y="3022"/>
              <a:ext cx="701" cy="280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8907" name="Rectangle 25"/>
            <p:cNvSpPr>
              <a:spLocks noChangeArrowheads="1"/>
            </p:cNvSpPr>
            <p:nvPr/>
          </p:nvSpPr>
          <p:spPr bwMode="auto">
            <a:xfrm>
              <a:off x="2553" y="3022"/>
              <a:ext cx="701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111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8908" name="Line 26"/>
            <p:cNvSpPr>
              <a:spLocks noChangeShapeType="1"/>
            </p:cNvSpPr>
            <p:nvPr/>
          </p:nvSpPr>
          <p:spPr bwMode="auto">
            <a:xfrm>
              <a:off x="2553" y="3225"/>
              <a:ext cx="70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8909" name="TextBox 124"/>
            <p:cNvSpPr txBox="1">
              <a:spLocks noChangeArrowheads="1"/>
            </p:cNvSpPr>
            <p:nvPr/>
          </p:nvSpPr>
          <p:spPr bwMode="auto">
            <a:xfrm rot="-5400000">
              <a:off x="1087" y="3233"/>
              <a:ext cx="120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defTabSz="4572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Lesion Depth (mm)</a:t>
              </a:r>
            </a:p>
          </p:txBody>
        </p:sp>
      </p:grpSp>
      <p:sp>
        <p:nvSpPr>
          <p:cNvPr id="548910" name="Rectangle 46"/>
          <p:cNvSpPr>
            <a:spLocks noChangeArrowheads="1"/>
          </p:cNvSpPr>
          <p:nvPr/>
        </p:nvSpPr>
        <p:spPr bwMode="auto">
          <a:xfrm>
            <a:off x="5641975" y="1924050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48911" name="Text Box 222"/>
          <p:cNvSpPr txBox="1">
            <a:spLocks noChangeArrowheads="1"/>
          </p:cNvSpPr>
          <p:nvPr/>
        </p:nvSpPr>
        <p:spPr bwMode="auto">
          <a:xfrm>
            <a:off x="2709863" y="21812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kumimoji="1" lang="en-US" sz="1400">
              <a:solidFill>
                <a:srgbClr val="FFFFFF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4" name="Text Box 253"/>
          <p:cNvSpPr txBox="1">
            <a:spLocks noChangeArrowheads="1"/>
          </p:cNvSpPr>
          <p:nvPr/>
        </p:nvSpPr>
        <p:spPr bwMode="auto">
          <a:xfrm>
            <a:off x="384175" y="1514475"/>
            <a:ext cx="148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26384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26384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FF00"/>
                </a:solidFill>
                <a:latin typeface="Helvetica" charset="0"/>
                <a:cs typeface="Helvetica" charset="0"/>
              </a:rPr>
              <a:t>Catheter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 </a:t>
            </a:r>
          </a:p>
          <a:p>
            <a:pPr algn="ctr" eaLnBrk="1" hangingPunct="1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Tip Design</a:t>
            </a:r>
          </a:p>
        </p:txBody>
      </p:sp>
      <p:grpSp>
        <p:nvGrpSpPr>
          <p:cNvPr id="548913" name="Group 107"/>
          <p:cNvGrpSpPr>
            <a:grpSpLocks/>
          </p:cNvGrpSpPr>
          <p:nvPr/>
        </p:nvGrpSpPr>
        <p:grpSpPr bwMode="auto">
          <a:xfrm>
            <a:off x="1992313" y="1193800"/>
            <a:ext cx="6272212" cy="1524000"/>
            <a:chOff x="5715000" y="8534400"/>
            <a:chExt cx="6272213" cy="1524000"/>
          </a:xfrm>
        </p:grpSpPr>
        <p:pic>
          <p:nvPicPr>
            <p:cNvPr id="548914" name="Picture 132" descr="Untitle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8534400"/>
              <a:ext cx="3048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8915" name="Group 133"/>
            <p:cNvGrpSpPr>
              <a:grpSpLocks/>
            </p:cNvGrpSpPr>
            <p:nvPr/>
          </p:nvGrpSpPr>
          <p:grpSpPr bwMode="auto">
            <a:xfrm>
              <a:off x="8534400" y="8534400"/>
              <a:ext cx="3452813" cy="1524000"/>
              <a:chOff x="5105400" y="3124200"/>
              <a:chExt cx="6111955" cy="1993900"/>
            </a:xfrm>
          </p:grpSpPr>
          <p:pic>
            <p:nvPicPr>
              <p:cNvPr id="548916" name="Picture 134" descr="cat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3124200"/>
                <a:ext cx="6111955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383598" y="3734832"/>
                <a:ext cx="2436353" cy="4403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defTabSz="4572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defTabSz="45720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Saline warming electrodes</a:t>
                </a:r>
              </a:p>
              <a:p>
                <a:pPr eaLnBrk="1" hangingPunct="1"/>
                <a:endParaRPr lang="pt-BR" sz="80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97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714" name="Freeform 2"/>
          <p:cNvSpPr>
            <a:spLocks/>
          </p:cNvSpPr>
          <p:nvPr/>
        </p:nvSpPr>
        <p:spPr bwMode="auto">
          <a:xfrm>
            <a:off x="3527425" y="3016250"/>
            <a:ext cx="2616200" cy="1076325"/>
          </a:xfrm>
          <a:custGeom>
            <a:avLst/>
            <a:gdLst>
              <a:gd name="T0" fmla="*/ 1501 w 1501"/>
              <a:gd name="T1" fmla="*/ 678 h 678"/>
              <a:gd name="T2" fmla="*/ 1078 w 1501"/>
              <a:gd name="T3" fmla="*/ 678 h 678"/>
              <a:gd name="T4" fmla="*/ 1078 w 1501"/>
              <a:gd name="T5" fmla="*/ 0 h 678"/>
              <a:gd name="T6" fmla="*/ 0 w 1501"/>
              <a:gd name="T7" fmla="*/ 0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01" h="678">
                <a:moveTo>
                  <a:pt x="1501" y="678"/>
                </a:moveTo>
                <a:lnTo>
                  <a:pt x="1078" y="678"/>
                </a:lnTo>
                <a:lnTo>
                  <a:pt x="1078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3715" name="Line 3"/>
          <p:cNvSpPr>
            <a:spLocks noChangeShapeType="1"/>
          </p:cNvSpPr>
          <p:nvPr/>
        </p:nvSpPr>
        <p:spPr bwMode="auto">
          <a:xfrm flipH="1">
            <a:off x="3517900" y="2874963"/>
            <a:ext cx="2524125" cy="158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3716" name="Freeform 4"/>
          <p:cNvSpPr>
            <a:spLocks/>
          </p:cNvSpPr>
          <p:nvPr/>
        </p:nvSpPr>
        <p:spPr bwMode="auto">
          <a:xfrm>
            <a:off x="3306763" y="3305175"/>
            <a:ext cx="493712" cy="788988"/>
          </a:xfrm>
          <a:custGeom>
            <a:avLst/>
            <a:gdLst>
              <a:gd name="T0" fmla="*/ 0 w 283"/>
              <a:gd name="T1" fmla="*/ 497 h 497"/>
              <a:gd name="T2" fmla="*/ 283 w 283"/>
              <a:gd name="T3" fmla="*/ 497 h 497"/>
              <a:gd name="T4" fmla="*/ 283 w 283"/>
              <a:gd name="T5" fmla="*/ 0 h 497"/>
              <a:gd name="T6" fmla="*/ 125 w 283"/>
              <a:gd name="T7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3" h="497">
                <a:moveTo>
                  <a:pt x="0" y="497"/>
                </a:moveTo>
                <a:lnTo>
                  <a:pt x="283" y="497"/>
                </a:lnTo>
                <a:lnTo>
                  <a:pt x="283" y="0"/>
                </a:lnTo>
                <a:lnTo>
                  <a:pt x="125" y="0"/>
                </a:ln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3717" name="Freeform 5"/>
          <p:cNvSpPr>
            <a:spLocks/>
          </p:cNvSpPr>
          <p:nvPr/>
        </p:nvSpPr>
        <p:spPr bwMode="auto">
          <a:xfrm>
            <a:off x="3527425" y="3162300"/>
            <a:ext cx="1182688" cy="1077913"/>
          </a:xfrm>
          <a:custGeom>
            <a:avLst/>
            <a:gdLst>
              <a:gd name="T0" fmla="*/ 590 w 590"/>
              <a:gd name="T1" fmla="*/ 665 h 665"/>
              <a:gd name="T2" fmla="*/ 590 w 590"/>
              <a:gd name="T3" fmla="*/ 0 h 665"/>
              <a:gd name="T4" fmla="*/ 0 w 590"/>
              <a:gd name="T5" fmla="*/ 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" h="665">
                <a:moveTo>
                  <a:pt x="590" y="665"/>
                </a:moveTo>
                <a:lnTo>
                  <a:pt x="590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3718" name="Freeform 6"/>
          <p:cNvSpPr>
            <a:spLocks/>
          </p:cNvSpPr>
          <p:nvPr/>
        </p:nvSpPr>
        <p:spPr bwMode="auto">
          <a:xfrm>
            <a:off x="3519488" y="2284413"/>
            <a:ext cx="1195387" cy="457200"/>
          </a:xfrm>
          <a:custGeom>
            <a:avLst/>
            <a:gdLst>
              <a:gd name="T0" fmla="*/ 585 w 585"/>
              <a:gd name="T1" fmla="*/ 0 h 321"/>
              <a:gd name="T2" fmla="*/ 585 w 585"/>
              <a:gd name="T3" fmla="*/ 321 h 321"/>
              <a:gd name="T4" fmla="*/ 0 w 585"/>
              <a:gd name="T5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5" h="321">
                <a:moveTo>
                  <a:pt x="585" y="0"/>
                </a:moveTo>
                <a:lnTo>
                  <a:pt x="585" y="321"/>
                </a:lnTo>
                <a:lnTo>
                  <a:pt x="0" y="321"/>
                </a:ln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371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57175"/>
            <a:ext cx="9144000" cy="554038"/>
          </a:xfrm>
        </p:spPr>
        <p:txBody>
          <a:bodyPr/>
          <a:lstStyle/>
          <a:p>
            <a:r>
              <a:rPr lang="en-US" sz="3400"/>
              <a:t>Integrated Image Guided Ablation</a:t>
            </a:r>
          </a:p>
        </p:txBody>
      </p:sp>
      <p:sp>
        <p:nvSpPr>
          <p:cNvPr id="1523720" name="AutoShape 8"/>
          <p:cNvSpPr>
            <a:spLocks noChangeArrowheads="1"/>
          </p:cNvSpPr>
          <p:nvPr/>
        </p:nvSpPr>
        <p:spPr bwMode="auto">
          <a:xfrm>
            <a:off x="995363" y="1046163"/>
            <a:ext cx="2735262" cy="1414462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23721" name="Rectangle 9"/>
          <p:cNvSpPr>
            <a:spLocks noChangeArrowheads="1"/>
          </p:cNvSpPr>
          <p:nvPr/>
        </p:nvSpPr>
        <p:spPr bwMode="auto">
          <a:xfrm>
            <a:off x="658813" y="1536700"/>
            <a:ext cx="2779712" cy="754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</a:rPr>
              <a:t>CT/MR</a:t>
            </a:r>
            <a:b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200" b="1">
                <a:effectLst>
                  <a:outerShdw blurRad="38100" dist="38100" dir="2700000" algn="tl">
                    <a:srgbClr val="000000"/>
                  </a:outerShdw>
                </a:effectLst>
              </a:rPr>
              <a:t>imaging</a:t>
            </a:r>
          </a:p>
        </p:txBody>
      </p:sp>
      <p:sp>
        <p:nvSpPr>
          <p:cNvPr id="1523722" name="AutoShape 10"/>
          <p:cNvSpPr>
            <a:spLocks noChangeArrowheads="1"/>
          </p:cNvSpPr>
          <p:nvPr/>
        </p:nvSpPr>
        <p:spPr bwMode="auto">
          <a:xfrm>
            <a:off x="3960813" y="1446213"/>
            <a:ext cx="1511300" cy="685800"/>
          </a:xfrm>
          <a:prstGeom prst="leftRightArrow">
            <a:avLst>
              <a:gd name="adj1" fmla="val 50000"/>
              <a:gd name="adj2" fmla="val 44074"/>
            </a:avLst>
          </a:prstGeom>
          <a:gradFill rotWithShape="1">
            <a:gsLst>
              <a:gs pos="0">
                <a:srgbClr val="FF6600"/>
              </a:gs>
              <a:gs pos="50000">
                <a:schemeClr val="tx2"/>
              </a:gs>
              <a:gs pos="100000">
                <a:srgbClr val="FF6600"/>
              </a:gs>
            </a:gsLst>
            <a:lin ang="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23723" name="Text Box 11"/>
          <p:cNvSpPr txBox="1">
            <a:spLocks noChangeArrowheads="1"/>
          </p:cNvSpPr>
          <p:nvPr/>
        </p:nvSpPr>
        <p:spPr bwMode="auto">
          <a:xfrm>
            <a:off x="1017588" y="1079500"/>
            <a:ext cx="26908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Pre-procedure</a:t>
            </a:r>
          </a:p>
        </p:txBody>
      </p:sp>
      <p:sp>
        <p:nvSpPr>
          <p:cNvPr id="1523724" name="AutoShape 12"/>
          <p:cNvSpPr>
            <a:spLocks noChangeArrowheads="1"/>
          </p:cNvSpPr>
          <p:nvPr/>
        </p:nvSpPr>
        <p:spPr bwMode="auto">
          <a:xfrm>
            <a:off x="5862638" y="1046163"/>
            <a:ext cx="2735262" cy="22129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23725" name="Rectangle 13"/>
          <p:cNvSpPr>
            <a:spLocks noChangeArrowheads="1"/>
          </p:cNvSpPr>
          <p:nvPr/>
        </p:nvSpPr>
        <p:spPr bwMode="auto">
          <a:xfrm>
            <a:off x="6481763" y="1512888"/>
            <a:ext cx="2174875" cy="6937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2D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fluoroscopy</a:t>
            </a:r>
          </a:p>
        </p:txBody>
      </p:sp>
      <p:sp>
        <p:nvSpPr>
          <p:cNvPr id="1523726" name="Text Box 14"/>
          <p:cNvSpPr txBox="1">
            <a:spLocks noChangeArrowheads="1"/>
          </p:cNvSpPr>
          <p:nvPr/>
        </p:nvSpPr>
        <p:spPr bwMode="auto">
          <a:xfrm>
            <a:off x="5884863" y="1079500"/>
            <a:ext cx="26908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procedure</a:t>
            </a:r>
          </a:p>
        </p:txBody>
      </p:sp>
      <p:sp>
        <p:nvSpPr>
          <p:cNvPr id="1523727" name="Rectangle 15"/>
          <p:cNvSpPr>
            <a:spLocks noChangeArrowheads="1"/>
          </p:cNvSpPr>
          <p:nvPr/>
        </p:nvSpPr>
        <p:spPr bwMode="auto">
          <a:xfrm>
            <a:off x="6481763" y="2360613"/>
            <a:ext cx="2152650" cy="6937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3D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Rotational-CT</a:t>
            </a:r>
          </a:p>
        </p:txBody>
      </p:sp>
      <p:sp>
        <p:nvSpPr>
          <p:cNvPr id="1523728" name="AutoShape 16"/>
          <p:cNvSpPr>
            <a:spLocks noChangeArrowheads="1"/>
          </p:cNvSpPr>
          <p:nvPr/>
        </p:nvSpPr>
        <p:spPr bwMode="auto">
          <a:xfrm>
            <a:off x="5862638" y="3805238"/>
            <a:ext cx="2735262" cy="22129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23729" name="Rectangle 17"/>
          <p:cNvSpPr>
            <a:spLocks noChangeArrowheads="1"/>
          </p:cNvSpPr>
          <p:nvPr/>
        </p:nvSpPr>
        <p:spPr bwMode="auto">
          <a:xfrm>
            <a:off x="6457950" y="4271963"/>
            <a:ext cx="2120900" cy="9667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2D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ICE</a:t>
            </a:r>
          </a:p>
        </p:txBody>
      </p:sp>
      <p:sp>
        <p:nvSpPr>
          <p:cNvPr id="1523730" name="Text Box 18"/>
          <p:cNvSpPr txBox="1">
            <a:spLocks noChangeArrowheads="1"/>
          </p:cNvSpPr>
          <p:nvPr/>
        </p:nvSpPr>
        <p:spPr bwMode="auto">
          <a:xfrm>
            <a:off x="5884863" y="3838575"/>
            <a:ext cx="26908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ICE imaging</a:t>
            </a:r>
          </a:p>
        </p:txBody>
      </p:sp>
      <p:sp>
        <p:nvSpPr>
          <p:cNvPr id="1523731" name="Rectangle 19"/>
          <p:cNvSpPr>
            <a:spLocks noChangeArrowheads="1"/>
          </p:cNvSpPr>
          <p:nvPr/>
        </p:nvSpPr>
        <p:spPr bwMode="auto">
          <a:xfrm>
            <a:off x="6465888" y="5424488"/>
            <a:ext cx="2105025" cy="9191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3D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ICE</a:t>
            </a:r>
          </a:p>
        </p:txBody>
      </p:sp>
      <p:sp>
        <p:nvSpPr>
          <p:cNvPr id="1523732" name="Text Box 20"/>
          <p:cNvSpPr txBox="1">
            <a:spLocks noChangeArrowheads="1"/>
          </p:cNvSpPr>
          <p:nvPr/>
        </p:nvSpPr>
        <p:spPr bwMode="auto">
          <a:xfrm>
            <a:off x="5884863" y="3440113"/>
            <a:ext cx="26908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 fusion</a:t>
            </a:r>
          </a:p>
        </p:txBody>
      </p:sp>
      <p:sp>
        <p:nvSpPr>
          <p:cNvPr id="1523733" name="Rectangle 21"/>
          <p:cNvSpPr>
            <a:spLocks noChangeArrowheads="1"/>
          </p:cNvSpPr>
          <p:nvPr/>
        </p:nvSpPr>
        <p:spPr bwMode="auto">
          <a:xfrm>
            <a:off x="712788" y="2620963"/>
            <a:ext cx="2740025" cy="8588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Navigation</a:t>
            </a:r>
            <a:br>
              <a:rPr lang="en-US" sz="2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intervention</a:t>
            </a:r>
          </a:p>
        </p:txBody>
      </p:sp>
      <p:sp>
        <p:nvSpPr>
          <p:cNvPr id="1523734" name="AutoShape 22"/>
          <p:cNvSpPr>
            <a:spLocks noChangeArrowheads="1"/>
          </p:cNvSpPr>
          <p:nvPr/>
        </p:nvSpPr>
        <p:spPr bwMode="auto">
          <a:xfrm>
            <a:off x="3960813" y="4386263"/>
            <a:ext cx="1511300" cy="685800"/>
          </a:xfrm>
          <a:prstGeom prst="leftRightArrow">
            <a:avLst>
              <a:gd name="adj1" fmla="val 50000"/>
              <a:gd name="adj2" fmla="val 44074"/>
            </a:avLst>
          </a:prstGeom>
          <a:gradFill rotWithShape="1">
            <a:gsLst>
              <a:gs pos="0">
                <a:srgbClr val="FF6600"/>
              </a:gs>
              <a:gs pos="50000">
                <a:schemeClr val="tx2"/>
              </a:gs>
              <a:gs pos="100000">
                <a:srgbClr val="FF6600"/>
              </a:gs>
            </a:gsLst>
            <a:lin ang="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23735" name="AutoShape 23"/>
          <p:cNvSpPr>
            <a:spLocks noChangeArrowheads="1"/>
          </p:cNvSpPr>
          <p:nvPr/>
        </p:nvSpPr>
        <p:spPr bwMode="auto">
          <a:xfrm>
            <a:off x="544513" y="3817938"/>
            <a:ext cx="3186112" cy="167322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23736" name="Text Box 24"/>
          <p:cNvSpPr txBox="1">
            <a:spLocks noChangeArrowheads="1"/>
          </p:cNvSpPr>
          <p:nvPr/>
        </p:nvSpPr>
        <p:spPr bwMode="auto">
          <a:xfrm>
            <a:off x="590550" y="3851275"/>
            <a:ext cx="30956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Mapping</a:t>
            </a:r>
          </a:p>
        </p:txBody>
      </p:sp>
      <p:sp>
        <p:nvSpPr>
          <p:cNvPr id="1523737" name="Rectangle 25"/>
          <p:cNvSpPr>
            <a:spLocks noChangeArrowheads="1"/>
          </p:cNvSpPr>
          <p:nvPr/>
        </p:nvSpPr>
        <p:spPr bwMode="auto">
          <a:xfrm>
            <a:off x="736600" y="4333875"/>
            <a:ext cx="1319213" cy="1916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Electro-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anatomic / 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NavX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volumes</a:t>
            </a:r>
          </a:p>
        </p:txBody>
      </p:sp>
      <p:sp>
        <p:nvSpPr>
          <p:cNvPr id="1523738" name="Rectangle 26"/>
          <p:cNvSpPr>
            <a:spLocks noChangeArrowheads="1"/>
          </p:cNvSpPr>
          <p:nvPr/>
        </p:nvSpPr>
        <p:spPr bwMode="auto">
          <a:xfrm>
            <a:off x="2219325" y="4333875"/>
            <a:ext cx="1609725" cy="1946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279C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Carto</a:t>
            </a:r>
            <a:b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sound</a:t>
            </a:r>
          </a:p>
        </p:txBody>
      </p:sp>
      <p:sp>
        <p:nvSpPr>
          <p:cNvPr id="1523739" name="Text Box 27"/>
          <p:cNvSpPr txBox="1">
            <a:spLocks noChangeArrowheads="1"/>
          </p:cNvSpPr>
          <p:nvPr/>
        </p:nvSpPr>
        <p:spPr bwMode="auto">
          <a:xfrm>
            <a:off x="4271963" y="1290638"/>
            <a:ext cx="88900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Image</a:t>
            </a:r>
          </a:p>
        </p:txBody>
      </p:sp>
      <p:sp>
        <p:nvSpPr>
          <p:cNvPr id="1523740" name="Text Box 28"/>
          <p:cNvSpPr txBox="1">
            <a:spLocks noChangeArrowheads="1"/>
          </p:cNvSpPr>
          <p:nvPr/>
        </p:nvSpPr>
        <p:spPr bwMode="auto">
          <a:xfrm>
            <a:off x="4271963" y="1985963"/>
            <a:ext cx="88900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Fusion</a:t>
            </a:r>
          </a:p>
        </p:txBody>
      </p:sp>
      <p:sp>
        <p:nvSpPr>
          <p:cNvPr id="1523741" name="Text Box 29"/>
          <p:cNvSpPr txBox="1">
            <a:spLocks noChangeArrowheads="1"/>
          </p:cNvSpPr>
          <p:nvPr/>
        </p:nvSpPr>
        <p:spPr bwMode="auto">
          <a:xfrm>
            <a:off x="4271963" y="4217988"/>
            <a:ext cx="88900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Image</a:t>
            </a:r>
          </a:p>
        </p:txBody>
      </p:sp>
      <p:sp>
        <p:nvSpPr>
          <p:cNvPr id="1523742" name="Text Box 30"/>
          <p:cNvSpPr txBox="1">
            <a:spLocks noChangeArrowheads="1"/>
          </p:cNvSpPr>
          <p:nvPr/>
        </p:nvSpPr>
        <p:spPr bwMode="auto">
          <a:xfrm>
            <a:off x="4032250" y="5076825"/>
            <a:ext cx="137001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Registration</a:t>
            </a:r>
          </a:p>
        </p:txBody>
      </p:sp>
      <p:sp>
        <p:nvSpPr>
          <p:cNvPr id="1523743" name="Text Box 31"/>
          <p:cNvSpPr txBox="1">
            <a:spLocks noChangeArrowheads="1"/>
          </p:cNvSpPr>
          <p:nvPr/>
        </p:nvSpPr>
        <p:spPr bwMode="auto">
          <a:xfrm>
            <a:off x="4173538" y="5861050"/>
            <a:ext cx="1087437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Surface</a:t>
            </a:r>
            <a:b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volume</a:t>
            </a:r>
            <a:b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matching</a:t>
            </a:r>
          </a:p>
        </p:txBody>
      </p:sp>
      <p:sp>
        <p:nvSpPr>
          <p:cNvPr id="1523744" name="Line 32"/>
          <p:cNvSpPr>
            <a:spLocks noChangeShapeType="1"/>
          </p:cNvSpPr>
          <p:nvPr/>
        </p:nvSpPr>
        <p:spPr bwMode="auto">
          <a:xfrm flipV="1">
            <a:off x="4716463" y="5367338"/>
            <a:ext cx="1587" cy="4953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0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420" y="0"/>
            <a:ext cx="9144000" cy="830997"/>
          </a:xfrm>
        </p:spPr>
        <p:txBody>
          <a:bodyPr/>
          <a:lstStyle/>
          <a:p>
            <a:r>
              <a:rPr lang="en-US" sz="4800" dirty="0" smtClean="0"/>
              <a:t>Un-Met Needs in Ablation</a:t>
            </a:r>
            <a:endParaRPr lang="en-US" sz="48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2400" y="8382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Discovery / Design / Think Tanks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447800" y="25908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Catheter Delivery /  3D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Navigation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0" y="1676400"/>
            <a:ext cx="54102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Energy Sources / Energy</a:t>
            </a:r>
            <a:r>
              <a:rPr lang="en-US" dirty="0" smtClean="0">
                <a:solidFill>
                  <a:srgbClr val="000000"/>
                </a:solidFill>
              </a:rPr>
              <a:t> Penetration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905000" y="3429000"/>
            <a:ext cx="54102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Procedure Time </a:t>
            </a:r>
            <a:r>
              <a:rPr lang="en-US" dirty="0">
                <a:solidFill>
                  <a:srgbClr val="000000"/>
                </a:solidFill>
              </a:rPr>
              <a:t>/ Single Interventions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514600" y="4343400"/>
            <a:ext cx="55626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Ablation Approaches/ Synergy AF/VT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124200" y="5334000"/>
            <a:ext cx="5334000" cy="6858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Investigator / Regulatory / CMS /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Industry Collaboration: Early and Sustained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886200" y="6172200"/>
            <a:ext cx="5105400" cy="609600"/>
          </a:xfrm>
          <a:prstGeom prst="roundRect">
            <a:avLst/>
          </a:prstGeom>
          <a:solidFill>
            <a:srgbClr val="CCFFCC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Innovation Cycle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Times / Drive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514" y="18143"/>
            <a:ext cx="9144000" cy="2308324"/>
          </a:xfrm>
        </p:spPr>
        <p:txBody>
          <a:bodyPr/>
          <a:lstStyle/>
          <a:p>
            <a:r>
              <a:rPr lang="en-US" sz="4800" dirty="0" smtClean="0"/>
              <a:t>Translational </a:t>
            </a:r>
            <a:r>
              <a:rPr lang="en-US" sz="4800" smtClean="0"/>
              <a:t>Pathways </a:t>
            </a:r>
            <a:br>
              <a:rPr lang="en-US" sz="4800" smtClean="0"/>
            </a:br>
            <a:r>
              <a:rPr lang="en-US" sz="4800" smtClean="0"/>
              <a:t>for </a:t>
            </a:r>
            <a:r>
              <a:rPr lang="en-US" sz="4800" dirty="0" smtClean="0"/>
              <a:t>Catheter Ablation Development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956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Intellectual Property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85603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33CC"/>
      </a:dk2>
      <a:lt2>
        <a:srgbClr val="FFCC00"/>
      </a:lt2>
      <a:accent1>
        <a:srgbClr val="FFFF00"/>
      </a:accent1>
      <a:accent2>
        <a:srgbClr val="009900"/>
      </a:accent2>
      <a:accent3>
        <a:srgbClr val="AAADE2"/>
      </a:accent3>
      <a:accent4>
        <a:srgbClr val="DADADA"/>
      </a:accent4>
      <a:accent5>
        <a:srgbClr val="FFFFAA"/>
      </a:accent5>
      <a:accent6>
        <a:srgbClr val="008A00"/>
      </a:accent6>
      <a:hlink>
        <a:srgbClr val="33CCCC"/>
      </a:hlink>
      <a:folHlink>
        <a:srgbClr val="99CCFF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9B45BA"/>
        </a:dk2>
        <a:lt2>
          <a:srgbClr val="FFFF00"/>
        </a:lt2>
        <a:accent1>
          <a:srgbClr val="FFFFCC"/>
        </a:accent1>
        <a:accent2>
          <a:srgbClr val="00FFFF"/>
        </a:accent2>
        <a:accent3>
          <a:srgbClr val="CBB0D9"/>
        </a:accent3>
        <a:accent4>
          <a:srgbClr val="DADADA"/>
        </a:accent4>
        <a:accent5>
          <a:srgbClr val="FFFFE2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63CE3"/>
        </a:dk2>
        <a:lt2>
          <a:srgbClr val="FFFF00"/>
        </a:lt2>
        <a:accent1>
          <a:srgbClr val="FAFD00"/>
        </a:accent1>
        <a:accent2>
          <a:srgbClr val="80FF00"/>
        </a:accent2>
        <a:accent3>
          <a:srgbClr val="AAAFEF"/>
        </a:accent3>
        <a:accent4>
          <a:srgbClr val="DADADA"/>
        </a:accent4>
        <a:accent5>
          <a:srgbClr val="FCFEAA"/>
        </a:accent5>
        <a:accent6>
          <a:srgbClr val="73E700"/>
        </a:accent6>
        <a:hlink>
          <a:srgbClr val="00DECA"/>
        </a:hlink>
        <a:folHlink>
          <a:srgbClr val="A2C1F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cker,Douglas">
  <a:themeElements>
    <a:clrScheme name="PackerColors1">
      <a:dk1>
        <a:sysClr val="windowText" lastClr="000000"/>
      </a:dk1>
      <a:lt1>
        <a:sysClr val="window" lastClr="FFFFFF"/>
      </a:lt1>
      <a:dk2>
        <a:srgbClr val="0033CC"/>
      </a:dk2>
      <a:lt2>
        <a:srgbClr val="FFCC00"/>
      </a:lt2>
      <a:accent1>
        <a:srgbClr val="FFFF00"/>
      </a:accent1>
      <a:accent2>
        <a:srgbClr val="009900"/>
      </a:accent2>
      <a:accent3>
        <a:srgbClr val="33CCCC"/>
      </a:accent3>
      <a:accent4>
        <a:srgbClr val="FF9933"/>
      </a:accent4>
      <a:accent5>
        <a:srgbClr val="FF6699"/>
      </a:accent5>
      <a:accent6>
        <a:srgbClr val="99CCFF"/>
      </a:accent6>
      <a:hlink>
        <a:srgbClr val="CC99FF"/>
      </a:hlink>
      <a:folHlink>
        <a:srgbClr val="969696"/>
      </a:folHlink>
    </a:clrScheme>
    <a:fontScheme name="mc-darkbluetex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darkbluetex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33CC"/>
      </a:dk2>
      <a:lt2>
        <a:srgbClr val="FFCC00"/>
      </a:lt2>
      <a:accent1>
        <a:srgbClr val="FFFF00"/>
      </a:accent1>
      <a:accent2>
        <a:srgbClr val="009900"/>
      </a:accent2>
      <a:accent3>
        <a:srgbClr val="AAADE2"/>
      </a:accent3>
      <a:accent4>
        <a:srgbClr val="DADADA"/>
      </a:accent4>
      <a:accent5>
        <a:srgbClr val="FFFFAA"/>
      </a:accent5>
      <a:accent6>
        <a:srgbClr val="008A00"/>
      </a:accent6>
      <a:hlink>
        <a:srgbClr val="33CCCC"/>
      </a:hlink>
      <a:folHlink>
        <a:srgbClr val="99CCFF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9B45BA"/>
        </a:dk2>
        <a:lt2>
          <a:srgbClr val="FFFF00"/>
        </a:lt2>
        <a:accent1>
          <a:srgbClr val="FFFFCC"/>
        </a:accent1>
        <a:accent2>
          <a:srgbClr val="00FFFF"/>
        </a:accent2>
        <a:accent3>
          <a:srgbClr val="CBB0D9"/>
        </a:accent3>
        <a:accent4>
          <a:srgbClr val="DADADA"/>
        </a:accent4>
        <a:accent5>
          <a:srgbClr val="FFFFE2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63CE3"/>
        </a:dk2>
        <a:lt2>
          <a:srgbClr val="FFFF00"/>
        </a:lt2>
        <a:accent1>
          <a:srgbClr val="FAFD00"/>
        </a:accent1>
        <a:accent2>
          <a:srgbClr val="80FF00"/>
        </a:accent2>
        <a:accent3>
          <a:srgbClr val="AAAFEF"/>
        </a:accent3>
        <a:accent4>
          <a:srgbClr val="DADADA"/>
        </a:accent4>
        <a:accent5>
          <a:srgbClr val="FCFEAA"/>
        </a:accent5>
        <a:accent6>
          <a:srgbClr val="73E700"/>
        </a:accent6>
        <a:hlink>
          <a:srgbClr val="00DECA"/>
        </a:hlink>
        <a:folHlink>
          <a:srgbClr val="A2C1F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1487</Words>
  <Application>Microsoft Office PowerPoint</Application>
  <PresentationFormat>On-screen Show (4:3)</PresentationFormat>
  <Paragraphs>480</Paragraphs>
  <Slides>42</Slides>
  <Notes>13</Notes>
  <HiddenSlides>4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ＭＳ Ｐゴシック</vt:lpstr>
      <vt:lpstr>ＭＳ Ｐゴシック</vt:lpstr>
      <vt:lpstr>Arial</vt:lpstr>
      <vt:lpstr>Calibri</vt:lpstr>
      <vt:lpstr>Helvetica</vt:lpstr>
      <vt:lpstr>Osaka</vt:lpstr>
      <vt:lpstr>Symbol</vt:lpstr>
      <vt:lpstr>Times New Roman</vt:lpstr>
      <vt:lpstr>Default Design</vt:lpstr>
      <vt:lpstr>Packer,Douglas</vt:lpstr>
      <vt:lpstr>1_Default Design</vt:lpstr>
      <vt:lpstr>Chart</vt:lpstr>
      <vt:lpstr>Translational Pathways  for Catheter Ablation Development</vt:lpstr>
      <vt:lpstr>Disclosures</vt:lpstr>
      <vt:lpstr>Integrated Research / Innovation Matrix</vt:lpstr>
      <vt:lpstr>Translational Pathways  for Catheter Ablation Development</vt:lpstr>
      <vt:lpstr>Un-Met Needs in Ablation</vt:lpstr>
      <vt:lpstr>PowerPoint Presentation</vt:lpstr>
      <vt:lpstr>Integrated Image Guided Ablation</vt:lpstr>
      <vt:lpstr>Un-Met Needs in Ablation</vt:lpstr>
      <vt:lpstr>Translational Pathways  for Catheter Ablation Development</vt:lpstr>
      <vt:lpstr>Integrated Research / Innovation Matrix</vt:lpstr>
      <vt:lpstr>Translational Pathways  for Catheter Ablation Development</vt:lpstr>
      <vt:lpstr>Integrated Research / Innovation Matrix</vt:lpstr>
      <vt:lpstr>Integrated Research / Innovation Matrix</vt:lpstr>
      <vt:lpstr>Translational Pathways  for Catheter Ablation Development</vt:lpstr>
      <vt:lpstr>Markers of Actual Energy Delivery</vt:lpstr>
      <vt:lpstr>Surfing the Surrogates </vt:lpstr>
      <vt:lpstr>Biophysical Matrix For Ablation</vt:lpstr>
      <vt:lpstr>Biophysical Matrix For Ablation</vt:lpstr>
      <vt:lpstr>Translational Pathways  for Catheter Ablation Development</vt:lpstr>
      <vt:lpstr>PowerPoint Presentation</vt:lpstr>
      <vt:lpstr>Integrated Research / Innovation Matrix</vt:lpstr>
      <vt:lpstr>PowerPoint Presentation</vt:lpstr>
      <vt:lpstr>PowerPoint Presentation</vt:lpstr>
      <vt:lpstr>PALPS (pattern, associations, lifestyle, percentage/burden, sequelae/complications </vt:lpstr>
      <vt:lpstr>Atrio-esophageal Fistula Cases: Contact Force vs. Non-contact Force</vt:lpstr>
      <vt:lpstr>Translational Pathways  for Catheter Ablation Development</vt:lpstr>
      <vt:lpstr>PowerPoint Presentation</vt:lpstr>
      <vt:lpstr>Road to Integrated Research / Innovation Matrix</vt:lpstr>
      <vt:lpstr>Translational Pathways  for Catheter Ablation Development</vt:lpstr>
      <vt:lpstr>Real Time MR Guidance of Ablation</vt:lpstr>
      <vt:lpstr>MR Overlay of Endocardial Maps</vt:lpstr>
      <vt:lpstr>Characteristics of Photon/Particle Therapy</vt:lpstr>
      <vt:lpstr>PowerPoint Presentation</vt:lpstr>
      <vt:lpstr>3D Motion Trajectory in LV from One Segmented Clip</vt:lpstr>
      <vt:lpstr>PowerPoint Presentation</vt:lpstr>
      <vt:lpstr>Integrated Research / Innovation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Mayo Clinic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Approaches to  Guide AF Ablation</dc:title>
  <dc:creator>Mayo Clinic</dc:creator>
  <cp:lastModifiedBy>Checkin 024</cp:lastModifiedBy>
  <cp:revision>58</cp:revision>
  <dcterms:created xsi:type="dcterms:W3CDTF">2013-09-01T00:54:50Z</dcterms:created>
  <dcterms:modified xsi:type="dcterms:W3CDTF">2018-09-21T18:35:57Z</dcterms:modified>
</cp:coreProperties>
</file>